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18"/>
  </p:handoutMasterIdLst>
  <p:sldIdLst>
    <p:sldId id="321" r:id="rId2"/>
    <p:sldId id="320" r:id="rId3"/>
    <p:sldId id="257" r:id="rId4"/>
    <p:sldId id="312" r:id="rId5"/>
    <p:sldId id="279" r:id="rId6"/>
    <p:sldId id="280" r:id="rId7"/>
    <p:sldId id="281" r:id="rId8"/>
    <p:sldId id="287" r:id="rId9"/>
    <p:sldId id="289" r:id="rId10"/>
    <p:sldId id="290" r:id="rId11"/>
    <p:sldId id="291" r:id="rId12"/>
    <p:sldId id="299" r:id="rId13"/>
    <p:sldId id="282" r:id="rId14"/>
    <p:sldId id="307" r:id="rId15"/>
    <p:sldId id="298" r:id="rId16"/>
    <p:sldId id="319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36" autoAdjust="0"/>
    <p:restoredTop sz="94660"/>
  </p:normalViewPr>
  <p:slideViewPr>
    <p:cSldViewPr>
      <p:cViewPr>
        <p:scale>
          <a:sx n="71" d="100"/>
          <a:sy n="71" d="100"/>
        </p:scale>
        <p:origin x="-105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41F450-1761-49D5-84F3-FB07EB11893D}" type="datetimeFigureOut">
              <a:rPr lang="en-US"/>
              <a:pPr/>
              <a:t>11/10/2017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0652E3-386D-4D06-9148-F64DD59682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0" y="0"/>
            <a:ext cx="9178925" cy="6924675"/>
            <a:chOff x="-20" y="0"/>
            <a:chExt cx="5782" cy="4362"/>
          </a:xfrm>
        </p:grpSpPr>
        <p:sp>
          <p:nvSpPr>
            <p:cNvPr id="5" name="Rectangle 3" descr="Stonbk"/>
            <p:cNvSpPr>
              <a:spLocks noChangeArrowheads="1"/>
            </p:cNvSpPr>
            <p:nvPr userDrawn="1"/>
          </p:nvSpPr>
          <p:spPr bwMode="white">
            <a:xfrm>
              <a:off x="-15" y="5"/>
              <a:ext cx="5775" cy="4311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ltGray">
            <a:xfrm>
              <a:off x="0" y="0"/>
              <a:ext cx="743" cy="4334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50000">
                  <a:schemeClr val="folHlink">
                    <a:gamma/>
                    <a:shade val="46275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695" y="0"/>
              <a:ext cx="50" cy="436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pic>
          <p:nvPicPr>
            <p:cNvPr id="8" name="Picture 6" descr="Astonbnr"/>
            <p:cNvPicPr>
              <a:picLocks noChangeAspect="1" noChangeArrowheads="1"/>
            </p:cNvPicPr>
            <p:nvPr userDrawn="1"/>
          </p:nvPicPr>
          <p:blipFill>
            <a:blip r:embed="rId3"/>
            <a:srcRect t="15163"/>
            <a:stretch>
              <a:fillRect/>
            </a:stretch>
          </p:blipFill>
          <p:spPr bwMode="gray">
            <a:xfrm>
              <a:off x="0" y="1705"/>
              <a:ext cx="576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5400000">
              <a:off x="3204" y="-396"/>
              <a:ext cx="47" cy="506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5400000">
              <a:off x="3204" y="-852"/>
              <a:ext cx="47" cy="506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-20" y="0"/>
              <a:ext cx="47" cy="434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2" name="Line 10"/>
            <p:cNvSpPr>
              <a:spLocks noChangeShapeType="1"/>
            </p:cNvSpPr>
            <p:nvPr userDrawn="1"/>
          </p:nvSpPr>
          <p:spPr bwMode="auto">
            <a:xfrm>
              <a:off x="414" y="2118"/>
              <a:ext cx="281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 userDrawn="1"/>
          </p:nvSpPr>
          <p:spPr bwMode="auto">
            <a:xfrm flipV="1">
              <a:off x="27" y="2116"/>
              <a:ext cx="230" cy="1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auto">
            <a:xfrm>
              <a:off x="255" y="2115"/>
              <a:ext cx="65" cy="86"/>
            </a:xfrm>
            <a:custGeom>
              <a:avLst/>
              <a:gdLst>
                <a:gd name="T0" fmla="*/ 0 w 65"/>
                <a:gd name="T1" fmla="*/ 0 h 86"/>
                <a:gd name="T2" fmla="*/ 15 w 65"/>
                <a:gd name="T3" fmla="*/ 12 h 86"/>
                <a:gd name="T4" fmla="*/ 27 w 65"/>
                <a:gd name="T5" fmla="*/ 23 h 86"/>
                <a:gd name="T6" fmla="*/ 36 w 65"/>
                <a:gd name="T7" fmla="*/ 35 h 86"/>
                <a:gd name="T8" fmla="*/ 47 w 65"/>
                <a:gd name="T9" fmla="*/ 45 h 86"/>
                <a:gd name="T10" fmla="*/ 56 w 65"/>
                <a:gd name="T11" fmla="*/ 66 h 86"/>
                <a:gd name="T12" fmla="*/ 63 w 65"/>
                <a:gd name="T13" fmla="*/ 80 h 86"/>
                <a:gd name="T14" fmla="*/ 65 w 65"/>
                <a:gd name="T15" fmla="*/ 86 h 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65" h="86">
                  <a:moveTo>
                    <a:pt x="0" y="0"/>
                  </a:moveTo>
                  <a:cubicBezTo>
                    <a:pt x="9" y="4"/>
                    <a:pt x="6" y="10"/>
                    <a:pt x="15" y="12"/>
                  </a:cubicBezTo>
                  <a:cubicBezTo>
                    <a:pt x="18" y="20"/>
                    <a:pt x="19" y="20"/>
                    <a:pt x="27" y="23"/>
                  </a:cubicBezTo>
                  <a:cubicBezTo>
                    <a:pt x="29" y="29"/>
                    <a:pt x="30" y="32"/>
                    <a:pt x="36" y="35"/>
                  </a:cubicBezTo>
                  <a:cubicBezTo>
                    <a:pt x="40" y="40"/>
                    <a:pt x="43" y="40"/>
                    <a:pt x="47" y="45"/>
                  </a:cubicBezTo>
                  <a:cubicBezTo>
                    <a:pt x="49" y="71"/>
                    <a:pt x="49" y="52"/>
                    <a:pt x="56" y="66"/>
                  </a:cubicBezTo>
                  <a:cubicBezTo>
                    <a:pt x="57" y="74"/>
                    <a:pt x="56" y="77"/>
                    <a:pt x="63" y="80"/>
                  </a:cubicBezTo>
                  <a:cubicBezTo>
                    <a:pt x="65" y="85"/>
                    <a:pt x="65" y="83"/>
                    <a:pt x="65" y="86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auto">
            <a:xfrm>
              <a:off x="344" y="2118"/>
              <a:ext cx="71" cy="84"/>
            </a:xfrm>
            <a:custGeom>
              <a:avLst/>
              <a:gdLst>
                <a:gd name="T0" fmla="*/ 69 w 71"/>
                <a:gd name="T1" fmla="*/ 0 h 84"/>
                <a:gd name="T2" fmla="*/ 61 w 71"/>
                <a:gd name="T3" fmla="*/ 27 h 84"/>
                <a:gd name="T4" fmla="*/ 52 w 71"/>
                <a:gd name="T5" fmla="*/ 57 h 84"/>
                <a:gd name="T6" fmla="*/ 46 w 71"/>
                <a:gd name="T7" fmla="*/ 72 h 84"/>
                <a:gd name="T8" fmla="*/ 33 w 71"/>
                <a:gd name="T9" fmla="*/ 63 h 84"/>
                <a:gd name="T10" fmla="*/ 25 w 71"/>
                <a:gd name="T11" fmla="*/ 51 h 84"/>
                <a:gd name="T12" fmla="*/ 10 w 71"/>
                <a:gd name="T13" fmla="*/ 39 h 84"/>
                <a:gd name="T14" fmla="*/ 4 w 71"/>
                <a:gd name="T15" fmla="*/ 77 h 84"/>
                <a:gd name="T16" fmla="*/ 1 w 71"/>
                <a:gd name="T17" fmla="*/ 84 h 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1" h="84">
                  <a:moveTo>
                    <a:pt x="69" y="0"/>
                  </a:moveTo>
                  <a:cubicBezTo>
                    <a:pt x="65" y="10"/>
                    <a:pt x="71" y="21"/>
                    <a:pt x="61" y="27"/>
                  </a:cubicBezTo>
                  <a:cubicBezTo>
                    <a:pt x="59" y="37"/>
                    <a:pt x="62" y="55"/>
                    <a:pt x="52" y="57"/>
                  </a:cubicBezTo>
                  <a:cubicBezTo>
                    <a:pt x="49" y="62"/>
                    <a:pt x="49" y="67"/>
                    <a:pt x="46" y="72"/>
                  </a:cubicBezTo>
                  <a:cubicBezTo>
                    <a:pt x="38" y="71"/>
                    <a:pt x="39" y="67"/>
                    <a:pt x="33" y="63"/>
                  </a:cubicBezTo>
                  <a:cubicBezTo>
                    <a:pt x="30" y="58"/>
                    <a:pt x="27" y="56"/>
                    <a:pt x="25" y="51"/>
                  </a:cubicBezTo>
                  <a:cubicBezTo>
                    <a:pt x="23" y="38"/>
                    <a:pt x="25" y="38"/>
                    <a:pt x="10" y="39"/>
                  </a:cubicBezTo>
                  <a:cubicBezTo>
                    <a:pt x="8" y="51"/>
                    <a:pt x="18" y="72"/>
                    <a:pt x="4" y="77"/>
                  </a:cubicBezTo>
                  <a:cubicBezTo>
                    <a:pt x="0" y="82"/>
                    <a:pt x="1" y="79"/>
                    <a:pt x="1" y="84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44600" y="1247775"/>
            <a:ext cx="7772400" cy="114300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9304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126206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70046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12946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CAEAF15-4908-40C3-93C3-167B7B7F03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72DB0E-0142-4754-A765-F5C59A53A0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A5B71B-4423-4148-A57B-027681826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7B65B9-1DE5-4035-B4E7-3A5CB2777F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D499E5-9058-4BC4-9A7B-556B746FD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0321EE-E3A5-492C-96E7-3A3B9680F8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B7E18E-24C0-48B4-A5ED-0C8F394046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ABC509-F6C7-4DB5-8B51-5275570553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3B89C4-6105-4688-AE80-4A436118CF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6F9C82-09B4-41D7-82D7-C74AE2B5A6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id-ID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719258-B563-4A67-90DB-ABFC954CF2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69113"/>
            <a:chOff x="0" y="0"/>
            <a:chExt cx="5760" cy="4327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ltGray">
            <a:xfrm>
              <a:off x="0" y="405"/>
              <a:ext cx="743" cy="3922"/>
            </a:xfrm>
            <a:prstGeom prst="rect">
              <a:avLst/>
            </a:prstGeom>
            <a:gradFill rotWithShape="0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d-ID"/>
            </a:p>
          </p:txBody>
        </p:sp>
        <p:pic>
          <p:nvPicPr>
            <p:cNvPr id="1034" name="Picture 4" descr="Astonbnr"/>
            <p:cNvPicPr>
              <a:picLocks noChangeAspect="1" noChangeArrowheads="1"/>
            </p:cNvPicPr>
            <p:nvPr userDrawn="1"/>
          </p:nvPicPr>
          <p:blipFill>
            <a:blip r:embed="rId13"/>
            <a:srcRect t="15163"/>
            <a:stretch>
              <a:fillRect/>
            </a:stretch>
          </p:blipFill>
          <p:spPr bwMode="gray">
            <a:xfrm>
              <a:off x="0" y="0"/>
              <a:ext cx="5760" cy="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5" name="Rectangle 5"/>
            <p:cNvSpPr>
              <a:spLocks noChangeArrowheads="1"/>
            </p:cNvSpPr>
            <p:nvPr userDrawn="1"/>
          </p:nvSpPr>
          <p:spPr bwMode="white">
            <a:xfrm>
              <a:off x="704" y="181"/>
              <a:ext cx="5056" cy="38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036" name="Rectangle 6" descr="Stonbk"/>
            <p:cNvSpPr>
              <a:spLocks noChangeArrowheads="1"/>
            </p:cNvSpPr>
            <p:nvPr userDrawn="1"/>
          </p:nvSpPr>
          <p:spPr bwMode="white">
            <a:xfrm>
              <a:off x="747" y="224"/>
              <a:ext cx="5013" cy="4092"/>
            </a:xfrm>
            <a:prstGeom prst="rect">
              <a:avLst/>
            </a:prstGeom>
            <a:blipFill dpi="0" rotWithShape="0">
              <a:blip r:embed="rId14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037" name="Rectangle 7"/>
            <p:cNvSpPr>
              <a:spLocks noChangeArrowheads="1"/>
            </p:cNvSpPr>
            <p:nvPr userDrawn="1"/>
          </p:nvSpPr>
          <p:spPr bwMode="white">
            <a:xfrm>
              <a:off x="703" y="186"/>
              <a:ext cx="46" cy="413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  <p:sp>
          <p:nvSpPr>
            <p:cNvPr id="1038" name="Line 8"/>
            <p:cNvSpPr>
              <a:spLocks noChangeShapeType="1"/>
            </p:cNvSpPr>
            <p:nvPr userDrawn="1"/>
          </p:nvSpPr>
          <p:spPr bwMode="hidden">
            <a:xfrm>
              <a:off x="0" y="415"/>
              <a:ext cx="257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9" name="Line 9"/>
            <p:cNvSpPr>
              <a:spLocks noChangeShapeType="1"/>
            </p:cNvSpPr>
            <p:nvPr userDrawn="1"/>
          </p:nvSpPr>
          <p:spPr bwMode="hidden">
            <a:xfrm>
              <a:off x="421" y="412"/>
              <a:ext cx="282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7" cy="43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id-ID" altLang="id-ID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2573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73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d-ID" smtClean="0"/>
              <a:t>Click to edit Master text styles</a:t>
            </a:r>
          </a:p>
          <a:p>
            <a:pPr lvl="1"/>
            <a:r>
              <a:rPr lang="en-US" altLang="id-ID" smtClean="0"/>
              <a:t>Second level</a:t>
            </a:r>
          </a:p>
          <a:p>
            <a:pPr lvl="2"/>
            <a:r>
              <a:rPr lang="en-US" altLang="id-ID" smtClean="0"/>
              <a:t>Third level</a:t>
            </a:r>
          </a:p>
          <a:p>
            <a:pPr lvl="3"/>
            <a:r>
              <a:rPr lang="en-US" altLang="id-ID" smtClean="0"/>
              <a:t>Fourth level</a:t>
            </a:r>
          </a:p>
          <a:p>
            <a:pPr lvl="4"/>
            <a:r>
              <a:rPr lang="en-US" altLang="id-ID" smtClean="0"/>
              <a:t>Fifth level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57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endParaRPr lang="id-ID"/>
          </a:p>
        </p:txBody>
      </p: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7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2"/>
                </a:solidFill>
              </a:defRPr>
            </a:lvl1pPr>
          </a:lstStyle>
          <a:p>
            <a:endParaRPr lang="id-ID"/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247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fld id="{2C7E8DA4-CF9C-4B65-A1E4-B63EE226143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Rectangle 16"/>
          <p:cNvSpPr>
            <a:spLocks noChangeArrowheads="1"/>
          </p:cNvSpPr>
          <p:nvPr/>
        </p:nvSpPr>
        <p:spPr bwMode="auto">
          <a:xfrm>
            <a:off x="1117600" y="268288"/>
            <a:ext cx="8026400" cy="746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endParaRPr kumimoji="1" lang="id-ID" altLang="id-ID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10" Type="http://schemas.openxmlformats.org/officeDocument/2006/relationships/image" Target="../media/image57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10" Type="http://schemas.openxmlformats.org/officeDocument/2006/relationships/image" Target="../media/image65.jpeg"/><Relationship Id="rId4" Type="http://schemas.openxmlformats.org/officeDocument/2006/relationships/image" Target="../media/image60.jpeg"/><Relationship Id="rId9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11" Type="http://schemas.openxmlformats.org/officeDocument/2006/relationships/image" Target="../media/image7.jpeg"/><Relationship Id="rId5" Type="http://schemas.openxmlformats.org/officeDocument/2006/relationships/image" Target="../media/image70.jpeg"/><Relationship Id="rId10" Type="http://schemas.openxmlformats.org/officeDocument/2006/relationships/image" Target="../media/image75.jpeg"/><Relationship Id="rId4" Type="http://schemas.openxmlformats.org/officeDocument/2006/relationships/image" Target="../media/image69.jpeg"/><Relationship Id="rId9" Type="http://schemas.openxmlformats.org/officeDocument/2006/relationships/image" Target="../media/image7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jpeg"/><Relationship Id="rId13" Type="http://schemas.openxmlformats.org/officeDocument/2006/relationships/image" Target="../media/image87.jpeg"/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12" Type="http://schemas.openxmlformats.org/officeDocument/2006/relationships/image" Target="../media/image86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gif"/><Relationship Id="rId11" Type="http://schemas.openxmlformats.org/officeDocument/2006/relationships/image" Target="../media/image85.jpeg"/><Relationship Id="rId5" Type="http://schemas.openxmlformats.org/officeDocument/2006/relationships/image" Target="../media/image79.jpeg"/><Relationship Id="rId10" Type="http://schemas.openxmlformats.org/officeDocument/2006/relationships/image" Target="../media/image84.jpeg"/><Relationship Id="rId4" Type="http://schemas.openxmlformats.org/officeDocument/2006/relationships/image" Target="../media/image78.jpeg"/><Relationship Id="rId9" Type="http://schemas.openxmlformats.org/officeDocument/2006/relationships/image" Target="../media/image83.jpeg"/><Relationship Id="rId1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guslee_okiagaru@yahoo.co.id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219200"/>
            <a:ext cx="67056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PROGRAM KULIAH GRATIS SABEN SABTU (S2) PETANI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r>
              <a:rPr lang="en-US" sz="2800" b="1" dirty="0" smtClean="0"/>
              <a:t>11 NOVEMBER 2017</a:t>
            </a:r>
          </a:p>
          <a:p>
            <a:pPr algn="ctr"/>
            <a:r>
              <a:rPr lang="en-US" sz="2800" b="1" dirty="0" smtClean="0"/>
              <a:t>UNIVERSITAS JEMBER</a:t>
            </a:r>
          </a:p>
          <a:p>
            <a:pPr algn="ctr"/>
            <a:endParaRPr lang="en-US" sz="2800" b="1" dirty="0" smtClean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r"/>
            <a:r>
              <a:rPr lang="en-US" sz="2000" b="1" dirty="0" smtClean="0"/>
              <a:t>DIREKTORAT JENDERAL PERKEBUNAN</a:t>
            </a:r>
            <a:endParaRPr lang="en-US" sz="2000" b="1" dirty="0"/>
          </a:p>
        </p:txBody>
      </p:sp>
      <p:sp>
        <p:nvSpPr>
          <p:cNvPr id="51202" name="AutoShape 2" descr="Hasil gambar untuk logo dept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4" name="AutoShape 4" descr="Hasil gambar untuk logo dept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06" name="AutoShape 6" descr="Hasil gambar untuk logo depta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logo-kementerian-pertanian-sesuai-SK-206-197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48600" y="5562600"/>
            <a:ext cx="656920" cy="677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:\Document OKIAGARU Farm\Foto\Market\Yoshinoya Jkt\IMG-20120731-0009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1116013"/>
            <a:ext cx="2435225" cy="17795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D:\Document OKIAGARU Farm\Foto\Market\Yoshinoya Jkt\Setia Budi-20130117-0274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136650"/>
            <a:ext cx="2424113" cy="1758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D:\Document OKIAGARU Farm\Foto\Market\Yoshinoya Jkt\IMG-20130225-0328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143000"/>
            <a:ext cx="24384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D:\Document OKIAGARU Farm\Foto\Market\Yoshinoya Jkt\IMG-20120731-0009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3022600"/>
            <a:ext cx="2470150" cy="177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D:\Document OKIAGARU Farm\Foto\Market\Yoshinoya Jkt\20130306_065153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3025775"/>
            <a:ext cx="2470150" cy="1774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D:\Document OKIAGARU Farm\Foto\Market\Yoshinoya Jkt\20130226_142535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3048000"/>
            <a:ext cx="2465388" cy="1790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D:\Document OKIAGARU Farm\Foto\Market\Yoshinoya Jkt\20130226_105147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86200" y="4922838"/>
            <a:ext cx="2436813" cy="1782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D:\Document OKIAGARU Farm\Foto\Market\Yoshinoya Jkt\20130306_072219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77000" y="4953000"/>
            <a:ext cx="2463800" cy="1781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1219200" y="345757"/>
            <a:ext cx="6477000" cy="492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2. </a:t>
            </a:r>
            <a:r>
              <a:rPr lang="en-US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Pemasaran Produk Pertanian</a:t>
            </a:r>
            <a:endParaRPr lang="en-US" sz="2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1629013"/>
            <a:ext cx="1143000" cy="33239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Yoshinoya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Sushi </a:t>
            </a: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Tei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Cosmo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13" name="Picture 12" descr="D:\Document OKIAGARU Farm\Foto\Kebun Sukaresmi\Panen &amp; Pasca Panen\20130324_142503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295400" y="4876800"/>
            <a:ext cx="25146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1219200" y="345757"/>
            <a:ext cx="5486400" cy="492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3. </a:t>
            </a:r>
            <a:r>
              <a:rPr lang="en-US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Pusat Pelatihan Pertanian</a:t>
            </a:r>
            <a:endParaRPr lang="en-US" sz="1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7" name="Picture 6" descr="D:\Document OKIAGARU Farm\Mitra\JAEC &amp; JICA\Niigata\20130205_16514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4876800"/>
            <a:ext cx="24384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D:\Document OKIAGARU Farm\Shashin\Kunjungan\Ikamaja\20130130_0936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2971800"/>
            <a:ext cx="25146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D:\Document OKIAGARU Farm\Shashin\Kunjungan\UNPAD IPB\Pacet-20121119-0136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876800"/>
            <a:ext cx="2487613" cy="180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76200" y="914400"/>
            <a:ext cx="9906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MAFF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JAEC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JICA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Deptan</a:t>
            </a: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IKAMAJA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ASEAN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IPB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UNPAD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SMK </a:t>
            </a:r>
            <a:r>
              <a:rPr lang="en-US" sz="1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Pertanian</a:t>
            </a:r>
            <a:endParaRPr lang="en-US" sz="1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15367" name="Picture 3" descr="D:\ip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77000" y="48768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2" descr="D:\Okiagaru Center\5. MITRA Training\P4S AFC\P60403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71600" y="2971800"/>
            <a:ext cx="24384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2" descr="D:\Okiagaru Center\5. MITRA Training\AGB-IPB\Goes to Malang\DSC_041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29718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2" descr="D:\Okiagaru Center\5. MITRA Training\AGB-IPB\Goes to Malang\@IPB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86200" y="1066800"/>
            <a:ext cx="2514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D:\Okiagaru Center\JICA\IMG-20150114-01733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71600" y="1066800"/>
            <a:ext cx="24384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2" name="Picture 2" descr="D:\IKAMAJA\IKAMAJA\IMG_6136.JPG"/>
          <p:cNvPicPr>
            <a:picLocks noGrp="1" noChangeAspect="1" noChangeArrowheads="1"/>
          </p:cNvPicPr>
          <p:nvPr>
            <p:ph idx="1"/>
          </p:nvPr>
        </p:nvPicPr>
        <p:blipFill>
          <a:blip r:embed="rId10" cstate="print"/>
          <a:srcRect/>
          <a:stretch>
            <a:fillRect/>
          </a:stretch>
        </p:blipFill>
        <p:spPr>
          <a:xfrm>
            <a:off x="6477000" y="1066800"/>
            <a:ext cx="2514600" cy="1828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219200" y="345757"/>
            <a:ext cx="7162800" cy="492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4. </a:t>
            </a:r>
            <a:r>
              <a:rPr lang="en-US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Penelitian dan Pengembangan Pertanian</a:t>
            </a:r>
            <a:endParaRPr lang="en-US" sz="1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6" name="Picture 5" descr="D:\Document OKIAGARU Farm\Shashin\Kunjungan\UNPAD IPB\IMG-20120929-0084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46188" y="990600"/>
            <a:ext cx="2487612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D:\Document OKIAGARU Farm\Shashin\Kunjungan\UNPAD IPB\IMG-20120929-008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3048000"/>
            <a:ext cx="2486025" cy="1863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D:\Document OKIAGARU Farm\OKIAGARU New September\Company Profil\Lampiran\IMG-20131008-0472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3048000"/>
            <a:ext cx="25146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3" name="Picture 3" descr="D:\Okiagaru Center\5. MITRA Training\MoA RI\20130305_114209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3886200" y="990600"/>
            <a:ext cx="2514600" cy="19050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2" descr="D:\Okiagaru Center\5. MITRA Training\P4S AFC\P4S Agro Farm\IMG-20120807-002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3200" y="990600"/>
            <a:ext cx="23622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 descr="D:\Document OKIAGARU Farm\Shashin\Kunjungan\Foto JAEC\20130314_143358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53200" y="3048000"/>
            <a:ext cx="24384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 descr="D:\Document OKIAGARU Farm\OKIAGARU New September\Company Profil\Lampiran\IMG-20131008-04732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95400" y="4983163"/>
            <a:ext cx="2514600" cy="1798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Content Placeholder 3" descr="D:\Document OKIAGARU Farm\Shashin\Kunjungan\Foto JAEC\20130314_142614.jpg"/>
          <p:cNvPicPr>
            <a:picLocks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86200" y="4953000"/>
            <a:ext cx="2514600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25" name="Picture 5" descr="D:\Okiagaru Center\5. MITRA Training\MoA INDIA\100_525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53200" y="4953000"/>
            <a:ext cx="2392363" cy="1717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152400" y="1596747"/>
            <a:ext cx="990600" cy="350865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JAEC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JICA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Deptan</a:t>
            </a: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IKAMAJA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ASEAN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IPB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UNPAD</a:t>
            </a: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SMK </a:t>
            </a:r>
            <a:r>
              <a:rPr lang="en-US" sz="12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Pertanian</a:t>
            </a:r>
            <a:endParaRPr lang="en-US" sz="1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Content Placeholder 2"/>
          <p:cNvSpPr>
            <a:spLocks noGrp="1"/>
          </p:cNvSpPr>
          <p:nvPr>
            <p:ph idx="1"/>
          </p:nvPr>
        </p:nvSpPr>
        <p:spPr>
          <a:xfrm>
            <a:off x="4762500" y="1219200"/>
            <a:ext cx="4152900" cy="51054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2014</a:t>
            </a:r>
          </a:p>
          <a:p>
            <a:pPr algn="just" eaLnBrk="1" hangingPunct="1">
              <a:defRPr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Pada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bulan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April 2014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Okiagaru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Farm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menggarap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lahan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Kecamatan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Sukaresmi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karena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kontrak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lahan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sudah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habis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tidak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diperpanjang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defRPr/>
            </a:pP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Juli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2014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Okiagaru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Farm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berpindah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lokasi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menetap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Kampung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Tunggilis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Desa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Ciputri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Pacet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Kab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Cianjur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Jawa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Barat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resmi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dikukuhkan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oleh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Kepala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Dinas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Pertanian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Tanaman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Pangan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Hortikultura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Kabupaten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Cianjur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No.147.161/1135/PP,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sebagai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Kelompok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Pemuda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Tani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1600" b="1" dirty="0" err="1" smtClean="0">
                <a:latin typeface="Times New Roman" pitchFamily="18" charset="0"/>
                <a:cs typeface="Times New Roman" pitchFamily="18" charset="0"/>
              </a:rPr>
              <a:t>Tahun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2015</a:t>
            </a:r>
          </a:p>
          <a:p>
            <a:pPr eaLnBrk="1" hangingPunct="1">
              <a:buFont typeface="Wingdings" pitchFamily="2" charset="2"/>
              <a:buAutoNum type="arabicParenR"/>
              <a:defRPr/>
            </a:pP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Budidaya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Sayuran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Jepang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seluas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1,5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hektar</a:t>
            </a:r>
            <a:endParaRPr lang="en-US" sz="1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AutoNum type="arabicParenR"/>
              <a:defRPr/>
            </a:pP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Persiapan Trading ke </a:t>
            </a:r>
            <a:r>
              <a:rPr lang="en-US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swalayan AEON </a:t>
            </a:r>
            <a:r>
              <a:rPr lang="en-US" sz="1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Jakarta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en-US" sz="16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" pitchFamily="2" charset="2"/>
              <a:buAutoNum type="arabicParenR"/>
              <a:defRPr/>
            </a:pP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Magang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Mahasiswa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SMK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Pertanian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Petani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Muda</a:t>
            </a:r>
            <a:r>
              <a:rPr lang="en-US" sz="16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160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en-US" sz="15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15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1295400" y="1066800"/>
          <a:ext cx="3352800" cy="5486400"/>
        </p:xfrm>
        <a:graphic>
          <a:graphicData uri="http://schemas.openxmlformats.org/presentationml/2006/ole">
            <p:oleObj spid="_x0000_s17411" name="Acrobat Document" r:id="rId3" imgW="5829300" imgH="8010279" progId="AcroExch.Document.7">
              <p:embed/>
            </p:oleObj>
          </a:graphicData>
        </a:graphic>
      </p:graphicFrame>
      <p:pic>
        <p:nvPicPr>
          <p:cNvPr id="4" name="Picture 14" descr="D:\Arsif OKIAGARU Group Company\1. OKIAGARU Trade\1. Company Profil\Logo baru\logo okiagaru b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400" y="914400"/>
            <a:ext cx="838200" cy="768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6"/>
          <p:cNvSpPr/>
          <p:nvPr/>
        </p:nvSpPr>
        <p:spPr>
          <a:xfrm>
            <a:off x="1219200" y="438090"/>
            <a:ext cx="3048000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just"/>
            <a:r>
              <a:rPr lang="en-US" sz="2000" b="1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Tahun 2014 - Sekarang</a:t>
            </a:r>
            <a:endParaRPr lang="en-US" sz="2000">
              <a:solidFill>
                <a:schemeClr val="bg2"/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3" name="Picture 3" descr="E:\BlackBerry\pictures\New Hatake 2015\Pacet-20150315-02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4876800"/>
            <a:ext cx="2438400" cy="18288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E:\BlackBerry\pictures\New Hatake 2015\Pacet-20150314-0199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1066800"/>
            <a:ext cx="2438400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36" name="Picture 3" descr="E:\BlackBerry\pictures\New Hatake 2015\Pacet-20150317-020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876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E:\BlackBerry\pictures\New Hatake 2015\IMG-20150324-0211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E:\BlackBerry\pictures\New Hatake 2015\Pacet-20150321-02080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86200" y="1066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 descr="E:\BlackBerry\camera\IMG-20150403-02205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716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7" descr="E:\BlackBerry\camera\Pacet-20150403-0220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86200" y="2971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1" name="Picture 8" descr="E:\BlackBerry\camera\Pacet-20150403-02204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86200" y="4876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2" name="Picture 9" descr="E:\BlackBerry\pictures\New Hatake 2015\Pacet-20150314-0201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371600" y="1066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4" descr="D:\Arsif OKIAGARU Group Company\1. OKIAGARU Trade\1. Company Profil\Logo baru\logo okiagaru br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6200" y="914400"/>
            <a:ext cx="997527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1371600" y="381000"/>
            <a:ext cx="3124200" cy="4001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Kegiatan </a:t>
            </a:r>
            <a:r>
              <a:rPr lang="en-US" sz="2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2015</a:t>
            </a:r>
            <a:endParaRPr lang="en-US" sz="2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/>
              </a:soli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3429000" y="1143000"/>
            <a:ext cx="3581400" cy="838200"/>
          </a:xfrm>
        </p:spPr>
        <p:txBody>
          <a:bodyPr/>
          <a:lstStyle/>
          <a:p>
            <a:pPr algn="ctr"/>
            <a:r>
              <a:rPr lang="en-US" altLang="id-ID" sz="2800" b="1" smtClean="0">
                <a:solidFill>
                  <a:srgbClr val="00B050"/>
                </a:solidFill>
                <a:latin typeface="Arial Rounded MT Bold" pitchFamily="34" charset="0"/>
              </a:rPr>
              <a:t>Produk unggulan </a:t>
            </a:r>
          </a:p>
        </p:txBody>
      </p:sp>
      <p:pic>
        <p:nvPicPr>
          <p:cNvPr id="4" name="Content Placeholder 3" descr="Macintosh HD:Users:apple:Desktop:Asparagus.jpeg"/>
          <p:cNvPicPr>
            <a:picLocks noGrp="1"/>
          </p:cNvPicPr>
          <p:nvPr>
            <p:ph idx="1"/>
          </p:nvPr>
        </p:nvPicPr>
        <p:blipFill>
          <a:blip r:embed="rId2" cstate="print">
            <a:extLst/>
          </a:blip>
          <a:srcRect/>
          <a:stretch>
            <a:fillRect/>
          </a:stretch>
        </p:blipFill>
        <p:spPr>
          <a:xfrm>
            <a:off x="7543800" y="1066800"/>
            <a:ext cx="1371600" cy="1371600"/>
          </a:xfrm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Picture 4" descr="Macintosh HD:Users:apple:Desktop:13178daikon_raddish.jpeg"/>
          <p:cNvPicPr/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895600" y="2667000"/>
            <a:ext cx="14478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Macintosh HD:Users:apple:Desktop:Photos:goboroot.jpg"/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1524000" y="990600"/>
            <a:ext cx="1371600" cy="1447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Picture 6" descr="Macintosh HD:Users:apple:Desktop:1409751_horenso.jpg"/>
          <p:cNvPicPr/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4495800" y="4429125"/>
            <a:ext cx="1447800" cy="1362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8" descr="Macintosh HD:Users:apple:Desktop:Photos:negi-kujo-futo-negi.gif"/>
          <p:cNvPicPr/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6096000" y="44196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8" name="Picture 2" descr="broccoli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71800" y="44196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9" name="Picture 19" descr="C:\Documents and Settings\Administrator\My Documents\sayuran gambar\celery_stick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620000" y="4419600"/>
            <a:ext cx="13716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0" name="Picture 4" descr="zukini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53325" y="2667000"/>
            <a:ext cx="1438275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1" name="Picture 74" descr="C:\Documents and Settings\Administrator\My Documents\sayuran gambar\wortel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495800" y="2647950"/>
            <a:ext cx="1371600" cy="139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2" name="Picture 6" descr="kyuri besar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943600" y="2667000"/>
            <a:ext cx="14478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3" name="Picture 7" descr="jamur tiram putih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371600" y="4419600"/>
            <a:ext cx="1447800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Picture 17" descr="Macintosh HD:Users:apple:Desktop:eggplant-1.jpeg"/>
          <p:cNvPicPr/>
          <p:nvPr/>
        </p:nvPicPr>
        <p:blipFill>
          <a:blip r:embed="rId13">
            <a:extLst/>
          </a:blip>
          <a:srcRect/>
          <a:stretch>
            <a:fillRect/>
          </a:stretch>
        </p:blipFill>
        <p:spPr bwMode="auto">
          <a:xfrm>
            <a:off x="1371600" y="2667000"/>
            <a:ext cx="1433386" cy="1371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Picture 14" descr="D:\Arsif OKIAGARU Group Company\1. OKIAGARU Trade\1. Company Profil\Logo baru\logo okiagaru br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6200" y="914400"/>
            <a:ext cx="997528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1143000" y="2133600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id-ID" dirty="0" smtClean="0">
                <a:solidFill>
                  <a:srgbClr val="FF0000"/>
                </a:solidFill>
                <a:latin typeface="Mistral" pitchFamily="66" charset="0"/>
              </a:rPr>
              <a:t>TERIMA KASIH</a:t>
            </a:r>
            <a:endParaRPr lang="en-US" altLang="id-ID" dirty="0" smtClean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asil gambar untuk nawacita jokow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Oval 2"/>
          <p:cNvSpPr/>
          <p:nvPr/>
        </p:nvSpPr>
        <p:spPr>
          <a:xfrm>
            <a:off x="762000" y="4343400"/>
            <a:ext cx="3810000" cy="8382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4419600" y="3733800"/>
            <a:ext cx="4038600" cy="5334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419600" y="4267200"/>
            <a:ext cx="4038600" cy="609600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990600"/>
            <a:ext cx="6781800" cy="838200"/>
          </a:xfrm>
        </p:spPr>
        <p:txBody>
          <a:bodyPr/>
          <a:lstStyle/>
          <a:p>
            <a:pPr eaLnBrk="1" hangingPunct="1"/>
            <a:r>
              <a:rPr lang="en-US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Pusat Pelatihan Pertanian dan Pedesaan Swadaya (P4S)</a:t>
            </a:r>
            <a:r>
              <a:rPr lang="id-ID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OKIAGARU</a:t>
            </a:r>
            <a:r>
              <a:rPr lang="id-ID" altLang="id-ID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- IKAMAJA</a:t>
            </a:r>
            <a:endParaRPr lang="en-US" altLang="id-ID" sz="36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752600" y="3657600"/>
            <a:ext cx="693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endParaRPr lang="id-ID" altLang="id-ID" sz="2800" b="1"/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1143000" y="2667000"/>
            <a:ext cx="8001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85800" lvl="1" indent="-228600" algn="ctr"/>
            <a:r>
              <a:rPr lang="en-US" altLang="id-ID" sz="1400" b="1" i="1">
                <a:solidFill>
                  <a:srgbClr val="FFFF00"/>
                </a:solidFill>
                <a:latin typeface="Times New Roman" pitchFamily="18" charset="0"/>
              </a:rPr>
              <a:t>Agricultural Cultivation </a:t>
            </a:r>
            <a:r>
              <a:rPr lang="en-US" altLang="id-ID" sz="1400" b="1" i="1">
                <a:solidFill>
                  <a:schemeClr val="accent1"/>
                </a:solidFill>
                <a:latin typeface="Times New Roman" pitchFamily="18" charset="0"/>
              </a:rPr>
              <a:t>( Nougyou Saibai ),</a:t>
            </a:r>
            <a:r>
              <a:rPr lang="en-US" altLang="id-ID" sz="1400" b="1" i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id-ID" sz="1400" b="1" i="1">
                <a:solidFill>
                  <a:srgbClr val="FFFF00"/>
                </a:solidFill>
                <a:latin typeface="Times New Roman" pitchFamily="18" charset="0"/>
              </a:rPr>
              <a:t>Marketing of Agricultural Products </a:t>
            </a:r>
            <a:r>
              <a:rPr lang="en-US" altLang="id-ID" sz="1400" b="1" i="1">
                <a:solidFill>
                  <a:schemeClr val="accent1"/>
                </a:solidFill>
                <a:latin typeface="Times New Roman" pitchFamily="18" charset="0"/>
              </a:rPr>
              <a:t>(Nousanbutsu no Maketingu)</a:t>
            </a:r>
            <a:r>
              <a:rPr lang="en-US" altLang="id-ID" sz="1400" b="1">
                <a:solidFill>
                  <a:schemeClr val="accent1"/>
                </a:solidFill>
                <a:latin typeface="Times New Roman" pitchFamily="18" charset="0"/>
              </a:rPr>
              <a:t>,</a:t>
            </a:r>
            <a:r>
              <a:rPr lang="en-US" altLang="id-ID" sz="1400" b="1">
                <a:solidFill>
                  <a:schemeClr val="tx2"/>
                </a:solidFill>
                <a:latin typeface="Times New Roman" pitchFamily="18" charset="0"/>
              </a:rPr>
              <a:t>  </a:t>
            </a:r>
            <a:r>
              <a:rPr lang="en-US" altLang="id-ID" sz="1400" b="1" i="1">
                <a:solidFill>
                  <a:srgbClr val="FFFF00"/>
                </a:solidFill>
                <a:latin typeface="Times New Roman" pitchFamily="18" charset="0"/>
              </a:rPr>
              <a:t>Agricultural Training Center</a:t>
            </a:r>
            <a:r>
              <a:rPr lang="en-US" altLang="id-ID" sz="1400" b="1" i="1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en-US" altLang="id-ID" sz="1400" b="1" i="1">
                <a:solidFill>
                  <a:schemeClr val="accent1"/>
                </a:solidFill>
                <a:latin typeface="Times New Roman" pitchFamily="18" charset="0"/>
              </a:rPr>
              <a:t>(Nougyou Kenshuu sentaa)</a:t>
            </a:r>
            <a:r>
              <a:rPr lang="en-US" altLang="id-ID" sz="1400" b="1">
                <a:solidFill>
                  <a:schemeClr val="accent1"/>
                </a:solidFill>
                <a:latin typeface="Times New Roman" pitchFamily="18" charset="0"/>
              </a:rPr>
              <a:t>, </a:t>
            </a:r>
          </a:p>
          <a:p>
            <a:pPr marL="685800" lvl="1" indent="-228600" algn="ctr"/>
            <a:r>
              <a:rPr lang="en-US" altLang="id-ID" sz="1400" b="1" i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Agricultural Research &amp; Development </a:t>
            </a:r>
            <a:r>
              <a:rPr lang="en-US" altLang="id-ID" sz="1400" b="1" i="1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(Nougyou no Kenkyuu to Kaihatsu)</a:t>
            </a:r>
            <a:endParaRPr lang="en-US" altLang="id-ID" sz="1400" b="1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2438401" y="1676400"/>
            <a:ext cx="342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askerville Old Face" pitchFamily="18" charset="0"/>
              </a:rPr>
              <a:t>AGRIBUSINESS INSTITUTION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radley Hand ITC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2819400"/>
            <a:ext cx="144780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Running by Doing</a:t>
            </a:r>
          </a:p>
        </p:txBody>
      </p:sp>
      <p:pic>
        <p:nvPicPr>
          <p:cNvPr id="4112" name="Picture 16" descr="D:\Okiagaru Center\1. ARSIP Administration\3. ID&amp;logo\Logo 2014\okiagaru logo ba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90728"/>
            <a:ext cx="1828800" cy="1947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5"/>
          <p:cNvSpPr txBox="1">
            <a:spLocks noChangeArrowheads="1"/>
          </p:cNvSpPr>
          <p:nvPr/>
        </p:nvSpPr>
        <p:spPr bwMode="auto">
          <a:xfrm>
            <a:off x="5791201" y="1749623"/>
            <a:ext cx="2743199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3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Baskerville Old Face" pitchFamily="18" charset="0"/>
              </a:rPr>
              <a:t>INDONESIAN YOUNG FARMERS</a:t>
            </a:r>
            <a:endParaRPr lang="en-US" sz="13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/>
              </a:solidFill>
              <a:latin typeface="Bradley Hand ITC" pitchFamily="66" charset="0"/>
            </a:endParaRPr>
          </a:p>
        </p:txBody>
      </p:sp>
      <p:sp>
        <p:nvSpPr>
          <p:cNvPr id="3082" name="Subtitle 13"/>
          <p:cNvSpPr>
            <a:spLocks noGrp="1"/>
          </p:cNvSpPr>
          <p:nvPr>
            <p:ph type="subTitle" idx="1"/>
          </p:nvPr>
        </p:nvSpPr>
        <p:spPr>
          <a:xfrm>
            <a:off x="1295400" y="5715000"/>
            <a:ext cx="7696200" cy="990600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id-ID" sz="1400" b="1" smtClean="0">
                <a:latin typeface="Baskerville Old Face" pitchFamily="18" charset="0"/>
              </a:rPr>
              <a:t>Office :</a:t>
            </a:r>
          </a:p>
          <a:p>
            <a:pPr>
              <a:spcBef>
                <a:spcPct val="0"/>
              </a:spcBef>
            </a:pPr>
            <a:r>
              <a:rPr lang="en-US" altLang="id-ID" sz="1400" smtClean="0">
                <a:latin typeface="Baskerville Old Face" pitchFamily="18" charset="0"/>
              </a:rPr>
              <a:t>Kampung Tunggilis Desa Ciputri Kecamatan Pacet Kabupaten Cianjur – West Java 43253</a:t>
            </a:r>
          </a:p>
          <a:p>
            <a:pPr>
              <a:spcBef>
                <a:spcPct val="0"/>
              </a:spcBef>
            </a:pPr>
            <a:r>
              <a:rPr lang="en-US" altLang="id-ID" sz="1400" smtClean="0">
                <a:latin typeface="Baskerville Old Face" pitchFamily="18" charset="0"/>
              </a:rPr>
              <a:t>Email : </a:t>
            </a:r>
            <a:r>
              <a:rPr lang="en-US" altLang="id-ID" sz="1400" smtClean="0">
                <a:latin typeface="Baskerville Old Face" pitchFamily="18" charset="0"/>
                <a:hlinkClick r:id="rId3"/>
              </a:rPr>
              <a:t>g</a:t>
            </a:r>
            <a:r>
              <a:rPr lang="en-US" altLang="id-ID" sz="1400" smtClean="0">
                <a:latin typeface="Baskerville Old Face" pitchFamily="18" charset="0"/>
              </a:rPr>
              <a:t>uslee_okiagaru@yahoo.co.id / okiagaru@hotmail.com</a:t>
            </a:r>
          </a:p>
          <a:p>
            <a:pPr>
              <a:spcBef>
                <a:spcPct val="0"/>
              </a:spcBef>
            </a:pPr>
            <a:r>
              <a:rPr lang="en-US" altLang="id-ID" sz="1400" smtClean="0">
                <a:latin typeface="Baskerville Old Face" pitchFamily="18" charset="0"/>
              </a:rPr>
              <a:t>Hp. 081388990739 / 087872241522</a:t>
            </a:r>
          </a:p>
          <a:p>
            <a:pPr>
              <a:spcBef>
                <a:spcPct val="0"/>
              </a:spcBef>
            </a:pPr>
            <a:endParaRPr lang="en-US" altLang="id-ID" sz="1400" smtClean="0">
              <a:latin typeface="Baskerville Old Face" pitchFamily="18" charset="0"/>
            </a:endParaRPr>
          </a:p>
          <a:p>
            <a:endParaRPr lang="en-US" altLang="id-ID" sz="1400" smtClean="0">
              <a:latin typeface="Baskerville Old Face" pitchFamily="18" charset="0"/>
            </a:endParaRPr>
          </a:p>
        </p:txBody>
      </p:sp>
      <p:pic>
        <p:nvPicPr>
          <p:cNvPr id="21" name="Content Placeholder 3" descr="D:\Document OKIAGARU Farm\Shashin\Kunjungan\Foto JAEC\20130314_142614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43600" y="3657600"/>
            <a:ext cx="2895600" cy="2209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10" name="Picture 14" descr="D:\Arsif OKIAGARU Group Company\1. OKIAGARU Trade\1. Company Profil\Logo baru\logo okiagaru b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3733800"/>
            <a:ext cx="18288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D:\IKAMAJA\Pemantapan 2013\Photo2\Foto OL\DSC091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3810000"/>
            <a:ext cx="26289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D:\MATERI MALANG (2 fEB)\IPB Oktober\pictures\India\DSCN66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98" y="0"/>
            <a:ext cx="3000396" cy="4572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3" descr="D:\DATA FOTO PERNIKAHAN\Guslee\India 2012\India 1\DKM_25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0"/>
            <a:ext cx="7000892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986" name="Picture 2" descr="D:\MATERI MALANG (2 fEB)\DSCN665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908" y="4143380"/>
            <a:ext cx="2524205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81000"/>
            <a:ext cx="6248400" cy="6905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100" dirty="0" smtClean="0">
                <a:solidFill>
                  <a:srgbClr val="FF0000"/>
                </a:solidFill>
                <a:latin typeface="Comic Sans MS" pitchFamily="66" charset="0"/>
              </a:rPr>
              <a:t>ASEAN Farmers Exchange </a:t>
            </a:r>
            <a:br>
              <a:rPr lang="en-US" sz="3100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US" sz="2200" dirty="0" smtClean="0">
                <a:solidFill>
                  <a:schemeClr val="tx1"/>
                </a:solidFill>
                <a:latin typeface="Comic Sans MS" pitchFamily="66" charset="0"/>
              </a:rPr>
              <a:t>in INDIA </a:t>
            </a:r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</a:rPr>
              <a:t>(2012-2013)</a:t>
            </a:r>
            <a:endParaRPr lang="en-US" sz="1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pic>
        <p:nvPicPr>
          <p:cNvPr id="15362" name="Picture 2" descr="D:\DATA FOTO PERNIKAHAN\Guslee\India 2012\India 1\DKM_256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1960781" y="4572032"/>
            <a:ext cx="2254029" cy="21431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5365" name="Picture 5" descr="D:\DATA FOTO PERNIKAHAN\Guslee\India 2012\India 1\100_476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14810" y="4357694"/>
            <a:ext cx="228601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274" name="Picture 10" descr="D:\Document Mr. Guslee &amp; Family\Mr. Guslee\Exchange Farmer\India 2012\HINDUSTAN\4harike3\100_525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286256"/>
            <a:ext cx="2660079" cy="1995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slow" advClick="0" advTm="10000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D:\Okiagaru Center\1. ARSIP Administration\1. Berita Acara, SK, SKU\SK Okiagaru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19200"/>
            <a:ext cx="3348038" cy="5486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1943100" cy="3048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600" dirty="0" smtClean="0">
                <a:solidFill>
                  <a:srgbClr val="FFFF00"/>
                </a:solidFill>
              </a:rPr>
              <a:t/>
            </a:r>
            <a:br>
              <a:rPr lang="en-US" sz="2600" dirty="0" smtClean="0">
                <a:solidFill>
                  <a:srgbClr val="FFFF00"/>
                </a:solidFill>
              </a:rPr>
            </a:br>
            <a:r>
              <a:rPr lang="en-US" sz="2300" dirty="0" smtClean="0">
                <a:solidFill>
                  <a:schemeClr val="accent1"/>
                </a:solidFill>
              </a:rPr>
              <a:t>Sejarah…</a:t>
            </a:r>
            <a:endParaRPr lang="en-US" sz="2300" dirty="0" smtClean="0">
              <a:solidFill>
                <a:schemeClr val="accent1"/>
              </a:solidFill>
            </a:endParaRPr>
          </a:p>
        </p:txBody>
      </p:sp>
      <p:sp>
        <p:nvSpPr>
          <p:cNvPr id="8196" name="Content Placeholder 2"/>
          <p:cNvSpPr>
            <a:spLocks noGrp="1"/>
          </p:cNvSpPr>
          <p:nvPr>
            <p:ph idx="1"/>
          </p:nvPr>
        </p:nvSpPr>
        <p:spPr>
          <a:xfrm>
            <a:off x="4724400" y="1143000"/>
            <a:ext cx="4267200" cy="54864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altLang="id-ID" sz="2000" b="1" u="sng" smtClean="0">
                <a:latin typeface="Times New Roman" pitchFamily="18" charset="0"/>
                <a:cs typeface="Times New Roman" pitchFamily="18" charset="0"/>
              </a:rPr>
              <a:t>Tahun 2004-2008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i="1" smtClean="0">
                <a:latin typeface="Times New Roman" pitchFamily="18" charset="0"/>
                <a:cs typeface="Times New Roman" pitchFamily="18" charset="0"/>
              </a:rPr>
              <a:t>	Okiagaru Farm 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merupakan kelompok pemuda tani (KPT) yang berdiri pada tanggal 25 Desember 2004. Bertempat di Desa Silihwangi, Kec. Bantarujeg, Kab. Majalengka, Provinsi Jawa Barat. 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altLang="id-ID" sz="16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id-ID" sz="1600" i="1" smtClean="0">
                <a:latin typeface="Times New Roman" pitchFamily="18" charset="0"/>
                <a:cs typeface="Times New Roman" pitchFamily="18" charset="0"/>
              </a:rPr>
              <a:t>Okiagaru 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 berasal dari bahasa Jepang, yang artinya  : </a:t>
            </a:r>
            <a:r>
              <a:rPr lang="en-US" altLang="id-ID" sz="1600" i="1" smtClean="0">
                <a:latin typeface="Times New Roman" pitchFamily="18" charset="0"/>
                <a:cs typeface="Times New Roman" pitchFamily="18" charset="0"/>
              </a:rPr>
              <a:t>Bangkit dan Membangkitkan / Bangun dan Membangunkan.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altLang="id-ID" sz="1600" i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Perintis dan sekaligus ketua Kelompok Pemuda Tani Okiagaru Farm adalah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Agus Ali Nurdin (</a:t>
            </a:r>
            <a:r>
              <a:rPr lang="en-US" altLang="id-ID" sz="1600" i="1" u="sng" smtClean="0">
                <a:latin typeface="Times New Roman" pitchFamily="18" charset="0"/>
                <a:cs typeface="Times New Roman" pitchFamily="18" charset="0"/>
              </a:rPr>
              <a:t>Guslee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altLang="id-ID" sz="16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Kegiatan sejak tahun 2004 – tahun 2008, yaitu ;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	1) Pembuatan Kompos,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	2) Pembibitan Tanaman Hias, dan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	3) Budidaya Ikan Nila. 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altLang="id-ID" sz="16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>
              <a:buFont typeface="Wingdings 2" pitchFamily="18" charset="2"/>
              <a:buNone/>
            </a:pPr>
            <a:endParaRPr lang="en-US" altLang="id-ID" sz="1600" smtClean="0"/>
          </a:p>
        </p:txBody>
      </p:sp>
      <p:pic>
        <p:nvPicPr>
          <p:cNvPr id="6" name="Picture 5" descr="D:\Document Mr. Guslee &amp; Family\Mr. Guslee\Perjalanan Okiagaru Farm 2007\Villa\IMG_153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195638"/>
            <a:ext cx="1066800" cy="12239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 descr="D:\Document Mr. Guslee &amp; Family\Mr. Guslee\Perjalanan Okiagaru Farm 2007\Kolam\IMG_0992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5562600"/>
            <a:ext cx="1066800" cy="1219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 descr="D:\Document Mr. Guslee &amp; Family\Mr. Guslee\Perjalanan Okiagaru Farm 2007\Tan. Hias dan Bonsai\IMG_1093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4419600"/>
            <a:ext cx="10668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14" descr="D:\Arsif OKIAGARU Group Company\1. OKIAGARU Trade\1. Company Profil\Logo baru\logo okiagaru br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1905000"/>
            <a:ext cx="997527" cy="91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1295400" y="1066800"/>
            <a:ext cx="7772400" cy="41148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altLang="id-ID" sz="2000" b="1" u="sng" smtClean="0">
                <a:latin typeface="Times New Roman" pitchFamily="18" charset="0"/>
                <a:cs typeface="Times New Roman" pitchFamily="18" charset="0"/>
              </a:rPr>
              <a:t>Tahun 2008 - 2009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 eaLnBrk="1" hangingPunct="1"/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Pada tahun 2008 </a:t>
            </a:r>
            <a:r>
              <a:rPr lang="en-US" altLang="id-ID" sz="1600" i="1" smtClean="0">
                <a:latin typeface="Times New Roman" pitchFamily="18" charset="0"/>
                <a:cs typeface="Times New Roman" pitchFamily="18" charset="0"/>
              </a:rPr>
              <a:t>Guslee 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dan</a:t>
            </a:r>
            <a:r>
              <a:rPr lang="en-US" altLang="id-ID" sz="1600" i="1" smtClean="0">
                <a:latin typeface="Times New Roman" pitchFamily="18" charset="0"/>
                <a:cs typeface="Times New Roman" pitchFamily="18" charset="0"/>
              </a:rPr>
              <a:t> Yuki 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terpilih oleh Kementerian Pertanian RI untuk mengikuti kegiatan magang pertanian di Jepang selama 1 (satu) tahun. </a:t>
            </a:r>
          </a:p>
          <a:p>
            <a:pPr algn="just" eaLnBrk="1" hangingPunct="1"/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Program ini merupakan kegiatan rutin setiap tahun yang dilaksanakan oleh pihak Puslattan BPPSDMP Kementerian Pertanian RI bekerjasama dengan Japan Agricultural Exchange Council (JAEC), </a:t>
            </a:r>
          </a:p>
          <a:p>
            <a:pPr algn="just" eaLnBrk="1" hangingPunct="1"/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Tujuan program magang pertanian di Jepang adalah untuk meningkatkan kualitas SDM petani muda Indonesia dalam mengelola usaha pertanian yang </a:t>
            </a:r>
            <a:r>
              <a:rPr lang="en-US" altLang="id-ID" sz="1600" i="1" u="sng" smtClean="0">
                <a:latin typeface="Times New Roman" pitchFamily="18" charset="0"/>
                <a:cs typeface="Times New Roman" pitchFamily="18" charset="0"/>
              </a:rPr>
              <a:t>berorientasi agribisnis</a:t>
            </a:r>
            <a:r>
              <a:rPr lang="en-US" altLang="id-ID" sz="160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" name="Picture 4" descr="D:\Document Family\Mr. Guslee\Exchange Farmer\Nihon 2008\Nihon\SANY04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685800"/>
            <a:ext cx="990600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6" name="Picture 12" descr="D:\gus 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3048000"/>
            <a:ext cx="990600" cy="1295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Picture 5" descr="D:\Document Family\Mr. Guslee\Exchange Farmer\Nihon 2008\Nihon\IMG_03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4449763"/>
            <a:ext cx="990600" cy="11890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" name="Picture 2" descr="D:\Document Family\Mr. Guslee\Exchange Farmer\Nihon 2008\Nihon\IMG_033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5715000"/>
            <a:ext cx="9906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4" name="Picture 2" descr="D:\Document Family\Mr. Guslee\Exchange Farmer\Nihon 2008\Nihon\DSC016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" y="1828800"/>
            <a:ext cx="9906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225" name="Rectangle 11"/>
          <p:cNvSpPr>
            <a:spLocks noChangeArrowheads="1"/>
          </p:cNvSpPr>
          <p:nvPr/>
        </p:nvSpPr>
        <p:spPr bwMode="auto">
          <a:xfrm>
            <a:off x="1371600" y="6019800"/>
            <a:ext cx="3886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id-ID" sz="1200">
                <a:latin typeface="Times New Roman" pitchFamily="18" charset="0"/>
                <a:cs typeface="Times New Roman" pitchFamily="18" charset="0"/>
              </a:rPr>
              <a:t>@ Tokyo Olympic Center , Jepang 2009</a:t>
            </a:r>
          </a:p>
        </p:txBody>
      </p:sp>
      <p:pic>
        <p:nvPicPr>
          <p:cNvPr id="13" name="Picture 2" descr="D:\Document Family\Mr. Guslee\Exchange Farmer\jepang\DSC0044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9851" y="3505200"/>
            <a:ext cx="3475549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D:\Document Family\Mr. Guslee\Exchange Farmer\jepang\DSC0041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76400" y="3505200"/>
            <a:ext cx="38862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8" name="Rectangle 11"/>
          <p:cNvSpPr>
            <a:spLocks noChangeArrowheads="1"/>
          </p:cNvSpPr>
          <p:nvPr/>
        </p:nvSpPr>
        <p:spPr bwMode="auto">
          <a:xfrm>
            <a:off x="5791200" y="6048375"/>
            <a:ext cx="289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id-ID" sz="1200">
                <a:latin typeface="Times New Roman" pitchFamily="18" charset="0"/>
                <a:cs typeface="Times New Roman" pitchFamily="18" charset="0"/>
              </a:rPr>
              <a:t>@ Bandara Narita, Jepang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1257300" y="990600"/>
            <a:ext cx="7772400" cy="510540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en-US" altLang="id-ID" sz="2000" b="1" u="sng" dirty="0" smtClean="0">
                <a:latin typeface="Times New Roman" pitchFamily="18" charset="0"/>
                <a:cs typeface="Times New Roman" pitchFamily="18" charset="0"/>
              </a:rPr>
              <a:t>Tahun 2009 – 2014</a:t>
            </a:r>
          </a:p>
          <a:p>
            <a:pPr algn="just" eaLnBrk="1" hangingPunct="1"/>
            <a:endParaRPr lang="en-US" altLang="id-ID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Sepulang dari Jepang (2009), </a:t>
            </a:r>
            <a:r>
              <a:rPr lang="en-US" altLang="id-ID" sz="1600" i="1" dirty="0" smtClean="0">
                <a:latin typeface="Times New Roman" pitchFamily="18" charset="0"/>
                <a:cs typeface="Times New Roman" pitchFamily="18" charset="0"/>
              </a:rPr>
              <a:t>Guslee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 bekerjasama dengan Yuki Aramdhani (</a:t>
            </a:r>
            <a:r>
              <a:rPr lang="en-US" altLang="id-ID" sz="1600" i="1" dirty="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-magang Jepang 2009) untuk mengembangkan usaha Okiagaru Farm  dalam pertanian terintegrasi dan ramah lingkungan “</a:t>
            </a:r>
            <a:r>
              <a:rPr lang="en-US" altLang="id-ID" sz="1600" i="1" dirty="0" smtClean="0">
                <a:latin typeface="Times New Roman" pitchFamily="18" charset="0"/>
                <a:cs typeface="Times New Roman" pitchFamily="18" charset="0"/>
              </a:rPr>
              <a:t>spesialis sayuran organik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”. Lahan yang dikelola seluas 2 hektar berlokasi di Kecamatan Cisarua, Kabupaten Bogor, Jawa Barat. Komoditas yang dibudidayakan yaitu ; wortel, pakcoy, bawang daun, sawi, kol, gobo, dll. Produk hasil panen ini dijual ke Supplier.</a:t>
            </a:r>
          </a:p>
          <a:p>
            <a:pPr algn="just" eaLnBrk="1" hangingPunct="1"/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Seiring permintaan pasar yang semakin banyak, pada tahun 2012 Okiagaru Farm melakukan </a:t>
            </a:r>
            <a:r>
              <a:rPr lang="en-US" altLang="id-ID" sz="1600" i="1" dirty="0" smtClean="0">
                <a:latin typeface="Times New Roman" pitchFamily="18" charset="0"/>
                <a:cs typeface="Times New Roman" pitchFamily="18" charset="0"/>
              </a:rPr>
              <a:t>ekspansi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 lahan seluas 3,5 hektar di wilayah Kecamatan Sukaresmi, Kab. Cianjur, Jawa Barat. Komoditas yang dibudidayakan, yaitu ; sawi, kol, tomat, terong, kyuri, gobo, bawang daun, horenso, daikon, cabe, buncis, dll. Hasil panen dijual secara langsung ke </a:t>
            </a:r>
            <a:r>
              <a:rPr lang="en-US" altLang="id-ID" sz="1600" b="1" dirty="0" smtClean="0">
                <a:latin typeface="Times New Roman" pitchFamily="18" charset="0"/>
                <a:cs typeface="Times New Roman" pitchFamily="18" charset="0"/>
              </a:rPr>
              <a:t>Swalayan Cosmo 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dan </a:t>
            </a:r>
            <a:r>
              <a:rPr lang="en-US" altLang="id-ID" sz="1600" b="1" dirty="0" smtClean="0">
                <a:latin typeface="Times New Roman" pitchFamily="18" charset="0"/>
                <a:cs typeface="Times New Roman" pitchFamily="18" charset="0"/>
              </a:rPr>
              <a:t>Restauran Yoshinoya Jakarta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, serta </a:t>
            </a:r>
            <a:r>
              <a:rPr lang="en-US" altLang="id-ID" sz="1600" b="1" dirty="0" smtClean="0">
                <a:latin typeface="Times New Roman" pitchFamily="18" charset="0"/>
                <a:cs typeface="Times New Roman" pitchFamily="18" charset="0"/>
              </a:rPr>
              <a:t>Restauran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id-ID" sz="1600" b="1" dirty="0" smtClean="0">
                <a:latin typeface="Times New Roman" pitchFamily="18" charset="0"/>
                <a:cs typeface="Times New Roman" pitchFamily="18" charset="0"/>
              </a:rPr>
              <a:t>Sushi Tei </a:t>
            </a:r>
            <a:r>
              <a:rPr lang="en-US" altLang="id-ID" sz="1600" b="1" dirty="0" smtClean="0">
                <a:latin typeface="Times New Roman" pitchFamily="18" charset="0"/>
                <a:cs typeface="Times New Roman" pitchFamily="18" charset="0"/>
              </a:rPr>
              <a:t>Bandung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/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Kegiatan Okiagaru Farm meliputi ; </a:t>
            </a:r>
          </a:p>
          <a:p>
            <a:pPr marL="685800" lvl="1" indent="-228600">
              <a:spcBef>
                <a:spcPct val="0"/>
              </a:spcBef>
              <a:buFontTx/>
              <a:buAutoNum type="arabicPeriod"/>
            </a:pPr>
            <a:r>
              <a:rPr lang="en-US" altLang="id-ID" sz="1600" dirty="0" smtClean="0">
                <a:latin typeface="Times New Roman" pitchFamily="18" charset="0"/>
              </a:rPr>
              <a:t>Budidaya </a:t>
            </a:r>
            <a:r>
              <a:rPr lang="en-US" altLang="id-ID" sz="1600" dirty="0" smtClean="0">
                <a:latin typeface="Times New Roman" pitchFamily="18" charset="0"/>
              </a:rPr>
              <a:t>Pertanian</a:t>
            </a:r>
            <a:endParaRPr lang="en-US" altLang="id-ID" sz="1500" dirty="0" smtClean="0">
              <a:latin typeface="Times New Roman" pitchFamily="18" charset="0"/>
            </a:endParaRPr>
          </a:p>
          <a:p>
            <a:pPr marL="685800" lvl="1" indent="-228600">
              <a:spcBef>
                <a:spcPct val="0"/>
              </a:spcBef>
              <a:buFontTx/>
              <a:buAutoNum type="arabicPeriod"/>
            </a:pPr>
            <a:r>
              <a:rPr lang="en-US" altLang="id-ID" sz="1600" dirty="0" smtClean="0">
                <a:latin typeface="Times New Roman" pitchFamily="18" charset="0"/>
              </a:rPr>
              <a:t>Pemasaran Produk </a:t>
            </a:r>
            <a:r>
              <a:rPr lang="en-US" altLang="id-ID" sz="1600" dirty="0" smtClean="0">
                <a:latin typeface="Times New Roman" pitchFamily="18" charset="0"/>
              </a:rPr>
              <a:t>Pertanian</a:t>
            </a:r>
            <a:endParaRPr lang="en-US" altLang="id-ID" sz="1500" dirty="0" smtClean="0">
              <a:latin typeface="Times New Roman" pitchFamily="18" charset="0"/>
            </a:endParaRPr>
          </a:p>
          <a:p>
            <a:pPr marL="685800" lvl="1" indent="-228600">
              <a:spcBef>
                <a:spcPct val="0"/>
              </a:spcBef>
              <a:buFontTx/>
              <a:buAutoNum type="arabicPeriod"/>
            </a:pPr>
            <a:r>
              <a:rPr lang="en-US" altLang="id-ID" sz="1600" dirty="0" smtClean="0">
                <a:latin typeface="Times New Roman" pitchFamily="18" charset="0"/>
              </a:rPr>
              <a:t>Pusat Pelatihan </a:t>
            </a:r>
            <a:r>
              <a:rPr lang="en-US" altLang="id-ID" sz="1600" dirty="0" smtClean="0">
                <a:latin typeface="Times New Roman" pitchFamily="18" charset="0"/>
              </a:rPr>
              <a:t>Pertanian</a:t>
            </a:r>
            <a:endParaRPr lang="en-US" altLang="id-ID" sz="1500" dirty="0" smtClean="0">
              <a:latin typeface="Times New Roman" pitchFamily="18" charset="0"/>
            </a:endParaRPr>
          </a:p>
          <a:p>
            <a:pPr marL="685800" lvl="1" indent="-228600">
              <a:spcBef>
                <a:spcPct val="0"/>
              </a:spcBef>
              <a:buFontTx/>
              <a:buAutoNum type="arabicPeriod"/>
            </a:pP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Penelitian dan Pengembangan </a:t>
            </a:r>
            <a:r>
              <a:rPr lang="en-US" altLang="id-ID" sz="1600" dirty="0" smtClean="0">
                <a:latin typeface="Times New Roman" pitchFamily="18" charset="0"/>
                <a:cs typeface="Times New Roman" pitchFamily="18" charset="0"/>
              </a:rPr>
              <a:t>Pertanian</a:t>
            </a:r>
            <a:r>
              <a:rPr lang="en-US" altLang="id-ID" sz="15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id-ID" sz="1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id-ID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id-ID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id-ID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endParaRPr lang="en-US" altLang="id-ID" sz="16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altLang="id-ID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D:\Document OKIAGARU Farm\Foto\Kebun Sukaresmi\Persiapan Lahan\Pacet-20121128-016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914400"/>
            <a:ext cx="9906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5" descr="D:\Document OKIAGARU Farm\Foto\Kebun Sukaresmi\penanaman &amp; Pemeliharaan\Pacet-20121207-017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2133600"/>
            <a:ext cx="990600" cy="106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 descr="D:\Document OKIAGARU Farm\Foto\Kebun Sukaresmi\penanaman &amp; Pemeliharaan\Sukaresmi-20130216-031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" y="3276600"/>
            <a:ext cx="990600" cy="1066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5" descr="D:\Document OKIAGARU Farm\Foto\Market\Sushi Tei\IMG-20120731-0009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200" y="5638800"/>
            <a:ext cx="9906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7" descr="D:\Document OKIAGARU Farm\Foto\Market\Yoshinoya Jkt\20130306_06490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" y="4419600"/>
            <a:ext cx="990600" cy="1143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1295400" y="1219200"/>
            <a:ext cx="74676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en-US" sz="1600">
                <a:solidFill>
                  <a:srgbClr val="3D3D3D"/>
                </a:solidFill>
                <a:latin typeface="Times New Roman" pitchFamily="18" charset="0"/>
              </a:rPr>
              <a:t>Lembaga Agribisnis Petani Muda Indonesia yang Mandiri, Inovatif, dan Profesional bertaraf Internasional, Berbasis Ekonomi Syariah dan Ramah Lingkungan.</a:t>
            </a:r>
            <a:endParaRPr lang="en-US" sz="1600">
              <a:solidFill>
                <a:srgbClr val="3D3D3D"/>
              </a:solidFill>
            </a:endParaRP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1295400" y="2057400"/>
            <a:ext cx="7543800" cy="2057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85800" lvl="1" indent="-228600" algn="just">
              <a:buFontTx/>
              <a:buAutoNum type="arabicPeriod"/>
            </a:pPr>
            <a:r>
              <a:rPr lang="en-US" sz="1600">
                <a:solidFill>
                  <a:srgbClr val="3D3D3D"/>
                </a:solidFill>
                <a:latin typeface="Times New Roman" pitchFamily="18" charset="0"/>
              </a:rPr>
              <a:t>Menghasilkan Produk Pertanian yang Sehat dan Kontinyu dengan Kualitas Tinggi,</a:t>
            </a:r>
          </a:p>
          <a:p>
            <a:pPr marL="685800" lvl="1" indent="-228600" algn="just">
              <a:buFontTx/>
              <a:buAutoNum type="arabicPeriod"/>
            </a:pPr>
            <a:r>
              <a:rPr lang="en-US" sz="1600">
                <a:solidFill>
                  <a:srgbClr val="3D3D3D"/>
                </a:solidFill>
                <a:latin typeface="Times New Roman" pitchFamily="18" charset="0"/>
              </a:rPr>
              <a:t>Meningkatkan Daya Saing Petani sebagai Pelaku Utama dalam Sistem Agribisnis,</a:t>
            </a:r>
          </a:p>
          <a:p>
            <a:pPr marL="685800" lvl="1" indent="-228600" algn="just">
              <a:buFontTx/>
              <a:buAutoNum type="arabicPeriod"/>
            </a:pPr>
            <a:r>
              <a:rPr lang="en-US" sz="1600">
                <a:solidFill>
                  <a:srgbClr val="3D3D3D"/>
                </a:solidFill>
                <a:latin typeface="Times New Roman" pitchFamily="18" charset="0"/>
              </a:rPr>
              <a:t>Menumbuhkembangkan Jiwa Kewirausahaan dan Kepemimpinan Petani Muda Indonesia,</a:t>
            </a:r>
          </a:p>
          <a:p>
            <a:pPr marL="685800" lvl="1" indent="-228600" algn="just">
              <a:buFontTx/>
              <a:buAutoNum type="arabicPeriod"/>
            </a:pPr>
            <a:r>
              <a:rPr lang="en-US" sz="1600">
                <a:solidFill>
                  <a:srgbClr val="3D3D3D"/>
                </a:solidFill>
                <a:latin typeface="Times New Roman" pitchFamily="18" charset="0"/>
              </a:rPr>
              <a:t>Menciptakan teknologi tepat guna  dan nilai tambah produk pertanian yang berorientasi agribisnis.</a:t>
            </a:r>
          </a:p>
          <a:p>
            <a:pPr marL="685800" lvl="1" indent="-228600" algn="just">
              <a:buFontTx/>
              <a:buAutoNum type="arabicPeriod"/>
            </a:pPr>
            <a:endParaRPr lang="en-US" sz="1600">
              <a:solidFill>
                <a:srgbClr val="3D3D3D"/>
              </a:solidFill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295400" y="4343400"/>
            <a:ext cx="7543800" cy="1524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685800" lvl="1" indent="-228600"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>
                <a:latin typeface="Times New Roman" pitchFamily="18" charset="0"/>
              </a:rPr>
              <a:t>Budidaya </a:t>
            </a:r>
            <a:r>
              <a:rPr lang="en-US" sz="1600" dirty="0" smtClean="0">
                <a:latin typeface="Times New Roman" pitchFamily="18" charset="0"/>
              </a:rPr>
              <a:t>Pertanian</a:t>
            </a:r>
            <a:endParaRPr lang="en-US" sz="1500" dirty="0">
              <a:latin typeface="Times New Roman" pitchFamily="18" charset="0"/>
            </a:endParaRPr>
          </a:p>
          <a:p>
            <a:pPr marL="685800" lvl="1" indent="-228600"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>
                <a:latin typeface="Times New Roman" pitchFamily="18" charset="0"/>
              </a:rPr>
              <a:t>Pemasaran Produk </a:t>
            </a:r>
            <a:r>
              <a:rPr lang="en-US" sz="1600" dirty="0" smtClean="0">
                <a:latin typeface="Times New Roman" pitchFamily="18" charset="0"/>
              </a:rPr>
              <a:t>Pertanian</a:t>
            </a:r>
            <a:endParaRPr lang="en-US" sz="1500" dirty="0">
              <a:latin typeface="Times New Roman" pitchFamily="18" charset="0"/>
            </a:endParaRPr>
          </a:p>
          <a:p>
            <a:pPr marL="685800" lvl="1" indent="-228600"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>
                <a:latin typeface="Times New Roman" pitchFamily="18" charset="0"/>
              </a:rPr>
              <a:t>Pusat Pelatihan </a:t>
            </a:r>
            <a:r>
              <a:rPr lang="en-US" sz="1600" dirty="0" smtClean="0">
                <a:latin typeface="Times New Roman" pitchFamily="18" charset="0"/>
              </a:rPr>
              <a:t>Pertanian</a:t>
            </a:r>
            <a:endParaRPr lang="en-US" sz="1500" dirty="0">
              <a:latin typeface="Times New Roman" pitchFamily="18" charset="0"/>
            </a:endParaRPr>
          </a:p>
          <a:p>
            <a:pPr marL="685800" lvl="1" indent="-228600">
              <a:spcAft>
                <a:spcPts val="0"/>
              </a:spcAft>
              <a:buFontTx/>
              <a:buAutoNum type="arabicPeriod"/>
              <a:defRPr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Penelitian dan Pengembangan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Pertanian</a:t>
            </a:r>
            <a:endParaRPr lang="en-US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295400" y="6172200"/>
            <a:ext cx="4114800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1600" b="1" i="1">
                <a:solidFill>
                  <a:srgbClr val="3D3D3D"/>
                </a:solidFill>
                <a:latin typeface="Berlin Sans FB" pitchFamily="34" charset="0"/>
              </a:rPr>
              <a:t>Running by doing / </a:t>
            </a:r>
            <a:r>
              <a:rPr lang="en-US" sz="1400" i="1">
                <a:solidFill>
                  <a:srgbClr val="3D3D3D"/>
                </a:solidFill>
                <a:latin typeface="Berlin Sans FB" pitchFamily="34" charset="0"/>
              </a:rPr>
              <a:t>Jikkou shite, Jikkou shite iru</a:t>
            </a:r>
          </a:p>
          <a:p>
            <a:endParaRPr lang="en-US">
              <a:solidFill>
                <a:srgbClr val="3D3D3D"/>
              </a:solidFill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219200" y="345757"/>
            <a:ext cx="5105400" cy="492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Visi</a:t>
            </a: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, </a:t>
            </a:r>
            <a:r>
              <a:rPr lang="en-US" sz="2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Misi</a:t>
            </a: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, </a:t>
            </a:r>
            <a:r>
              <a:rPr lang="en-US" sz="2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Kegiatan</a:t>
            </a: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, Motto</a:t>
            </a:r>
          </a:p>
        </p:txBody>
      </p:sp>
      <p:sp>
        <p:nvSpPr>
          <p:cNvPr id="9" name="Rectangle 8"/>
          <p:cNvSpPr/>
          <p:nvPr/>
        </p:nvSpPr>
        <p:spPr>
          <a:xfrm>
            <a:off x="152400" y="1143000"/>
            <a:ext cx="708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defRPr/>
            </a:pP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Visi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:</a:t>
            </a:r>
            <a:endParaRPr lang="en-US" b="1" dirty="0">
              <a:latin typeface="Berlin Sans FB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52400" y="2286000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Misi</a:t>
            </a: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:</a:t>
            </a:r>
            <a:endParaRPr lang="en-US" b="1" dirty="0">
              <a:latin typeface="Berlin Sans FB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191000"/>
            <a:ext cx="12192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Kegiatan</a:t>
            </a:r>
            <a:r>
              <a:rPr lang="en-US" sz="1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:</a:t>
            </a:r>
            <a:endParaRPr lang="en-US" sz="1600" b="1" dirty="0"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" y="6096000"/>
            <a:ext cx="10727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Motto  :</a:t>
            </a:r>
            <a:r>
              <a:rPr lang="en-US" b="1" dirty="0">
                <a:latin typeface="Berlin Sans FB" pitchFamily="34" charset="0"/>
              </a:rPr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1219200" y="345757"/>
            <a:ext cx="4343400" cy="49244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defRPr/>
            </a:pPr>
            <a:r>
              <a:rPr lang="en-US" sz="2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1. </a:t>
            </a:r>
            <a:r>
              <a:rPr lang="en-US" sz="2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Budidaya Pertanian</a:t>
            </a:r>
            <a:endParaRPr lang="en-US" sz="2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  <p:pic>
        <p:nvPicPr>
          <p:cNvPr id="6" name="Content Placeholder 5" descr="D:\Document OKIAGARU Farm\Foto\Kebun Sukaresmi\Persiapan Lahan\Pacet-20121128-0160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004888"/>
            <a:ext cx="2527300" cy="18907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D:\Document OKIAGARU Farm\Foto\Kebun Sukaresmi\Persiapan Lahan\IMG-20121128-0163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67150" y="1017588"/>
            <a:ext cx="2533650" cy="18780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D:\Document OKIAGARU Farm\Foto\Kebun Sukaresmi\Persemaian\Pacet-20121212-0184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42088" y="1008063"/>
            <a:ext cx="2525712" cy="1887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D:\Document OKIAGARU Farm\Foto\Kebun Sukaresmi\penanaman &amp; Pemeliharaan\Pacet-20121207-0174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2895600"/>
            <a:ext cx="2519363" cy="1887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D:\Document OKIAGARU Farm\Foto\Kebun Sukaresmi\penanaman &amp; Pemeliharaan\Pacet-20130119-0279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76675" y="2913063"/>
            <a:ext cx="2524125" cy="1887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 descr="D:\Document OKIAGARU Farm\Foto\Kebun Sukaresmi\penanaman &amp; Pemeliharaan\Sukaresmi-20130216-03106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34150" y="2895600"/>
            <a:ext cx="2533650" cy="1900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 descr="D:\Document OKIAGARU Farm\Foto\Kebun Sukaresmi\penanaman &amp; Pemeliharaan\Sukaresmi-20130127-02916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19200" y="4800600"/>
            <a:ext cx="2538413" cy="1906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2" descr="D:\Document OKIAGARU Farm\Foto\Kebun Sukaresmi\Panen &amp; Pasca Panen\20130324_111633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86200" y="4822825"/>
            <a:ext cx="2513013" cy="188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D:\Document OKIAGARU Farm\Foto\Kebun Sukaresmi\Panen &amp; Pasca Panen\20130225_112454.jpg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553200" y="4822825"/>
            <a:ext cx="2527300" cy="1882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52400" y="1596747"/>
            <a:ext cx="9906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Sawi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Kol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Tomat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Bawang</a:t>
            </a:r>
            <a:r>
              <a:rPr lang="en-US" sz="1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 </a:t>
            </a: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Daun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Terong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Buncis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Lobak</a:t>
            </a: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endParaRPr lang="en-US" sz="1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  <a:p>
            <a:pPr>
              <a:defRPr/>
            </a:pPr>
            <a:r>
              <a:rPr lang="en-US" sz="1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Berlin Sans FB" pitchFamily="34" charset="0"/>
              </a:rPr>
              <a:t>Cabe</a:t>
            </a:r>
            <a:endParaRPr lang="en-US" sz="1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Berlin Sans FB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andstone">
  <a:themeElements>
    <a:clrScheme name="Sandstone 3">
      <a:dk1>
        <a:srgbClr val="3D3D3D"/>
      </a:dk1>
      <a:lt1>
        <a:srgbClr val="EAEAEA"/>
      </a:lt1>
      <a:dk2>
        <a:srgbClr val="000000"/>
      </a:dk2>
      <a:lt2>
        <a:srgbClr val="333333"/>
      </a:lt2>
      <a:accent1>
        <a:srgbClr val="FFFFFF"/>
      </a:accent1>
      <a:accent2>
        <a:srgbClr val="969696"/>
      </a:accent2>
      <a:accent3>
        <a:srgbClr val="F3F3F3"/>
      </a:accent3>
      <a:accent4>
        <a:srgbClr val="333333"/>
      </a:accent4>
      <a:accent5>
        <a:srgbClr val="FFFFFF"/>
      </a:accent5>
      <a:accent6>
        <a:srgbClr val="878787"/>
      </a:accent6>
      <a:hlink>
        <a:srgbClr val="4D4D4D"/>
      </a:hlink>
      <a:folHlink>
        <a:srgbClr val="808080"/>
      </a:folHlink>
    </a:clrScheme>
    <a:fontScheme name="Sandsto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ndstone 1">
        <a:dk1>
          <a:srgbClr val="333333"/>
        </a:dk1>
        <a:lt1>
          <a:srgbClr val="BAB9A0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9D9CD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ndstone 2">
        <a:dk1>
          <a:srgbClr val="333333"/>
        </a:dk1>
        <a:lt1>
          <a:srgbClr val="BDB9BF"/>
        </a:lt1>
        <a:dk2>
          <a:srgbClr val="000000"/>
        </a:dk2>
        <a:lt2>
          <a:srgbClr val="333329"/>
        </a:lt2>
        <a:accent1>
          <a:srgbClr val="F4F3D9"/>
        </a:accent1>
        <a:accent2>
          <a:srgbClr val="E09142"/>
        </a:accent2>
        <a:accent3>
          <a:srgbClr val="DBD9DC"/>
        </a:accent3>
        <a:accent4>
          <a:srgbClr val="2A2A2A"/>
        </a:accent4>
        <a:accent5>
          <a:srgbClr val="F8F8E9"/>
        </a:accent5>
        <a:accent6>
          <a:srgbClr val="CB833B"/>
        </a:accent6>
        <a:hlink>
          <a:srgbClr val="AE4828"/>
        </a:hlink>
        <a:folHlink>
          <a:srgbClr val="6A695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ndstone 3">
        <a:dk1>
          <a:srgbClr val="3D3D3D"/>
        </a:dk1>
        <a:lt1>
          <a:srgbClr val="EAEAEA"/>
        </a:lt1>
        <a:dk2>
          <a:srgbClr val="000000"/>
        </a:dk2>
        <a:lt2>
          <a:srgbClr val="333333"/>
        </a:lt2>
        <a:accent1>
          <a:srgbClr val="FFFFFF"/>
        </a:accent1>
        <a:accent2>
          <a:srgbClr val="969696"/>
        </a:accent2>
        <a:accent3>
          <a:srgbClr val="F3F3F3"/>
        </a:accent3>
        <a:accent4>
          <a:srgbClr val="333333"/>
        </a:accent4>
        <a:accent5>
          <a:srgbClr val="FFFFFF"/>
        </a:accent5>
        <a:accent6>
          <a:srgbClr val="878787"/>
        </a:accent6>
        <a:hlink>
          <a:srgbClr val="4D4D4D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1626</TotalTime>
  <Words>543</Words>
  <Application>Microsoft Office PowerPoint</Application>
  <PresentationFormat>On-screen Show (4:3)</PresentationFormat>
  <Paragraphs>152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32" baseType="lpstr">
      <vt:lpstr>Arial</vt:lpstr>
      <vt:lpstr>Wingdings</vt:lpstr>
      <vt:lpstr>Calibri</vt:lpstr>
      <vt:lpstr>Times New Roman</vt:lpstr>
      <vt:lpstr>Baskerville Old Face</vt:lpstr>
      <vt:lpstr>Agency FB</vt:lpstr>
      <vt:lpstr>Mistral</vt:lpstr>
      <vt:lpstr>Comic Sans MS</vt:lpstr>
      <vt:lpstr>Wingdings 2</vt:lpstr>
      <vt:lpstr>Berlin Sans FB</vt:lpstr>
      <vt:lpstr>Bradley Hand ITC</vt:lpstr>
      <vt:lpstr>Arial Rounded MT Bold</vt:lpstr>
      <vt:lpstr>Wingdings 3</vt:lpstr>
      <vt:lpstr>Chiller</vt:lpstr>
      <vt:lpstr>Sandstone</vt:lpstr>
      <vt:lpstr>Adobe Acrobat Document</vt:lpstr>
      <vt:lpstr>Slide 1</vt:lpstr>
      <vt:lpstr>Slide 2</vt:lpstr>
      <vt:lpstr> Pusat Pelatihan Pertanian dan Pedesaan Swadaya (P4S) OKIAGARU - IKAMAJA</vt:lpstr>
      <vt:lpstr>ASEAN Farmers Exchange  in INDIA (2012-2013)</vt:lpstr>
      <vt:lpstr> Sejarah…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Produk unggulan </vt:lpstr>
      <vt:lpstr>TERIMA KASIH</vt:lpstr>
    </vt:vector>
  </TitlesOfParts>
  <Company>MAB-IPB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 ASSESMENT</dc:title>
  <dc:creator>Tutti</dc:creator>
  <cp:lastModifiedBy>PPHP</cp:lastModifiedBy>
  <cp:revision>134</cp:revision>
  <dcterms:created xsi:type="dcterms:W3CDTF">2007-02-13T02:52:30Z</dcterms:created>
  <dcterms:modified xsi:type="dcterms:W3CDTF">2017-11-10T15:08:39Z</dcterms:modified>
</cp:coreProperties>
</file>