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6" r:id="rId8"/>
    <p:sldId id="267" r:id="rId9"/>
    <p:sldId id="287" r:id="rId10"/>
    <p:sldId id="269" r:id="rId11"/>
    <p:sldId id="270" r:id="rId12"/>
    <p:sldId id="272" r:id="rId13"/>
    <p:sldId id="273" r:id="rId14"/>
    <p:sldId id="274" r:id="rId15"/>
    <p:sldId id="281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1730-C4AE-45E3-B507-D7D2328251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858C-1972-4DF6-83FC-9B09ABD31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1730-C4AE-45E3-B507-D7D2328251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858C-1972-4DF6-83FC-9B09ABD31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1730-C4AE-45E3-B507-D7D2328251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858C-1972-4DF6-83FC-9B09ABD31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1730-C4AE-45E3-B507-D7D2328251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858C-1972-4DF6-83FC-9B09ABD31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1730-C4AE-45E3-B507-D7D2328251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858C-1972-4DF6-83FC-9B09ABD31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1730-C4AE-45E3-B507-D7D2328251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858C-1972-4DF6-83FC-9B09ABD31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1730-C4AE-45E3-B507-D7D2328251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858C-1972-4DF6-83FC-9B09ABD31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1730-C4AE-45E3-B507-D7D2328251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858C-1972-4DF6-83FC-9B09ABD31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1730-C4AE-45E3-B507-D7D2328251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858C-1972-4DF6-83FC-9B09ABD31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1730-C4AE-45E3-B507-D7D2328251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858C-1972-4DF6-83FC-9B09ABD31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1730-C4AE-45E3-B507-D7D2328251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858C-1972-4DF6-83FC-9B09ABD31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51730-C4AE-45E3-B507-D7D2328251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D858C-1972-4DF6-83FC-9B09ABD314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TOSHIBA%20PC\Documents\Prof%20Widodo\VID_20150424_072854.3g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657600"/>
            <a:ext cx="4648200" cy="457200"/>
          </a:xfrm>
        </p:spPr>
        <p:txBody>
          <a:bodyPr>
            <a:noAutofit/>
          </a:bodyPr>
          <a:lstStyle/>
          <a:p>
            <a:r>
              <a:rPr lang="id-ID" sz="1800" dirty="0">
                <a:solidFill>
                  <a:schemeClr val="tx1"/>
                </a:solidFill>
              </a:rPr>
              <a:t>Diskursus Dialektik Mengenai Tindakan atau Kebijakan Negara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id-ID" sz="1800" dirty="0" smtClean="0">
                <a:solidFill>
                  <a:schemeClr val="tx1"/>
                </a:solidFill>
              </a:rPr>
              <a:t>Terhadap </a:t>
            </a:r>
            <a:r>
              <a:rPr lang="id-ID" sz="1800" dirty="0">
                <a:solidFill>
                  <a:schemeClr val="tx1"/>
                </a:solidFill>
              </a:rPr>
              <a:t>Kedudukan dan Kekuasaan MPR di Bawah UUD NRI Tahun </a:t>
            </a:r>
            <a:r>
              <a:rPr lang="id-ID" sz="1800" dirty="0" smtClean="0">
                <a:solidFill>
                  <a:schemeClr val="tx1"/>
                </a:solidFill>
              </a:rPr>
              <a:t>1945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67200" y="167640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ALIENASI KEKUASAAN MPR DALAM PRAKTIK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PENYELENGGARAAN NEGARA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191000" y="5486400"/>
            <a:ext cx="4572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dirty="0"/>
              <a:t>Prof. Dr. </a:t>
            </a:r>
            <a:r>
              <a:rPr lang="en-US" sz="2000" dirty="0" err="1"/>
              <a:t>Widodo</a:t>
            </a:r>
            <a:r>
              <a:rPr lang="en-US" sz="2000" dirty="0"/>
              <a:t> </a:t>
            </a:r>
            <a:r>
              <a:rPr lang="en-US" sz="2000" dirty="0" err="1"/>
              <a:t>Ekatjahjana</a:t>
            </a:r>
            <a:r>
              <a:rPr lang="en-US" sz="2000" dirty="0"/>
              <a:t>, </a:t>
            </a:r>
            <a:r>
              <a:rPr lang="en-US" sz="2000" dirty="0" err="1"/>
              <a:t>S.H.,M.Hum</a:t>
            </a:r>
            <a:r>
              <a:rPr lang="en-US" sz="2000" dirty="0"/>
              <a:t>.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VID_20150424_072854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 l="19839" r="16163" b="5063"/>
          <a:stretch>
            <a:fillRect/>
          </a:stretch>
        </p:blipFill>
        <p:spPr>
          <a:xfrm>
            <a:off x="457200" y="1295400"/>
            <a:ext cx="3779077" cy="441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rfanmuhamad.files.wordpress.com/2009/10/56697_gedung_dpr_mp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1111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419600"/>
          </a:xfrm>
        </p:spPr>
        <p:txBody>
          <a:bodyPr>
            <a:normAutofit/>
          </a:bodyPr>
          <a:lstStyle/>
          <a:p>
            <a:r>
              <a:rPr lang="en-US" sz="6000" dirty="0" err="1" smtClean="0"/>
              <a:t>Alienasi</a:t>
            </a:r>
            <a:r>
              <a:rPr lang="en-US" sz="6000" dirty="0" smtClean="0"/>
              <a:t> </a:t>
            </a:r>
            <a:r>
              <a:rPr lang="en-US" sz="6000" dirty="0" err="1"/>
              <a:t>kekuasaan</a:t>
            </a:r>
            <a:r>
              <a:rPr lang="en-US" sz="6000" dirty="0"/>
              <a:t> MPR yang </a:t>
            </a:r>
            <a:r>
              <a:rPr lang="en-US" sz="6000" dirty="0" err="1"/>
              <a:t>ber</a:t>
            </a:r>
            <a:r>
              <a:rPr lang="id-ID" sz="6000" dirty="0"/>
              <a:t>sifat</a:t>
            </a:r>
            <a:r>
              <a:rPr lang="en-US" sz="6000" dirty="0"/>
              <a:t> </a:t>
            </a:r>
            <a:r>
              <a:rPr lang="en-US" sz="6000" dirty="0" err="1"/>
              <a:t>penetratif</a:t>
            </a:r>
            <a:endParaRPr lang="en-US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rfanmuhamad.files.wordpress.com/2009/10/56697_gedung_dpr_mp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1111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419600"/>
          </a:xfrm>
        </p:spPr>
        <p:txBody>
          <a:bodyPr>
            <a:noAutofit/>
          </a:bodyPr>
          <a:lstStyle/>
          <a:p>
            <a:r>
              <a:rPr lang="en-US" b="1" dirty="0" smtClean="0"/>
              <a:t>1.Alienasi </a:t>
            </a:r>
            <a:r>
              <a:rPr lang="en-US" b="1" dirty="0" err="1"/>
              <a:t>kekuasaan</a:t>
            </a:r>
            <a:r>
              <a:rPr lang="en-US" b="1" dirty="0"/>
              <a:t> MPR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Mahkamah</a:t>
            </a:r>
            <a:r>
              <a:rPr lang="en-US" b="1" dirty="0"/>
              <a:t> </a:t>
            </a:r>
            <a:r>
              <a:rPr lang="en-US" b="1" dirty="0" err="1"/>
              <a:t>Konstitusi</a:t>
            </a:r>
            <a:r>
              <a:rPr lang="en-US" b="1" dirty="0"/>
              <a:t> (PMK) </a:t>
            </a:r>
            <a:r>
              <a:rPr lang="en-US" b="1" dirty="0" err="1"/>
              <a:t>Nomor</a:t>
            </a:r>
            <a:r>
              <a:rPr lang="en-US" b="1" dirty="0"/>
              <a:t>: 06/PM</a:t>
            </a:r>
            <a:r>
              <a:rPr lang="id-ID" b="1" dirty="0"/>
              <a:t>K</a:t>
            </a:r>
            <a:r>
              <a:rPr lang="en-US" b="1" dirty="0" smtClean="0"/>
              <a:t>/2005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2. </a:t>
            </a:r>
            <a:r>
              <a:rPr lang="en-US" b="1" dirty="0" err="1" smtClean="0"/>
              <a:t>Alienasi</a:t>
            </a:r>
            <a:r>
              <a:rPr lang="en-US" b="1" dirty="0" smtClean="0"/>
              <a:t> </a:t>
            </a:r>
            <a:r>
              <a:rPr lang="en-US" b="1" dirty="0" err="1" smtClean="0"/>
              <a:t>Alienasi</a:t>
            </a:r>
            <a:r>
              <a:rPr lang="en-US" b="1" dirty="0" smtClean="0"/>
              <a:t> </a:t>
            </a:r>
            <a:r>
              <a:rPr lang="en-US" b="1" dirty="0" err="1" smtClean="0"/>
              <a:t>kekuasaan</a:t>
            </a:r>
            <a:r>
              <a:rPr lang="en-US" b="1" dirty="0" smtClean="0"/>
              <a:t> MPR </a:t>
            </a:r>
            <a:r>
              <a:rPr lang="en-US" b="1" dirty="0" err="1" smtClean="0"/>
              <a:t>melalui</a:t>
            </a:r>
            <a:r>
              <a:rPr lang="en-US" b="1" dirty="0" smtClean="0"/>
              <a:t> </a:t>
            </a:r>
            <a:r>
              <a:rPr lang="id-ID" b="1" dirty="0" smtClean="0"/>
              <a:t>UU</a:t>
            </a:r>
            <a:r>
              <a:rPr lang="en-US" b="1" dirty="0" smtClean="0"/>
              <a:t> No</a:t>
            </a:r>
            <a:r>
              <a:rPr lang="id-ID" b="1" dirty="0" smtClean="0"/>
              <a:t>.</a:t>
            </a:r>
            <a:r>
              <a:rPr lang="en-US" b="1" dirty="0" smtClean="0"/>
              <a:t> 12 </a:t>
            </a:r>
            <a:r>
              <a:rPr lang="en-US" b="1" dirty="0" err="1" smtClean="0"/>
              <a:t>Tahun</a:t>
            </a:r>
            <a:r>
              <a:rPr lang="en-US" b="1" dirty="0" smtClean="0"/>
              <a:t> 2011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OSHIBA PC\Documents\Prof Widodo\kekuasaan.jpg"/>
          <p:cNvPicPr>
            <a:picLocks noChangeAspect="1" noChangeArrowheads="1"/>
          </p:cNvPicPr>
          <p:nvPr/>
        </p:nvPicPr>
        <p:blipFill>
          <a:blip r:embed="rId2" cstate="print"/>
          <a:srcRect t="5395" b="22173"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3276600"/>
          </a:xfrm>
        </p:spPr>
        <p:txBody>
          <a:bodyPr>
            <a:normAutofit/>
          </a:bodyPr>
          <a:lstStyle/>
          <a:p>
            <a:r>
              <a:rPr lang="id-ID" sz="4800" dirty="0"/>
              <a:t>Secara teoretis, terdapat 2 (dua) </a:t>
            </a:r>
            <a:r>
              <a:rPr lang="en-US" sz="4800" dirty="0" err="1" smtClean="0"/>
              <a:t>Justifikasi</a:t>
            </a:r>
            <a:r>
              <a:rPr lang="id-ID" sz="4800" dirty="0" smtClean="0"/>
              <a:t> </a:t>
            </a:r>
            <a:r>
              <a:rPr lang="id-ID" sz="4800" dirty="0"/>
              <a:t>alienasi </a:t>
            </a:r>
            <a:r>
              <a:rPr lang="id-ID" sz="4800" dirty="0" smtClean="0"/>
              <a:t>kekuasaan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1. </a:t>
            </a:r>
            <a:r>
              <a:rPr lang="en-US" sz="4800" dirty="0" err="1" smtClean="0"/>
              <a:t>Adanya</a:t>
            </a:r>
            <a:r>
              <a:rPr lang="en-US" sz="4800" dirty="0" smtClean="0"/>
              <a:t> </a:t>
            </a:r>
            <a:r>
              <a:rPr lang="en-US" sz="4800" i="1" dirty="0" smtClean="0"/>
              <a:t>intent </a:t>
            </a:r>
            <a:r>
              <a:rPr lang="en-US" sz="4800" dirty="0" err="1" smtClean="0"/>
              <a:t>atau</a:t>
            </a:r>
            <a:r>
              <a:rPr lang="en-US" sz="4800" dirty="0" smtClean="0"/>
              <a:t> </a:t>
            </a:r>
            <a:r>
              <a:rPr lang="en-US" sz="4800" i="1" dirty="0" smtClean="0"/>
              <a:t>consent</a:t>
            </a:r>
            <a:br>
              <a:rPr lang="en-US" sz="4800" i="1" dirty="0" smtClean="0"/>
            </a:br>
            <a:r>
              <a:rPr lang="en-US" sz="4800" dirty="0" smtClean="0"/>
              <a:t>2. </a:t>
            </a:r>
            <a:r>
              <a:rPr lang="en-US" sz="4800" dirty="0" err="1" smtClean="0"/>
              <a:t>Memenuhi</a:t>
            </a:r>
            <a:r>
              <a:rPr lang="en-US" sz="4800" dirty="0" smtClean="0"/>
              <a:t> </a:t>
            </a:r>
            <a:r>
              <a:rPr lang="en-US" sz="4800" dirty="0" err="1" smtClean="0"/>
              <a:t>Asas</a:t>
            </a:r>
            <a:r>
              <a:rPr lang="en-US" sz="4800" dirty="0" smtClean="0"/>
              <a:t> </a:t>
            </a:r>
            <a:r>
              <a:rPr lang="en-US" sz="4800" dirty="0" err="1" smtClean="0"/>
              <a:t>Logikal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OSHIBA PC\Documents\Prof Widodo\kekuasaan.jpg"/>
          <p:cNvPicPr>
            <a:picLocks noChangeAspect="1" noChangeArrowheads="1"/>
          </p:cNvPicPr>
          <p:nvPr/>
        </p:nvPicPr>
        <p:blipFill>
          <a:blip r:embed="rId2" cstate="print"/>
          <a:srcRect t="5395" b="22173"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3581400"/>
          </a:xfrm>
        </p:spPr>
        <p:txBody>
          <a:bodyPr>
            <a:noAutofit/>
          </a:bodyPr>
          <a:lstStyle/>
          <a:p>
            <a:r>
              <a:rPr lang="id-ID" sz="4000" b="1" dirty="0"/>
              <a:t>Pertama,</a:t>
            </a:r>
            <a:r>
              <a:rPr lang="id-ID" sz="4000" dirty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id-ID" sz="4000" dirty="0" smtClean="0"/>
              <a:t>adalah </a:t>
            </a:r>
            <a:r>
              <a:rPr lang="id-ID" sz="4000" dirty="0"/>
              <a:t>alienasi kekuasaan yang bersumber dari kemauan lembaga negara yang kekuasaannya dialienasi. Bentuk alienasi ini disebut dengan </a:t>
            </a:r>
            <a:r>
              <a:rPr lang="id-ID" sz="4000" b="1" i="1" dirty="0"/>
              <a:t>intent alienation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OSHIBA PC\Documents\Prof Widodo\kekuasaan.jpg"/>
          <p:cNvPicPr>
            <a:picLocks noChangeAspect="1" noChangeArrowheads="1"/>
          </p:cNvPicPr>
          <p:nvPr/>
        </p:nvPicPr>
        <p:blipFill>
          <a:blip r:embed="rId2" cstate="print"/>
          <a:srcRect t="5395" b="22173"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4800" cy="3200400"/>
          </a:xfrm>
        </p:spPr>
        <p:txBody>
          <a:bodyPr>
            <a:noAutofit/>
          </a:bodyPr>
          <a:lstStyle/>
          <a:p>
            <a:r>
              <a:rPr lang="id-ID" sz="3600" b="1" dirty="0"/>
              <a:t>kedua</a:t>
            </a:r>
            <a:r>
              <a:rPr lang="id-ID" sz="3600" b="1" dirty="0" smtClean="0"/>
              <a:t>,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id-ID" sz="3600" dirty="0" smtClean="0"/>
              <a:t> </a:t>
            </a:r>
            <a:r>
              <a:rPr lang="id-ID" sz="3600" dirty="0"/>
              <a:t>alienasi kekuasaan yang dilakukan oleh lembaga-lembaga negara lain atau di luar lembaga negara yang kekuasaannya dialienasi</a:t>
            </a:r>
            <a:r>
              <a:rPr lang="id-ID" sz="3600" dirty="0" smtClean="0"/>
              <a:t>.</a:t>
            </a:r>
            <a:r>
              <a:rPr lang="id-ID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id-ID" sz="3600" dirty="0" smtClean="0"/>
              <a:t>Bentuk </a:t>
            </a:r>
            <a:r>
              <a:rPr lang="id-ID" sz="3600" dirty="0"/>
              <a:t>alienasi ini yang disebut dengan </a:t>
            </a:r>
            <a:r>
              <a:rPr lang="id-ID" sz="3600" b="1" i="1" dirty="0"/>
              <a:t>consent alienation</a:t>
            </a:r>
            <a:r>
              <a:rPr lang="id-ID" sz="3600" dirty="0"/>
              <a:t>. 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OSHIBA PC\Documents\Prof Widodo\kekuasaan.jpg"/>
          <p:cNvPicPr>
            <a:picLocks noChangeAspect="1" noChangeArrowheads="1"/>
          </p:cNvPicPr>
          <p:nvPr/>
        </p:nvPicPr>
        <p:blipFill>
          <a:blip r:embed="rId2" cstate="print"/>
          <a:srcRect t="5395" b="22173"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53400" cy="3200400"/>
          </a:xfrm>
        </p:spPr>
        <p:txBody>
          <a:bodyPr>
            <a:noAutofit/>
          </a:bodyPr>
          <a:lstStyle/>
          <a:p>
            <a:r>
              <a:rPr lang="id-ID" dirty="0"/>
              <a:t>praktik alienasi kekuasaan MPR ini sudah barang tentu akan mengganggu sistem penyelenggaraan negara di bawah UUD NRI Tahun </a:t>
            </a:r>
            <a:r>
              <a:rPr lang="id-ID" dirty="0" smtClean="0"/>
              <a:t>1945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OSHIBA PC\Documents\Prof Widodo\kekuasaan.jpg"/>
          <p:cNvPicPr>
            <a:picLocks noChangeAspect="1" noChangeArrowheads="1"/>
          </p:cNvPicPr>
          <p:nvPr/>
        </p:nvPicPr>
        <p:blipFill>
          <a:blip r:embed="rId2" cstate="print"/>
          <a:srcRect t="5395" b="22173"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53400" cy="3200400"/>
          </a:xfrm>
        </p:spPr>
        <p:txBody>
          <a:bodyPr>
            <a:noAutofit/>
          </a:bodyPr>
          <a:lstStyle/>
          <a:p>
            <a:r>
              <a:rPr lang="id-ID" sz="9600" b="1" dirty="0" smtClean="0"/>
              <a:t>Mengapa?</a:t>
            </a:r>
            <a:endParaRPr lang="en-US" sz="9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OSHIBA PC\Documents\Prof Widodo\kekuasaan.jpg"/>
          <p:cNvPicPr>
            <a:picLocks noChangeAspect="1" noChangeArrowheads="1"/>
          </p:cNvPicPr>
          <p:nvPr/>
        </p:nvPicPr>
        <p:blipFill>
          <a:blip r:embed="rId2" cstate="print"/>
          <a:srcRect t="5395" b="22173"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53400" cy="3200400"/>
          </a:xfrm>
        </p:spPr>
        <p:txBody>
          <a:bodyPr>
            <a:noAutofit/>
          </a:bodyPr>
          <a:lstStyle/>
          <a:p>
            <a:r>
              <a:rPr lang="id-ID" b="1" dirty="0"/>
              <a:t>Pertama,</a:t>
            </a:r>
            <a:r>
              <a:rPr lang="id-ID" dirty="0"/>
              <a:t> karena praktik alienasi kekuasaan MPR itu menyebabkan kedudukan dan kekuasaan MPR menjadi lemah,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>ambigu </a:t>
            </a:r>
            <a:r>
              <a:rPr lang="id-ID" dirty="0"/>
              <a:t>dan tidak jelas.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OSHIBA PC\Documents\Prof Widodo\kekuasaan.jpg"/>
          <p:cNvPicPr>
            <a:picLocks noChangeAspect="1" noChangeArrowheads="1"/>
          </p:cNvPicPr>
          <p:nvPr/>
        </p:nvPicPr>
        <p:blipFill>
          <a:blip r:embed="rId2" cstate="print"/>
          <a:srcRect t="5395" b="22173"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53400" cy="3200400"/>
          </a:xfrm>
        </p:spPr>
        <p:txBody>
          <a:bodyPr>
            <a:noAutofit/>
          </a:bodyPr>
          <a:lstStyle/>
          <a:p>
            <a:r>
              <a:rPr lang="id-ID" b="1" dirty="0"/>
              <a:t>Kedua,</a:t>
            </a:r>
            <a:r>
              <a:rPr lang="id-ID" dirty="0"/>
              <a:t> karena praktik alienasi kekuasaan MPR itu membawa praktik bernegara kita pada situasi yang inkonsisten atau </a:t>
            </a:r>
            <a:r>
              <a:rPr lang="id-ID" dirty="0" smtClean="0"/>
              <a:t>ambivalen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OSHIBA PC\Documents\Prof Widodo\kekuasaan.jpg"/>
          <p:cNvPicPr>
            <a:picLocks noChangeAspect="1" noChangeArrowheads="1"/>
          </p:cNvPicPr>
          <p:nvPr/>
        </p:nvPicPr>
        <p:blipFill>
          <a:blip r:embed="rId2" cstate="print"/>
          <a:srcRect t="5395" b="22173"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53400" cy="3200400"/>
          </a:xfrm>
        </p:spPr>
        <p:txBody>
          <a:bodyPr>
            <a:noAutofit/>
          </a:bodyPr>
          <a:lstStyle/>
          <a:p>
            <a:r>
              <a:rPr lang="id-ID" b="1" dirty="0"/>
              <a:t>Ketiga,</a:t>
            </a:r>
            <a:r>
              <a:rPr lang="id-ID" dirty="0"/>
              <a:t> praktik alienasi kekuasaan MPR itu sesungguhnya merupakan bentuk pengingkaran sekaligus penyimpangan terhadap kekuasaan konstitusional MPR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rfanmuhamad.files.wordpress.com/2009/10/56697_gedung_dpr_mp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1111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495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Alienasi</a:t>
            </a:r>
            <a:r>
              <a:rPr lang="en-US" b="1" dirty="0"/>
              <a:t> </a:t>
            </a:r>
            <a:r>
              <a:rPr lang="en-US" b="1" dirty="0" err="1"/>
              <a:t>Kekuasaan</a:t>
            </a:r>
            <a:r>
              <a:rPr lang="en-US" b="1" dirty="0"/>
              <a:t> </a:t>
            </a:r>
            <a:r>
              <a:rPr lang="en-US" b="1" dirty="0" smtClean="0"/>
              <a:t>MPR</a:t>
            </a:r>
            <a:r>
              <a:rPr lang="id-ID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id-ID" dirty="0" smtClean="0"/>
              <a:t>/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id-ID" dirty="0"/>
              <a:t>atau kebijakan negara </a:t>
            </a:r>
            <a:r>
              <a:rPr lang="en-US" dirty="0"/>
              <a:t>yang </a:t>
            </a:r>
            <a:r>
              <a:rPr lang="id-ID" dirty="0"/>
              <a:t>ditetapkan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badan-badan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err="1"/>
              <a:t>staatsorgaan</a:t>
            </a:r>
            <a:r>
              <a:rPr lang="en-US" i="1" dirty="0"/>
              <a:t>)</a:t>
            </a:r>
            <a:r>
              <a:rPr lang="en-US" dirty="0"/>
              <a:t> </a:t>
            </a:r>
            <a:r>
              <a:rPr lang="id-ID" dirty="0"/>
              <a:t>terhadap kedudukan dan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MPR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676400"/>
            <a:ext cx="5334000" cy="3429000"/>
          </a:xfrm>
        </p:spPr>
        <p:txBody>
          <a:bodyPr>
            <a:noAutofit/>
          </a:bodyPr>
          <a:lstStyle/>
          <a:p>
            <a:r>
              <a:rPr lang="id-ID" sz="5400" b="1" dirty="0"/>
              <a:t>Demikian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id-ID" sz="5400" b="1" dirty="0" smtClean="0"/>
              <a:t>orasi </a:t>
            </a:r>
            <a:r>
              <a:rPr lang="id-ID" sz="5400" b="1" dirty="0"/>
              <a:t>ilmiah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id-ID" sz="5400" b="1" dirty="0" smtClean="0"/>
              <a:t>yang </a:t>
            </a:r>
            <a:r>
              <a:rPr lang="id-ID" sz="5400" b="1" dirty="0"/>
              <a:t>dapat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id-ID" sz="5400" b="1" dirty="0" smtClean="0"/>
              <a:t>saya sampaikan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err="1" smtClean="0"/>
              <a:t>Terima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Kasih</a:t>
            </a:r>
            <a:endParaRPr lang="en-US" sz="5400" b="1" dirty="0"/>
          </a:p>
        </p:txBody>
      </p:sp>
      <p:pic>
        <p:nvPicPr>
          <p:cNvPr id="17411" name="Picture 3" descr="C:\Users\TOSHIBA PC\Documents\Prof Widodo\Foto Prof. Widodo\New folder\IMG_20150115_093312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15937" t="8750" r="16563" b="17500"/>
          <a:stretch>
            <a:fillRect/>
          </a:stretch>
        </p:blipFill>
        <p:spPr bwMode="auto">
          <a:xfrm>
            <a:off x="228600" y="838200"/>
            <a:ext cx="3962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rfanmuhamad.files.wordpress.com/2009/10/56697_gedung_dpr_mp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1111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457200" y="1036638"/>
            <a:ext cx="8229600" cy="5059362"/>
          </a:xfrm>
        </p:spPr>
        <p:txBody>
          <a:bodyPr>
            <a:noAutofit/>
          </a:bodyPr>
          <a:lstStyle/>
          <a:p>
            <a:r>
              <a:rPr lang="id-ID" sz="3600" dirty="0"/>
              <a:t>Alienasi kekuasaan MPR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id-ID" sz="3600" b="1" dirty="0" smtClean="0"/>
              <a:t>dapat </a:t>
            </a:r>
            <a:r>
              <a:rPr lang="id-ID" sz="3600" b="1" dirty="0"/>
              <a:t>terjadi karena 2 (dua) hal</a:t>
            </a:r>
            <a:r>
              <a:rPr lang="id-ID" sz="3600" dirty="0"/>
              <a:t>.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id-ID" sz="3600" b="1" u="sng" dirty="0" smtClean="0"/>
              <a:t>Pertama</a:t>
            </a:r>
            <a:r>
              <a:rPr lang="id-ID" sz="3600" dirty="0"/>
              <a:t>, MPR yang melakukan tindakan mengalienasi kekuasaannya sendiri. Ini yang disebut dengan </a:t>
            </a:r>
            <a:r>
              <a:rPr lang="id-ID" sz="3600" i="1" dirty="0"/>
              <a:t>alienasi otonom</a:t>
            </a:r>
            <a:r>
              <a:rPr lang="id-ID" sz="3600" dirty="0"/>
              <a:t>; </a:t>
            </a:r>
            <a:r>
              <a:rPr lang="id-ID" sz="3600" dirty="0" smtClean="0"/>
              <a:t>dan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id-ID" sz="3600" b="1" u="sng" dirty="0" smtClean="0"/>
              <a:t>Kedua</a:t>
            </a:r>
            <a:r>
              <a:rPr lang="id-ID" sz="3600" dirty="0" smtClean="0"/>
              <a:t>, tindakan atau kebijakan alienasi itu dilakukan oleh lembaga-lembaga negara lainnya terhadap kekuasaan MPR. Ini yang disebut dengan </a:t>
            </a:r>
            <a:r>
              <a:rPr lang="id-ID" sz="3600" i="1" dirty="0" smtClean="0"/>
              <a:t>alienasi penetratif</a:t>
            </a:r>
            <a:r>
              <a:rPr lang="id-ID" sz="3600" dirty="0" smtClean="0"/>
              <a:t>.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rfanmuhamad.files.wordpress.com/2009/10/56697_gedung_dpr_mp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40000"/>
          </a:blip>
          <a:srcRect b="21111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id-ID" sz="4800" dirty="0"/>
              <a:t>Bagaimana alienasi kekuasaan MPR itu dapat terjadi </a:t>
            </a:r>
            <a:r>
              <a:rPr lang="en-US" sz="48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676400"/>
            <a:ext cx="5867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+mj-lt"/>
              </a:rPr>
              <a:t>Orde</a:t>
            </a:r>
            <a:r>
              <a:rPr lang="en-US" sz="4800" b="1" dirty="0" smtClean="0">
                <a:latin typeface="+mj-lt"/>
              </a:rPr>
              <a:t> Lama</a:t>
            </a:r>
          </a:p>
          <a:p>
            <a:r>
              <a:rPr lang="en-US" sz="2800" dirty="0" err="1" smtClean="0">
                <a:latin typeface="+mj-lt"/>
              </a:rPr>
              <a:t>Mengangkat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Presiden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Seumur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Hidup</a:t>
            </a:r>
            <a:endParaRPr lang="en-US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431" y="3352800"/>
            <a:ext cx="768716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800" b="1" dirty="0" smtClean="0">
                <a:latin typeface="+mj-lt"/>
              </a:rPr>
              <a:t>Orde Baru</a:t>
            </a:r>
            <a:endParaRPr lang="en-US" sz="48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err="1"/>
              <a:t>Mengangkat</a:t>
            </a:r>
            <a:r>
              <a:rPr lang="en-US" sz="2800" dirty="0"/>
              <a:t> </a:t>
            </a:r>
            <a:r>
              <a:rPr lang="en-US" sz="2800" dirty="0" err="1"/>
              <a:t>Presiden</a:t>
            </a:r>
            <a:r>
              <a:rPr lang="en-US" sz="2800" dirty="0"/>
              <a:t> </a:t>
            </a:r>
            <a:r>
              <a:rPr lang="en-US" sz="2800" dirty="0" err="1" smtClean="0"/>
              <a:t>berkali</a:t>
            </a:r>
            <a:r>
              <a:rPr lang="en-US" sz="2800" dirty="0" smtClean="0"/>
              <a:t>-kali ( </a:t>
            </a:r>
            <a:r>
              <a:rPr lang="en-US" sz="2800" dirty="0" err="1" smtClean="0"/>
              <a:t>Seumur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)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latin typeface="+mj-lt"/>
              </a:rPr>
              <a:t>Mengeluarkan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Ketetapan</a:t>
            </a:r>
            <a:r>
              <a:rPr lang="en-US" sz="2800" dirty="0" smtClean="0">
                <a:latin typeface="+mj-lt"/>
              </a:rPr>
              <a:t> MPR No. I/MPR/1983 </a:t>
            </a:r>
          </a:p>
          <a:p>
            <a:r>
              <a:rPr lang="en-US" sz="2800" dirty="0" smtClean="0">
                <a:latin typeface="+mj-lt"/>
              </a:rPr>
              <a:t>  yang </a:t>
            </a:r>
            <a:r>
              <a:rPr lang="en-US" sz="2800" dirty="0" err="1" smtClean="0">
                <a:latin typeface="+mj-lt"/>
              </a:rPr>
              <a:t>menyatakan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tidak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berkehendak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untuk</a:t>
            </a:r>
            <a:r>
              <a:rPr lang="en-US" sz="2800" dirty="0" smtClean="0">
                <a:latin typeface="+mj-lt"/>
              </a:rPr>
              <a:t> </a:t>
            </a:r>
          </a:p>
          <a:p>
            <a:r>
              <a:rPr lang="en-US" sz="2800" dirty="0" smtClean="0">
                <a:latin typeface="+mj-lt"/>
              </a:rPr>
              <a:t>  </a:t>
            </a:r>
            <a:r>
              <a:rPr lang="en-US" sz="2800" dirty="0" err="1" smtClean="0">
                <a:latin typeface="+mj-lt"/>
              </a:rPr>
              <a:t>mengubah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Undang-Undang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Dasar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rfanmuhamad.files.wordpress.com/2009/10/56697_gedung_dpr_mp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1111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3992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MPR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Lembaga</a:t>
            </a:r>
            <a:r>
              <a:rPr lang="en-US" b="1" dirty="0" smtClean="0"/>
              <a:t> Negara </a:t>
            </a:r>
            <a:r>
              <a:rPr lang="en-US" b="1" dirty="0" err="1" smtClean="0"/>
              <a:t>Tertinggi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id-ID" dirty="0"/>
              <a:t>terhadap </a:t>
            </a:r>
            <a:r>
              <a:rPr lang="en-US" dirty="0" err="1" smtClean="0"/>
              <a:t>ketentuan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/>
              <a:t>Pasal</a:t>
            </a:r>
            <a:r>
              <a:rPr lang="en-US" dirty="0"/>
              <a:t> 1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/>
              <a:t>(2)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1945</a:t>
            </a:r>
            <a:r>
              <a:rPr lang="id-ID" dirty="0"/>
              <a:t> itu</a:t>
            </a:r>
            <a:r>
              <a:rPr lang="en-US" dirty="0"/>
              <a:t>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id-ID" dirty="0"/>
              <a:t>interpretasikan,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b="1" dirty="0"/>
              <a:t>MPR</a:t>
            </a:r>
            <a:r>
              <a:rPr lang="en-US" dirty="0"/>
              <a:t> </a:t>
            </a:r>
            <a:r>
              <a:rPr lang="en-US" b="1" dirty="0" err="1"/>
              <a:t>bukan</a:t>
            </a:r>
            <a:r>
              <a:rPr lang="en-US" b="1" dirty="0"/>
              <a:t> </a:t>
            </a:r>
            <a:r>
              <a:rPr lang="en-US" b="1" dirty="0" err="1"/>
              <a:t>lagi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lembaga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</a:t>
            </a:r>
            <a:r>
              <a:rPr lang="en-US" b="1" dirty="0" err="1" smtClean="0"/>
              <a:t>tertinggi</a:t>
            </a:r>
            <a:r>
              <a:rPr lang="en-US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b="1" dirty="0" smtClean="0"/>
              <a:t>Pandangan </a:t>
            </a:r>
            <a:r>
              <a:rPr lang="id-ID" b="1" dirty="0"/>
              <a:t>seperti ini sebenarnya kurang tepat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rfanmuhamad.files.wordpress.com/2009/10/56697_gedung_dpr_mp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1111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29718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Alasan</a:t>
            </a:r>
            <a:r>
              <a:rPr lang="en-US" b="1" dirty="0" smtClean="0"/>
              <a:t> </a:t>
            </a:r>
            <a:r>
              <a:rPr lang="id-ID" b="1" dirty="0" smtClean="0"/>
              <a:t>pertama</a:t>
            </a:r>
            <a:r>
              <a:rPr lang="id-ID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>sebenarnya </a:t>
            </a:r>
            <a:r>
              <a:rPr lang="id-ID" dirty="0"/>
              <a:t>konsep lembaga negara tertinggi berbeda dengan konsep pemegang dan pelaksana kedaulatan rakyat yang tertinggi.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rfanmuhamad.files.wordpress.com/2009/10/56697_gedung_dpr_mp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1111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419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Alasan</a:t>
            </a:r>
            <a:r>
              <a:rPr lang="en-US" b="1" dirty="0" smtClean="0"/>
              <a:t> </a:t>
            </a:r>
            <a:r>
              <a:rPr lang="id-ID" b="1" dirty="0" smtClean="0"/>
              <a:t>Kedua</a:t>
            </a:r>
            <a:r>
              <a:rPr lang="id-ID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>secara </a:t>
            </a:r>
            <a:r>
              <a:rPr lang="id-ID" dirty="0"/>
              <a:t>substansiil tidak ada korelasinya pengaturan tentang MPR sebagai pemegang dan pelaksana kedaulatan rakyat yang tertinggi dengan pengaturan tentang MPR sebagai lembaga negara tertinggi.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rfanmuhamad.files.wordpress.com/2009/10/56697_gedung_dpr_mp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1111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419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Alasan</a:t>
            </a:r>
            <a:r>
              <a:rPr lang="en-US" b="1" dirty="0" smtClean="0"/>
              <a:t> </a:t>
            </a:r>
            <a:r>
              <a:rPr lang="id-ID" b="1" dirty="0" smtClean="0"/>
              <a:t>Ketiga</a:t>
            </a:r>
            <a:r>
              <a:rPr lang="id-ID" b="1" dirty="0"/>
              <a:t>,</a:t>
            </a:r>
            <a:r>
              <a:rPr lang="id-ID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>adalah </a:t>
            </a:r>
            <a:r>
              <a:rPr lang="id-ID" dirty="0"/>
              <a:t>pengakuan konstitusi atau UUD tentang kekuasaan atau kewenangan MPR sebagaimana hal tersebut diatur 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3 </a:t>
            </a:r>
            <a:r>
              <a:rPr lang="en-US" i="1" dirty="0" err="1"/>
              <a:t>juncto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37 UUD NRI </a:t>
            </a:r>
            <a:r>
              <a:rPr lang="en-US" dirty="0" err="1"/>
              <a:t>Tahun</a:t>
            </a:r>
            <a:r>
              <a:rPr lang="en-US" dirty="0"/>
              <a:t> 1945</a:t>
            </a:r>
            <a:r>
              <a:rPr lang="id-ID" dirty="0"/>
              <a:t>,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b="1" dirty="0" err="1"/>
              <a:t>mengubah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menetapkan</a:t>
            </a:r>
            <a:r>
              <a:rPr lang="en-US" dirty="0"/>
              <a:t> </a:t>
            </a:r>
            <a:r>
              <a:rPr lang="en-US" b="1" dirty="0" err="1"/>
              <a:t>Undang</a:t>
            </a:r>
            <a:r>
              <a:rPr lang="en-US" b="1" dirty="0"/>
              <a:t> </a:t>
            </a:r>
            <a:r>
              <a:rPr lang="en-US" b="1" dirty="0" err="1"/>
              <a:t>Undang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id-ID" dirty="0"/>
              <a:t>.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rfanmuhamad.files.wordpress.com/2009/10/56697_gedung_dpr_mp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1111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419600"/>
          </a:xfrm>
        </p:spPr>
        <p:txBody>
          <a:bodyPr>
            <a:normAutofit/>
          </a:bodyPr>
          <a:lstStyle/>
          <a:p>
            <a:r>
              <a:rPr lang="en-US" sz="8000" b="1" dirty="0" err="1" smtClean="0"/>
              <a:t>Contoh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Alienasi</a:t>
            </a:r>
            <a:r>
              <a:rPr lang="en-US" sz="8000" b="1" dirty="0" smtClean="0"/>
              <a:t> :</a:t>
            </a:r>
            <a:endParaRPr lang="en-US" sz="8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201</Words>
  <Application>Microsoft Office PowerPoint</Application>
  <PresentationFormat>On-screen Show (4:3)</PresentationFormat>
  <Paragraphs>30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Alienasi Kekuasaan MPR  adalah suatu perbuatan / tindakan atau kebijakan negara yang ditetapkan oleh badan-badan negara (staatsorgaan) terhadap kedudukan dan kekuasaan MPR dalam praktik penyelenggaraan negara. </vt:lpstr>
      <vt:lpstr>Alienasi kekuasaan MPR  dapat terjadi karena 2 (dua) hal.   Pertama, MPR yang melakukan tindakan mengalienasi kekuasaannya sendiri. Ini yang disebut dengan alienasi otonom; dan  Kedua, tindakan atau kebijakan alienasi itu dilakukan oleh lembaga-lembaga negara lainnya terhadap kekuasaan MPR. Ini yang disebut dengan alienasi penetratif. </vt:lpstr>
      <vt:lpstr>Bagaimana alienasi kekuasaan MPR itu dapat terjadi ?</vt:lpstr>
      <vt:lpstr>  MPR sebagai Lembaga Negara Tertinggi Perubahan terhadap ketentuan  Pasal 1 ayat (2) Undang-Undang Dasar 1945 itu seringkali diinterpretasikan, bahwa MPR bukan lagi sebagai lembaga negara tertinggi. Pandangan seperti ini sebenarnya kurang tepat</vt:lpstr>
      <vt:lpstr>Alasan pertama,  sebenarnya konsep lembaga negara tertinggi berbeda dengan konsep pemegang dan pelaksana kedaulatan rakyat yang tertinggi.</vt:lpstr>
      <vt:lpstr>Alasan Kedua,  secara substansiil tidak ada korelasinya pengaturan tentang MPR sebagai pemegang dan pelaksana kedaulatan rakyat yang tertinggi dengan pengaturan tentang MPR sebagai lembaga negara tertinggi.</vt:lpstr>
      <vt:lpstr>Alasan Ketiga,  adalah pengakuan konstitusi atau UUD tentang kekuasaan atau kewenangan MPR sebagaimana hal tersebut diatur dalam Pasal 3 juncto Pasal 37 UUD NRI Tahun 1945, yakni mengubah dan menetapkan Undang Undang Dasar. </vt:lpstr>
      <vt:lpstr>Contoh Alienasi :</vt:lpstr>
      <vt:lpstr>Alienasi kekuasaan MPR yang bersifat penetratif</vt:lpstr>
      <vt:lpstr>1.Alienasi kekuasaan MPR melalui Peraturan Mahkamah Konstitusi (PMK) Nomor: 06/PMK/2005  2. Alienasi Alienasi kekuasaan MPR melalui UU No. 12 Tahun 2011</vt:lpstr>
      <vt:lpstr>Secara teoretis, terdapat 2 (dua) Justifikasi alienasi kekuasaan 1. Adanya intent atau consent 2. Memenuhi Asas Logikal</vt:lpstr>
      <vt:lpstr>Pertama,  adalah alienasi kekuasaan yang bersumber dari kemauan lembaga negara yang kekuasaannya dialienasi. Bentuk alienasi ini disebut dengan intent alienation</vt:lpstr>
      <vt:lpstr>kedua,  alienasi kekuasaan yang dilakukan oleh lembaga-lembaga negara lain atau di luar lembaga negara yang kekuasaannya dialienasi.  Bentuk alienasi ini yang disebut dengan consent alienation. </vt:lpstr>
      <vt:lpstr>praktik alienasi kekuasaan MPR ini sudah barang tentu akan mengganggu sistem penyelenggaraan negara di bawah UUD NRI Tahun 1945</vt:lpstr>
      <vt:lpstr>Mengapa?</vt:lpstr>
      <vt:lpstr>Pertama, karena praktik alienasi kekuasaan MPR itu menyebabkan kedudukan dan kekuasaan MPR menjadi lemah,  ambigu dan tidak jelas. </vt:lpstr>
      <vt:lpstr>Kedua, karena praktik alienasi kekuasaan MPR itu membawa praktik bernegara kita pada situasi yang inkonsisten atau ambivalen</vt:lpstr>
      <vt:lpstr>Ketiga, praktik alienasi kekuasaan MPR itu sesungguhnya merupakan bentuk pengingkaran sekaligus penyimpangan terhadap kekuasaan konstitusional MPR</vt:lpstr>
      <vt:lpstr>Demikian  orasi ilmiah  yang dapat  saya sampaikan  Terima Kasih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 PC</dc:creator>
  <cp:lastModifiedBy>TOSHIBA PC</cp:lastModifiedBy>
  <cp:revision>9</cp:revision>
  <dcterms:created xsi:type="dcterms:W3CDTF">2015-04-24T03:30:34Z</dcterms:created>
  <dcterms:modified xsi:type="dcterms:W3CDTF">2015-04-24T07:11:47Z</dcterms:modified>
</cp:coreProperties>
</file>