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8"/>
  </p:handoutMasterIdLst>
  <p:sldIdLst>
    <p:sldId id="321" r:id="rId2"/>
    <p:sldId id="320" r:id="rId3"/>
    <p:sldId id="257" r:id="rId4"/>
    <p:sldId id="312" r:id="rId5"/>
    <p:sldId id="279" r:id="rId6"/>
    <p:sldId id="280" r:id="rId7"/>
    <p:sldId id="281" r:id="rId8"/>
    <p:sldId id="287" r:id="rId9"/>
    <p:sldId id="289" r:id="rId10"/>
    <p:sldId id="290" r:id="rId11"/>
    <p:sldId id="291" r:id="rId12"/>
    <p:sldId id="299" r:id="rId13"/>
    <p:sldId id="282" r:id="rId14"/>
    <p:sldId id="307" r:id="rId15"/>
    <p:sldId id="298" r:id="rId16"/>
    <p:sldId id="319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36" autoAdjust="0"/>
    <p:restoredTop sz="94660"/>
  </p:normalViewPr>
  <p:slideViewPr>
    <p:cSldViewPr>
      <p:cViewPr>
        <p:scale>
          <a:sx n="71" d="100"/>
          <a:sy n="71" d="100"/>
        </p:scale>
        <p:origin x="-105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41F450-1761-49D5-84F3-FB07EB11893D}" type="datetimeFigureOut">
              <a:rPr lang="en-US"/>
              <a:pPr/>
              <a:t>11/10/2017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0652E3-386D-4D06-9148-F64DD59682D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0" y="0"/>
            <a:ext cx="9178925" cy="6924675"/>
            <a:chOff x="-20" y="0"/>
            <a:chExt cx="5782" cy="4362"/>
          </a:xfrm>
        </p:grpSpPr>
        <p:sp>
          <p:nvSpPr>
            <p:cNvPr id="5" name="Rectangle 3" descr="Stonbk"/>
            <p:cNvSpPr>
              <a:spLocks noChangeArrowheads="1"/>
            </p:cNvSpPr>
            <p:nvPr userDrawn="1"/>
          </p:nvSpPr>
          <p:spPr bwMode="white">
            <a:xfrm>
              <a:off x="-15" y="5"/>
              <a:ext cx="5775" cy="431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0" y="0"/>
              <a:ext cx="743" cy="433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5000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695" y="0"/>
              <a:ext cx="50" cy="43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pic>
          <p:nvPicPr>
            <p:cNvPr id="8" name="Picture 6" descr="Astonbnr"/>
            <p:cNvPicPr>
              <a:picLocks noChangeAspect="1" noChangeArrowheads="1"/>
            </p:cNvPicPr>
            <p:nvPr userDrawn="1"/>
          </p:nvPicPr>
          <p:blipFill>
            <a:blip r:embed="rId3"/>
            <a:srcRect t="15163"/>
            <a:stretch>
              <a:fillRect/>
            </a:stretch>
          </p:blipFill>
          <p:spPr bwMode="gray">
            <a:xfrm>
              <a:off x="0" y="1705"/>
              <a:ext cx="5760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5400000">
              <a:off x="3204" y="-396"/>
              <a:ext cx="47" cy="50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5400000">
              <a:off x="3204" y="-852"/>
              <a:ext cx="47" cy="50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-20" y="0"/>
              <a:ext cx="47" cy="434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2" name="Line 10"/>
            <p:cNvSpPr>
              <a:spLocks noChangeShapeType="1"/>
            </p:cNvSpPr>
            <p:nvPr userDrawn="1"/>
          </p:nvSpPr>
          <p:spPr bwMode="auto">
            <a:xfrm>
              <a:off x="414" y="2118"/>
              <a:ext cx="28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 userDrawn="1"/>
          </p:nvSpPr>
          <p:spPr bwMode="auto">
            <a:xfrm flipV="1">
              <a:off x="27" y="2116"/>
              <a:ext cx="230" cy="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55" y="2115"/>
              <a:ext cx="65" cy="86"/>
            </a:xfrm>
            <a:custGeom>
              <a:avLst/>
              <a:gdLst>
                <a:gd name="T0" fmla="*/ 0 w 65"/>
                <a:gd name="T1" fmla="*/ 0 h 86"/>
                <a:gd name="T2" fmla="*/ 15 w 65"/>
                <a:gd name="T3" fmla="*/ 12 h 86"/>
                <a:gd name="T4" fmla="*/ 27 w 65"/>
                <a:gd name="T5" fmla="*/ 23 h 86"/>
                <a:gd name="T6" fmla="*/ 36 w 65"/>
                <a:gd name="T7" fmla="*/ 35 h 86"/>
                <a:gd name="T8" fmla="*/ 47 w 65"/>
                <a:gd name="T9" fmla="*/ 45 h 86"/>
                <a:gd name="T10" fmla="*/ 56 w 65"/>
                <a:gd name="T11" fmla="*/ 66 h 86"/>
                <a:gd name="T12" fmla="*/ 63 w 65"/>
                <a:gd name="T13" fmla="*/ 80 h 86"/>
                <a:gd name="T14" fmla="*/ 65 w 65"/>
                <a:gd name="T15" fmla="*/ 86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86">
                  <a:moveTo>
                    <a:pt x="0" y="0"/>
                  </a:moveTo>
                  <a:cubicBezTo>
                    <a:pt x="9" y="4"/>
                    <a:pt x="6" y="10"/>
                    <a:pt x="15" y="12"/>
                  </a:cubicBezTo>
                  <a:cubicBezTo>
                    <a:pt x="18" y="20"/>
                    <a:pt x="19" y="20"/>
                    <a:pt x="27" y="23"/>
                  </a:cubicBezTo>
                  <a:cubicBezTo>
                    <a:pt x="29" y="29"/>
                    <a:pt x="30" y="32"/>
                    <a:pt x="36" y="35"/>
                  </a:cubicBezTo>
                  <a:cubicBezTo>
                    <a:pt x="40" y="40"/>
                    <a:pt x="43" y="40"/>
                    <a:pt x="47" y="45"/>
                  </a:cubicBezTo>
                  <a:cubicBezTo>
                    <a:pt x="49" y="71"/>
                    <a:pt x="49" y="52"/>
                    <a:pt x="56" y="66"/>
                  </a:cubicBezTo>
                  <a:cubicBezTo>
                    <a:pt x="57" y="74"/>
                    <a:pt x="56" y="77"/>
                    <a:pt x="63" y="80"/>
                  </a:cubicBezTo>
                  <a:cubicBezTo>
                    <a:pt x="65" y="85"/>
                    <a:pt x="65" y="83"/>
                    <a:pt x="65" y="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344" y="2118"/>
              <a:ext cx="71" cy="84"/>
            </a:xfrm>
            <a:custGeom>
              <a:avLst/>
              <a:gdLst>
                <a:gd name="T0" fmla="*/ 69 w 71"/>
                <a:gd name="T1" fmla="*/ 0 h 84"/>
                <a:gd name="T2" fmla="*/ 61 w 71"/>
                <a:gd name="T3" fmla="*/ 27 h 84"/>
                <a:gd name="T4" fmla="*/ 52 w 71"/>
                <a:gd name="T5" fmla="*/ 57 h 84"/>
                <a:gd name="T6" fmla="*/ 46 w 71"/>
                <a:gd name="T7" fmla="*/ 72 h 84"/>
                <a:gd name="T8" fmla="*/ 33 w 71"/>
                <a:gd name="T9" fmla="*/ 63 h 84"/>
                <a:gd name="T10" fmla="*/ 25 w 71"/>
                <a:gd name="T11" fmla="*/ 51 h 84"/>
                <a:gd name="T12" fmla="*/ 10 w 71"/>
                <a:gd name="T13" fmla="*/ 39 h 84"/>
                <a:gd name="T14" fmla="*/ 4 w 71"/>
                <a:gd name="T15" fmla="*/ 77 h 84"/>
                <a:gd name="T16" fmla="*/ 1 w 71"/>
                <a:gd name="T17" fmla="*/ 84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84">
                  <a:moveTo>
                    <a:pt x="69" y="0"/>
                  </a:moveTo>
                  <a:cubicBezTo>
                    <a:pt x="65" y="10"/>
                    <a:pt x="71" y="21"/>
                    <a:pt x="61" y="27"/>
                  </a:cubicBezTo>
                  <a:cubicBezTo>
                    <a:pt x="59" y="37"/>
                    <a:pt x="62" y="55"/>
                    <a:pt x="52" y="57"/>
                  </a:cubicBezTo>
                  <a:cubicBezTo>
                    <a:pt x="49" y="62"/>
                    <a:pt x="49" y="67"/>
                    <a:pt x="46" y="72"/>
                  </a:cubicBezTo>
                  <a:cubicBezTo>
                    <a:pt x="38" y="71"/>
                    <a:pt x="39" y="67"/>
                    <a:pt x="33" y="63"/>
                  </a:cubicBezTo>
                  <a:cubicBezTo>
                    <a:pt x="30" y="58"/>
                    <a:pt x="27" y="56"/>
                    <a:pt x="25" y="51"/>
                  </a:cubicBezTo>
                  <a:cubicBezTo>
                    <a:pt x="23" y="38"/>
                    <a:pt x="25" y="38"/>
                    <a:pt x="10" y="39"/>
                  </a:cubicBezTo>
                  <a:cubicBezTo>
                    <a:pt x="8" y="51"/>
                    <a:pt x="18" y="72"/>
                    <a:pt x="4" y="77"/>
                  </a:cubicBezTo>
                  <a:cubicBezTo>
                    <a:pt x="0" y="82"/>
                    <a:pt x="1" y="79"/>
                    <a:pt x="1" y="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44600" y="1247775"/>
            <a:ext cx="7772400" cy="114300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12620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700463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29463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CAEAF15-4908-40C3-93C3-167B7B7F03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72DB0E-0142-4754-A765-F5C59A53A0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5B71B-4423-4148-A57B-027681826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B65B9-1DE5-4035-B4E7-3A5CB2777F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499E5-9058-4BC4-9A7B-556B746FD3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321EE-E3A5-492C-96E7-3A3B9680F8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7E18E-24C0-48B4-A5ED-0C8F39404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ABC509-F6C7-4DB5-8B51-5275570553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B89C4-6105-4688-AE80-4A436118CF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F9C82-09B4-41D7-82D7-C74AE2B5A6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19258-B563-4A67-90DB-ABFC954CF2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ltGray">
            <a:xfrm>
              <a:off x="0" y="405"/>
              <a:ext cx="743" cy="3922"/>
            </a:xfrm>
            <a:prstGeom prst="rect">
              <a:avLst/>
            </a:pr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d-ID"/>
            </a:p>
          </p:txBody>
        </p:sp>
        <p:pic>
          <p:nvPicPr>
            <p:cNvPr id="1034" name="Picture 4" descr="Astonbnr"/>
            <p:cNvPicPr>
              <a:picLocks noChangeAspect="1" noChangeArrowheads="1"/>
            </p:cNvPicPr>
            <p:nvPr userDrawn="1"/>
          </p:nvPicPr>
          <p:blipFill>
            <a:blip r:embed="rId13"/>
            <a:srcRect t="15163"/>
            <a:stretch>
              <a:fillRect/>
            </a:stretch>
          </p:blipFill>
          <p:spPr bwMode="gray">
            <a:xfrm>
              <a:off x="0" y="0"/>
              <a:ext cx="5760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Rectangle 5"/>
            <p:cNvSpPr>
              <a:spLocks noChangeArrowheads="1"/>
            </p:cNvSpPr>
            <p:nvPr userDrawn="1"/>
          </p:nvSpPr>
          <p:spPr bwMode="white">
            <a:xfrm>
              <a:off x="704" y="181"/>
              <a:ext cx="5056" cy="3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036" name="Rectangle 6" descr="Stonbk"/>
            <p:cNvSpPr>
              <a:spLocks noChangeArrowheads="1"/>
            </p:cNvSpPr>
            <p:nvPr userDrawn="1"/>
          </p:nvSpPr>
          <p:spPr bwMode="white">
            <a:xfrm>
              <a:off x="747" y="224"/>
              <a:ext cx="5013" cy="4092"/>
            </a:xfrm>
            <a:prstGeom prst="rect">
              <a:avLst/>
            </a:pr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037" name="Rectangle 7"/>
            <p:cNvSpPr>
              <a:spLocks noChangeArrowheads="1"/>
            </p:cNvSpPr>
            <p:nvPr userDrawn="1"/>
          </p:nvSpPr>
          <p:spPr bwMode="white">
            <a:xfrm>
              <a:off x="703" y="186"/>
              <a:ext cx="46" cy="41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  <p:sp>
          <p:nvSpPr>
            <p:cNvPr id="1038" name="Line 8"/>
            <p:cNvSpPr>
              <a:spLocks noChangeShapeType="1"/>
            </p:cNvSpPr>
            <p:nvPr userDrawn="1"/>
          </p:nvSpPr>
          <p:spPr bwMode="hidden">
            <a:xfrm>
              <a:off x="0" y="415"/>
              <a:ext cx="257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Line 9"/>
            <p:cNvSpPr>
              <a:spLocks noChangeShapeType="1"/>
            </p:cNvSpPr>
            <p:nvPr userDrawn="1"/>
          </p:nvSpPr>
          <p:spPr bwMode="hidden">
            <a:xfrm>
              <a:off x="421" y="412"/>
              <a:ext cx="282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7" cy="43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d-ID" altLang="id-ID"/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title style</a:t>
            </a: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d-ID" smtClean="0"/>
              <a:t>Click to edit Master text styles</a:t>
            </a:r>
          </a:p>
          <a:p>
            <a:pPr lvl="1"/>
            <a:r>
              <a:rPr lang="en-US" altLang="id-ID" smtClean="0"/>
              <a:t>Second level</a:t>
            </a:r>
          </a:p>
          <a:p>
            <a:pPr lvl="2"/>
            <a:r>
              <a:rPr lang="en-US" altLang="id-ID" smtClean="0"/>
              <a:t>Third level</a:t>
            </a:r>
          </a:p>
          <a:p>
            <a:pPr lvl="3"/>
            <a:r>
              <a:rPr lang="en-US" altLang="id-ID" smtClean="0"/>
              <a:t>Fourth level</a:t>
            </a:r>
          </a:p>
          <a:p>
            <a:pPr lvl="4"/>
            <a:r>
              <a:rPr lang="en-US" altLang="id-ID" smtClean="0"/>
              <a:t>Fifth level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endParaRPr lang="id-ID"/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endParaRPr lang="id-ID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2C7E8DA4-CF9C-4B65-A1E4-B63EE22614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1117600" y="268288"/>
            <a:ext cx="8026400" cy="746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id-ID" altLang="id-ID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uslee_okiagaru@yahoo.co.id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19200"/>
            <a:ext cx="6705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PROGRAM KULIAH GRATIS SABEN SABTU (S2) PETANI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/>
              <a:t>11 NOVEMBER 2017</a:t>
            </a:r>
          </a:p>
          <a:p>
            <a:pPr algn="ctr"/>
            <a:r>
              <a:rPr lang="en-US" sz="2800" b="1" dirty="0" smtClean="0"/>
              <a:t>UNIVERSITAS JEMBER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r"/>
            <a:r>
              <a:rPr lang="en-US" sz="2000" b="1" dirty="0" smtClean="0"/>
              <a:t>DIREKTORAT JENDERAL PERKEBUNAN</a:t>
            </a:r>
            <a:endParaRPr lang="en-US" sz="2000" b="1" dirty="0"/>
          </a:p>
        </p:txBody>
      </p:sp>
      <p:sp>
        <p:nvSpPr>
          <p:cNvPr id="51202" name="AutoShape 2" descr="Hasil gambar untuk logo dept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AutoShape 4" descr="Hasil gambar untuk logo dept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6" name="AutoShape 6" descr="Hasil gambar untuk logo dept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logo-kementerian-pertanian-sesuai-SK-206-197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8600" y="5562600"/>
            <a:ext cx="656920" cy="677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ocument OKIAGARU Farm\Foto\Market\Yoshinoya Jkt\IMG-20120731-0009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95400" y="1116013"/>
            <a:ext cx="2435225" cy="17795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:\Document OKIAGARU Farm\Foto\Market\Yoshinoya Jkt\Setia Budi-20130117-0274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136650"/>
            <a:ext cx="2424113" cy="175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:\Document OKIAGARU Farm\Foto\Market\Yoshinoya Jkt\IMG-20130225-0328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1143000"/>
            <a:ext cx="24384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:\Document OKIAGARU Farm\Foto\Market\Yoshinoya Jkt\IMG-20120731-0009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3022600"/>
            <a:ext cx="247015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:\Document OKIAGARU Farm\Foto\Market\Yoshinoya Jkt\20130306_06515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025775"/>
            <a:ext cx="2470150" cy="177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:\Document OKIAGARU Farm\Foto\Market\Yoshinoya Jkt\20130226_14253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3048000"/>
            <a:ext cx="2465388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:\Document OKIAGARU Farm\Foto\Market\Yoshinoya Jkt\20130226_105147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4922838"/>
            <a:ext cx="2436813" cy="178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:\Document OKIAGARU Farm\Foto\Market\Yoshinoya Jkt\20130306_072219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77000" y="4953000"/>
            <a:ext cx="2463800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219200" y="345757"/>
            <a:ext cx="6477000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2.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Pemasaran Produk Pertanian</a:t>
            </a:r>
            <a:endParaRPr lang="en-US" sz="2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629013"/>
            <a:ext cx="1143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Yoshinoya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Sushi </a:t>
            </a: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Tei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Cosmo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13" name="Picture 12" descr="D:\Document OKIAGARU Farm\Foto\Kebun Sukaresmi\Panen &amp; Pasca Panen\20130324_142503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95400" y="4876800"/>
            <a:ext cx="2514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219200" y="345757"/>
            <a:ext cx="5486400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3.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Pusat Pelatihan Pertanian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7" name="Picture 6" descr="D:\Document OKIAGARU Farm\Mitra\JAEC &amp; JICA\Niigata\20130205_16514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8768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:\Document OKIAGARU Farm\Shashin\Kunjungan\Ikamaja\20130130_0936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971800"/>
            <a:ext cx="2514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:\Document OKIAGARU Farm\Shashin\Kunjungan\UNPAD IPB\Pacet-20121119-0136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4876800"/>
            <a:ext cx="2487613" cy="180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76200" y="914400"/>
            <a:ext cx="990600" cy="39395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MAFF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JAEC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JICA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Deptan</a:t>
            </a: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IKAMAJA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ASEAN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IPB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UNPAD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SMK </a:t>
            </a:r>
            <a:r>
              <a:rPr lang="en-US" sz="1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Pertanian</a:t>
            </a:r>
            <a:endParaRPr lang="en-US" sz="1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15367" name="Picture 3" descr="D:\ip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4876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 descr="D:\Okiagaru Center\5. MITRA Training\P4S AFC\P60403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2971800"/>
            <a:ext cx="24384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 descr="D:\Okiagaru Center\5. MITRA Training\AGB-IPB\Goes to Malang\DSC_04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2971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2" descr="D:\Okiagaru Center\5. MITRA Training\AGB-IPB\Goes to Malang\@IP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1066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Okiagaru Center\JICA\IMG-20150114-0173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0" y="10668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72" name="Picture 2" descr="D:\IKAMAJA\IKAMAJA\IMG_6136.JPG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6477000" y="1066800"/>
            <a:ext cx="2514600" cy="1828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219200" y="345757"/>
            <a:ext cx="7162800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4.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Penelitian dan Pengembangan Pertanian</a:t>
            </a:r>
            <a:endParaRPr lang="en-US" sz="1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6" name="Picture 5" descr="D:\Document OKIAGARU Farm\Shashin\Kunjungan\UNPAD IPB\IMG-20120929-0084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6188" y="990600"/>
            <a:ext cx="2487612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:\Document OKIAGARU Farm\Shashin\Kunjungan\UNPAD IPB\IMG-20120929-0083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75" y="3048000"/>
            <a:ext cx="2486025" cy="18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:\Document OKIAGARU Farm\OKIAGARU New September\Company Profil\Lampiran\IMG-20131008-0472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048000"/>
            <a:ext cx="2514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 descr="D:\Okiagaru Center\5. MITRA Training\MoA RI\20130305_114209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886200" y="990600"/>
            <a:ext cx="2514600" cy="1905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D:\Okiagaru Center\5. MITRA Training\P4S AFC\P4S Agro Farm\IMG-20120807-002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990600"/>
            <a:ext cx="2362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D:\Document OKIAGARU Farm\Shashin\Kunjungan\Foto JAEC\20130314_143358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30480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D:\Document OKIAGARU Farm\OKIAGARU New September\Company Profil\Lampiran\IMG-20131008-04732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4983163"/>
            <a:ext cx="2514600" cy="179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3" descr="D:\Document OKIAGARU Farm\Shashin\Kunjungan\Foto JAEC\20130314_142614.jpg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4953000"/>
            <a:ext cx="25146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5" name="Picture 5" descr="D:\Okiagaru Center\5. MITRA Training\MoA INDIA\100_525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53200" y="4953000"/>
            <a:ext cx="2392363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52400" y="1596747"/>
            <a:ext cx="9906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JAEC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JICA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Deptan</a:t>
            </a: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IKAMAJA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ASEAN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IPB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UNPAD</a:t>
            </a: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SMK </a:t>
            </a:r>
            <a:r>
              <a:rPr lang="en-US" sz="1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Pertanian</a:t>
            </a:r>
            <a:endParaRPr lang="en-US" sz="1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ontent Placeholder 2"/>
          <p:cNvSpPr>
            <a:spLocks noGrp="1"/>
          </p:cNvSpPr>
          <p:nvPr>
            <p:ph idx="1"/>
          </p:nvPr>
        </p:nvSpPr>
        <p:spPr>
          <a:xfrm>
            <a:off x="4762500" y="1219200"/>
            <a:ext cx="4152900" cy="5105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2014</a:t>
            </a:r>
          </a:p>
          <a:p>
            <a:pPr algn="just" eaLnBrk="1" hangingPunct="1"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bulan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April 2014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Okiagaru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Farm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sudah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menggarap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lahan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Kecamatan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Sukaresmi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karena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kontrak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lahan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sudah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habis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tidak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diperpanjang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defRPr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Juli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2014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Okiagaru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Farm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berpindah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lokasi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menetap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Kampung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Tunggilis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Ciputri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Pacet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Kab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Cianjur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Jawa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Barat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resmi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dikukuhkan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Kepala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Dinas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Pertanian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Tanaman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Pangan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Hortikultura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Kabupaten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Cianjur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No.147.161/1135/PP,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Kelompok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Pemuda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2015</a:t>
            </a:r>
          </a:p>
          <a:p>
            <a:pPr eaLnBrk="1" hangingPunct="1">
              <a:buFont typeface="Wingdings" pitchFamily="2" charset="2"/>
              <a:buAutoNum type="arabicParenR"/>
              <a:defRPr/>
            </a:pP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Budidaya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Sayuran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Jepang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seluas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1,5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hektar</a:t>
            </a:r>
            <a:endParaRPr lang="en-US" sz="1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AutoNum type="arabicParenR"/>
              <a:defRPr/>
            </a:pP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Persiapan Trading ke 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swalayan AEON 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Jakarta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16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AutoNum type="arabicParenR"/>
              <a:defRPr/>
            </a:pP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Magang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Mahasiswa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SMK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Pertanian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Petani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Muda</a:t>
            </a:r>
            <a:r>
              <a:rPr lang="en-US" sz="16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  <a:defRPr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1295400" y="1066800"/>
          <a:ext cx="3352800" cy="5486400"/>
        </p:xfrm>
        <a:graphic>
          <a:graphicData uri="http://schemas.openxmlformats.org/presentationml/2006/ole">
            <p:oleObj spid="_x0000_s17411" name="Acrobat Document" r:id="rId3" imgW="5829300" imgH="8010279" progId="AcroExch.Document.7">
              <p:embed/>
            </p:oleObj>
          </a:graphicData>
        </a:graphic>
      </p:graphicFrame>
      <p:pic>
        <p:nvPicPr>
          <p:cNvPr id="4" name="Picture 14" descr="D:\Arsif OKIAGARU Group Company\1. OKIAGARU Trade\1. Company Profil\Logo baru\logo okiagaru b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914400"/>
            <a:ext cx="838200" cy="76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219200" y="438090"/>
            <a:ext cx="304800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000" b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Tahun 2014 - Sekarang</a:t>
            </a:r>
            <a:endParaRPr lang="en-US" sz="2000">
              <a:solidFill>
                <a:schemeClr val="bg2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E:\BlackBerry\pictures\New Hatake 2015\Pacet-20150315-02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4876800"/>
            <a:ext cx="2438400" cy="1828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E:\BlackBerry\pictures\New Hatake 2015\Pacet-20150314-019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10668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3" descr="E:\BlackBerry\pictures\New Hatake 2015\Pacet-20150317-020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E:\BlackBerry\pictures\New Hatake 2015\IMG-20150324-021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971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E:\BlackBerry\pictures\New Hatake 2015\Pacet-20150321-0208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106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E:\BlackBerry\camera\IMG-20150403-022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2971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7" descr="E:\BlackBerry\camera\Pacet-20150403-022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2971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8" descr="E:\BlackBerry\camera\Pacet-20150403-0220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9" descr="E:\BlackBerry\pictures\New Hatake 2015\Pacet-20150314-0201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71600" y="106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D:\Arsif OKIAGARU Group Company\1. OKIAGARU Trade\1. Company Profil\Logo baru\logo okiagaru b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200" y="914400"/>
            <a:ext cx="997527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371600" y="381000"/>
            <a:ext cx="31242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Kegiatan </a:t>
            </a:r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2015</a:t>
            </a:r>
            <a:endParaRPr lang="en-US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2"/>
              </a:soli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429000" y="1143000"/>
            <a:ext cx="3581400" cy="838200"/>
          </a:xfrm>
        </p:spPr>
        <p:txBody>
          <a:bodyPr/>
          <a:lstStyle/>
          <a:p>
            <a:pPr algn="ctr"/>
            <a:r>
              <a:rPr lang="en-US" altLang="id-ID" sz="2800" b="1" smtClean="0">
                <a:solidFill>
                  <a:srgbClr val="00B050"/>
                </a:solidFill>
                <a:latin typeface="Arial Rounded MT Bold" pitchFamily="34" charset="0"/>
              </a:rPr>
              <a:t>Produk unggulan </a:t>
            </a:r>
          </a:p>
        </p:txBody>
      </p:sp>
      <p:pic>
        <p:nvPicPr>
          <p:cNvPr id="4" name="Content Placeholder 3" descr="Macintosh HD:Users:apple:Desktop:Asparagus.jpeg"/>
          <p:cNvPicPr>
            <a:picLocks noGrp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7543800" y="1066800"/>
            <a:ext cx="1371600" cy="137160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Macintosh HD:Users:apple:Desktop:13178daikon_raddish.jpe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95600" y="2667000"/>
            <a:ext cx="1447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Macintosh HD:Users:apple:Desktop:Photos:goboroot.jpg"/>
          <p:cNvPicPr/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524000" y="990600"/>
            <a:ext cx="1371600" cy="1447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Macintosh HD:Users:apple:Desktop:1409751_horenso.jpg"/>
          <p:cNvPicPr/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495800" y="4429125"/>
            <a:ext cx="1447800" cy="1362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Macintosh HD:Users:apple:Desktop:Photos:negi-kujo-futo-negi.gif"/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6096000" y="4419600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 descr="broccol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1800" y="4419600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9" name="Picture 19" descr="C:\Documents and Settings\Administrator\My Documents\sayuran gambar\celery_stick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0" y="4419600"/>
            <a:ext cx="13716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zukini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3325" y="2667000"/>
            <a:ext cx="1438275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1" name="Picture 74" descr="C:\Documents and Settings\Administrator\My Documents\sayuran gambar\wortel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2647950"/>
            <a:ext cx="1371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2" name="Picture 6" descr="kyuri besa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2667000"/>
            <a:ext cx="1447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3" name="Picture 7" descr="jamur tiram putih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71600" y="4419600"/>
            <a:ext cx="1447800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Macintosh HD:Users:apple:Desktop:eggplant-1.jpeg"/>
          <p:cNvPicPr/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1371600" y="2667000"/>
            <a:ext cx="1433386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D:\Arsif OKIAGARU Group Company\1. OKIAGARU Trade\1. Company Profil\Logo baru\logo okiagaru br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200" y="914400"/>
            <a:ext cx="997528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1430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id-ID" dirty="0" smtClean="0">
                <a:solidFill>
                  <a:srgbClr val="FF0000"/>
                </a:solidFill>
                <a:latin typeface="Mistral" pitchFamily="66" charset="0"/>
              </a:rPr>
              <a:t>TERIMA KASIH</a:t>
            </a:r>
            <a:endParaRPr lang="en-US" altLang="id-ID" dirty="0" smtClean="0">
              <a:solidFill>
                <a:srgbClr val="FF00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asil gambar untuk nawacita jokow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762000" y="4343400"/>
            <a:ext cx="3810000" cy="838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419600" y="3733800"/>
            <a:ext cx="4038600" cy="533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419600" y="4267200"/>
            <a:ext cx="4038600" cy="609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990600"/>
            <a:ext cx="6781800" cy="838200"/>
          </a:xfrm>
        </p:spPr>
        <p:txBody>
          <a:bodyPr/>
          <a:lstStyle/>
          <a:p>
            <a:pPr eaLnBrk="1" hangingPunct="1"/>
            <a:r>
              <a:rPr lang="en-US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Pusat Pelatihan Pertanian dan Pedesaan Swadaya (P4S)</a:t>
            </a:r>
            <a:r>
              <a:rPr lang="id-ID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OKIAGARU</a:t>
            </a:r>
            <a:r>
              <a:rPr lang="id-ID" altLang="id-ID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- IKAMAJA</a:t>
            </a:r>
            <a:endParaRPr lang="en-US" altLang="id-ID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1752600" y="3657600"/>
            <a:ext cx="6934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None/>
            </a:pPr>
            <a:endParaRPr lang="id-ID" altLang="id-ID" sz="2800" b="1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143000" y="2667000"/>
            <a:ext cx="800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85800" lvl="1" indent="-228600" algn="ctr"/>
            <a:r>
              <a:rPr lang="en-US" altLang="id-ID" sz="1400" b="1" i="1">
                <a:solidFill>
                  <a:srgbClr val="FFFF00"/>
                </a:solidFill>
                <a:latin typeface="Times New Roman" pitchFamily="18" charset="0"/>
              </a:rPr>
              <a:t>Agricultural Cultivation </a:t>
            </a:r>
            <a:r>
              <a:rPr lang="en-US" altLang="id-ID" sz="1400" b="1" i="1">
                <a:solidFill>
                  <a:schemeClr val="accent1"/>
                </a:solidFill>
                <a:latin typeface="Times New Roman" pitchFamily="18" charset="0"/>
              </a:rPr>
              <a:t>( Nougyou Saibai ),</a:t>
            </a:r>
            <a:r>
              <a:rPr lang="en-US" altLang="id-ID" sz="1400" b="1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id-ID" sz="1400" b="1" i="1">
                <a:solidFill>
                  <a:srgbClr val="FFFF00"/>
                </a:solidFill>
                <a:latin typeface="Times New Roman" pitchFamily="18" charset="0"/>
              </a:rPr>
              <a:t>Marketing of Agricultural Products </a:t>
            </a:r>
            <a:r>
              <a:rPr lang="en-US" altLang="id-ID" sz="1400" b="1" i="1">
                <a:solidFill>
                  <a:schemeClr val="accent1"/>
                </a:solidFill>
                <a:latin typeface="Times New Roman" pitchFamily="18" charset="0"/>
              </a:rPr>
              <a:t>(Nousanbutsu no Maketingu)</a:t>
            </a:r>
            <a:r>
              <a:rPr lang="en-US" altLang="id-ID" sz="1400" b="1">
                <a:solidFill>
                  <a:schemeClr val="accent1"/>
                </a:solidFill>
                <a:latin typeface="Times New Roman" pitchFamily="18" charset="0"/>
              </a:rPr>
              <a:t>,</a:t>
            </a:r>
            <a:r>
              <a:rPr lang="en-US" altLang="id-ID" sz="1400" b="1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en-US" altLang="id-ID" sz="1400" b="1" i="1">
                <a:solidFill>
                  <a:srgbClr val="FFFF00"/>
                </a:solidFill>
                <a:latin typeface="Times New Roman" pitchFamily="18" charset="0"/>
              </a:rPr>
              <a:t>Agricultural Training Center</a:t>
            </a:r>
            <a:r>
              <a:rPr lang="en-US" altLang="id-ID" sz="1400" b="1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id-ID" sz="1400" b="1" i="1">
                <a:solidFill>
                  <a:schemeClr val="accent1"/>
                </a:solidFill>
                <a:latin typeface="Times New Roman" pitchFamily="18" charset="0"/>
              </a:rPr>
              <a:t>(Nougyou Kenshuu sentaa)</a:t>
            </a:r>
            <a:r>
              <a:rPr lang="en-US" altLang="id-ID" sz="1400" b="1">
                <a:solidFill>
                  <a:schemeClr val="accent1"/>
                </a:solidFill>
                <a:latin typeface="Times New Roman" pitchFamily="18" charset="0"/>
              </a:rPr>
              <a:t>, </a:t>
            </a:r>
          </a:p>
          <a:p>
            <a:pPr marL="685800" lvl="1" indent="-228600" algn="ctr"/>
            <a:r>
              <a:rPr lang="en-US" altLang="id-ID" sz="14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Agricultural Research &amp; Development </a:t>
            </a:r>
            <a:r>
              <a:rPr lang="en-US" altLang="id-ID" sz="1400" b="1" i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(Nougyou no Kenkyuu to Kaihatsu)</a:t>
            </a:r>
            <a:endParaRPr lang="en-US" altLang="id-ID" sz="1400" b="1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438401" y="1676400"/>
            <a:ext cx="34289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skerville Old Face" pitchFamily="18" charset="0"/>
              </a:rPr>
              <a:t>AGRIBUSINESS INSTITUTION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dley Hand ITC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819400"/>
            <a:ext cx="1447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Running by Doing</a:t>
            </a:r>
          </a:p>
        </p:txBody>
      </p:sp>
      <p:pic>
        <p:nvPicPr>
          <p:cNvPr id="4112" name="Picture 16" descr="D:\Okiagaru Center\1. ARSIP Administration\3. ID&amp;logo\Logo 2014\okiagaru logo ba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0728"/>
            <a:ext cx="1828800" cy="194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5791201" y="1749623"/>
            <a:ext cx="2743199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3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Baskerville Old Face" pitchFamily="18" charset="0"/>
              </a:rPr>
              <a:t>INDONESIAN YOUNG FARMERS</a:t>
            </a:r>
            <a:endParaRPr lang="en-US" sz="13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/>
              </a:solidFill>
              <a:latin typeface="Bradley Hand ITC" pitchFamily="66" charset="0"/>
            </a:endParaRPr>
          </a:p>
        </p:txBody>
      </p:sp>
      <p:sp>
        <p:nvSpPr>
          <p:cNvPr id="3082" name="Subtitle 13"/>
          <p:cNvSpPr>
            <a:spLocks noGrp="1"/>
          </p:cNvSpPr>
          <p:nvPr>
            <p:ph type="subTitle" idx="1"/>
          </p:nvPr>
        </p:nvSpPr>
        <p:spPr>
          <a:xfrm>
            <a:off x="1295400" y="5715000"/>
            <a:ext cx="7696200" cy="990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id-ID" sz="1400" b="1" smtClean="0">
                <a:latin typeface="Baskerville Old Face" pitchFamily="18" charset="0"/>
              </a:rPr>
              <a:t>Office :</a:t>
            </a:r>
          </a:p>
          <a:p>
            <a:pPr>
              <a:spcBef>
                <a:spcPct val="0"/>
              </a:spcBef>
            </a:pPr>
            <a:r>
              <a:rPr lang="en-US" altLang="id-ID" sz="1400" smtClean="0">
                <a:latin typeface="Baskerville Old Face" pitchFamily="18" charset="0"/>
              </a:rPr>
              <a:t>Kampung Tunggilis Desa Ciputri Kecamatan Pacet Kabupaten Cianjur – West Java 43253</a:t>
            </a:r>
          </a:p>
          <a:p>
            <a:pPr>
              <a:spcBef>
                <a:spcPct val="0"/>
              </a:spcBef>
            </a:pPr>
            <a:r>
              <a:rPr lang="en-US" altLang="id-ID" sz="1400" smtClean="0">
                <a:latin typeface="Baskerville Old Face" pitchFamily="18" charset="0"/>
              </a:rPr>
              <a:t>Email : </a:t>
            </a:r>
            <a:r>
              <a:rPr lang="en-US" altLang="id-ID" sz="1400" smtClean="0">
                <a:latin typeface="Baskerville Old Face" pitchFamily="18" charset="0"/>
                <a:hlinkClick r:id="rId3"/>
              </a:rPr>
              <a:t>g</a:t>
            </a:r>
            <a:r>
              <a:rPr lang="en-US" altLang="id-ID" sz="1400" smtClean="0">
                <a:latin typeface="Baskerville Old Face" pitchFamily="18" charset="0"/>
              </a:rPr>
              <a:t>uslee_okiagaru@yahoo.co.id / okiagaru@hotmail.com</a:t>
            </a:r>
          </a:p>
          <a:p>
            <a:pPr>
              <a:spcBef>
                <a:spcPct val="0"/>
              </a:spcBef>
            </a:pPr>
            <a:r>
              <a:rPr lang="en-US" altLang="id-ID" sz="1400" smtClean="0">
                <a:latin typeface="Baskerville Old Face" pitchFamily="18" charset="0"/>
              </a:rPr>
              <a:t>Hp. 081388990739 / 087872241522</a:t>
            </a:r>
          </a:p>
          <a:p>
            <a:pPr>
              <a:spcBef>
                <a:spcPct val="0"/>
              </a:spcBef>
            </a:pPr>
            <a:endParaRPr lang="en-US" altLang="id-ID" sz="1400" smtClean="0">
              <a:latin typeface="Baskerville Old Face" pitchFamily="18" charset="0"/>
            </a:endParaRPr>
          </a:p>
          <a:p>
            <a:endParaRPr lang="en-US" altLang="id-ID" sz="1400" smtClean="0">
              <a:latin typeface="Baskerville Old Face" pitchFamily="18" charset="0"/>
            </a:endParaRPr>
          </a:p>
        </p:txBody>
      </p:sp>
      <p:pic>
        <p:nvPicPr>
          <p:cNvPr id="21" name="Content Placeholder 3" descr="D:\Document OKIAGARU Farm\Shashin\Kunjungan\Foto JAEC\20130314_142614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657600"/>
            <a:ext cx="2895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0" name="Picture 14" descr="D:\Arsif OKIAGARU Group Company\1. OKIAGARU Trade\1. Company Profil\Logo baru\logo okiagaru b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733800"/>
            <a:ext cx="18288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D:\IKAMAJA\Pemantapan 2013\Photo2\Foto OL\DSC091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810000"/>
            <a:ext cx="26289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D:\MATERI MALANG (2 fEB)\IPB Oktober\pictures\India\DSCN6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300039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D:\DATA FOTO PERNIKAHAN\Guslee\India 2012\India 1\DKM_2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7000892" cy="5000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6" name="Picture 2" descr="D:\MATERI MALANG (2 fEB)\DSCN66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4143380"/>
            <a:ext cx="252420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248400" cy="690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FF0000"/>
                </a:solidFill>
                <a:latin typeface="Comic Sans MS" pitchFamily="66" charset="0"/>
              </a:rPr>
              <a:t>ASEAN Farmers Exchange </a:t>
            </a:r>
            <a:br>
              <a:rPr lang="en-US" sz="31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Comic Sans MS" pitchFamily="66" charset="0"/>
              </a:rPr>
              <a:t>in INDIA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(2012-2013)</a:t>
            </a:r>
            <a:endParaRPr lang="en-US" sz="1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5362" name="Picture 2" descr="D:\DATA FOTO PERNIKAHAN\Guslee\India 2012\India 1\DKM_25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960781" y="4572032"/>
            <a:ext cx="2254029" cy="21431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5" name="Picture 5" descr="D:\DATA FOTO PERNIKAHAN\Guslee\India 2012\India 1\100_4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357694"/>
            <a:ext cx="228601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74" name="Picture 10" descr="D:\Document Mr. Guslee &amp; Family\Mr. Guslee\Exchange Farmer\India 2012\HINDUSTAN\4harike3\100_52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286256"/>
            <a:ext cx="2660079" cy="1995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10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:\Okiagaru Center\1. ARSIP Administration\1. Berita Acara, SK, SKU\SK Okiagaru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3348038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1943100" cy="30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600" dirty="0" smtClean="0">
                <a:solidFill>
                  <a:srgbClr val="FFFF00"/>
                </a:solidFill>
              </a:rPr>
              <a:t/>
            </a:r>
            <a:br>
              <a:rPr lang="en-US" sz="2600" dirty="0" smtClean="0">
                <a:solidFill>
                  <a:srgbClr val="FFFF00"/>
                </a:solidFill>
              </a:rPr>
            </a:br>
            <a:r>
              <a:rPr lang="en-US" sz="2300" dirty="0" smtClean="0">
                <a:solidFill>
                  <a:schemeClr val="accent1"/>
                </a:solidFill>
              </a:rPr>
              <a:t>Sejarah…</a:t>
            </a:r>
            <a:endParaRPr lang="en-US" sz="2300" dirty="0" smtClean="0">
              <a:solidFill>
                <a:schemeClr val="accent1"/>
              </a:solidFill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4724400" y="1143000"/>
            <a:ext cx="4267200" cy="5486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id-ID" sz="2000" b="1" u="sng" smtClean="0">
                <a:latin typeface="Times New Roman" pitchFamily="18" charset="0"/>
                <a:cs typeface="Times New Roman" pitchFamily="18" charset="0"/>
              </a:rPr>
              <a:t>Tahun 2004-2008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i="1" smtClean="0">
                <a:latin typeface="Times New Roman" pitchFamily="18" charset="0"/>
                <a:cs typeface="Times New Roman" pitchFamily="18" charset="0"/>
              </a:rPr>
              <a:t>	Okiagaru Farm 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merupakan kelompok pemuda tani (KPT) yang berdiri pada tanggal 25 Desember 2004. Bertempat di Desa Silihwangi, Kec. Bantarujeg, Kab. Majalengka, Provinsi Jawa Barat. 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altLang="id-ID" sz="160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id-ID" sz="1600" i="1" smtClean="0">
                <a:latin typeface="Times New Roman" pitchFamily="18" charset="0"/>
                <a:cs typeface="Times New Roman" pitchFamily="18" charset="0"/>
              </a:rPr>
              <a:t>Okiagaru 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 berasal dari bahasa Jepang, yang artinya  : </a:t>
            </a:r>
            <a:r>
              <a:rPr lang="en-US" altLang="id-ID" sz="1600" i="1" smtClean="0">
                <a:latin typeface="Times New Roman" pitchFamily="18" charset="0"/>
                <a:cs typeface="Times New Roman" pitchFamily="18" charset="0"/>
              </a:rPr>
              <a:t>Bangkit dan Membangkitkan / Bangun dan Membangunkan.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altLang="id-ID" sz="1600" i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Perintis dan sekaligus ketua Kelompok Pemuda Tani Okiagaru Farm adalah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Agus Ali Nurdin (</a:t>
            </a:r>
            <a:r>
              <a:rPr lang="en-US" altLang="id-ID" sz="1600" i="1" u="sng" smtClean="0">
                <a:latin typeface="Times New Roman" pitchFamily="18" charset="0"/>
                <a:cs typeface="Times New Roman" pitchFamily="18" charset="0"/>
              </a:rPr>
              <a:t>Guslee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altLang="id-ID" sz="160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Kegiatan sejak tahun 2004 – tahun 2008, yaitu ;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	1) Pembuatan Kompos,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	2) Pembibitan Tanaman Hias, dan 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	3) Budidaya Ikan Nila. 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altLang="id-ID" sz="160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itchFamily="18" charset="2"/>
              <a:buNone/>
            </a:pP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eaLnBrk="1" hangingPunct="1">
              <a:buFont typeface="Wingdings 2" pitchFamily="18" charset="2"/>
              <a:buNone/>
            </a:pPr>
            <a:endParaRPr lang="en-US" altLang="id-ID" sz="1600" smtClean="0"/>
          </a:p>
        </p:txBody>
      </p:sp>
      <p:pic>
        <p:nvPicPr>
          <p:cNvPr id="6" name="Picture 5" descr="D:\Document Mr. Guslee &amp; Family\Mr. Guslee\Perjalanan Okiagaru Farm 2007\Villa\IMG_153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195638"/>
            <a:ext cx="1066800" cy="1223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D:\Document Mr. Guslee &amp; Family\Mr. Guslee\Perjalanan Okiagaru Farm 2007\Kolam\IMG_099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562600"/>
            <a:ext cx="10668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:\Document Mr. Guslee &amp; Family\Mr. Guslee\Perjalanan Okiagaru Farm 2007\Tan. Hias dan Bonsai\IMG_109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419600"/>
            <a:ext cx="10668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4" descr="D:\Arsif OKIAGARU Group Company\1. OKIAGARU Trade\1. Company Profil\Logo baru\logo okiagaru b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1905000"/>
            <a:ext cx="997527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772400" cy="411480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altLang="id-ID" sz="2000" b="1" u="sng" smtClean="0">
                <a:latin typeface="Times New Roman" pitchFamily="18" charset="0"/>
                <a:cs typeface="Times New Roman" pitchFamily="18" charset="0"/>
              </a:rPr>
              <a:t>Tahun 2008 - 2009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eaLnBrk="1" hangingPunct="1"/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Pada tahun 2008 </a:t>
            </a:r>
            <a:r>
              <a:rPr lang="en-US" altLang="id-ID" sz="1600" i="1" smtClean="0">
                <a:latin typeface="Times New Roman" pitchFamily="18" charset="0"/>
                <a:cs typeface="Times New Roman" pitchFamily="18" charset="0"/>
              </a:rPr>
              <a:t>Guslee 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id-ID" sz="1600" i="1" smtClean="0">
                <a:latin typeface="Times New Roman" pitchFamily="18" charset="0"/>
                <a:cs typeface="Times New Roman" pitchFamily="18" charset="0"/>
              </a:rPr>
              <a:t> Yuki 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terpilih oleh Kementerian Pertanian RI untuk mengikuti kegiatan magang pertanian di Jepang selama 1 (satu) tahun. </a:t>
            </a:r>
          </a:p>
          <a:p>
            <a:pPr algn="just" eaLnBrk="1" hangingPunct="1"/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Program ini merupakan kegiatan rutin setiap tahun yang dilaksanakan oleh pihak Puslattan BPPSDMP Kementerian Pertanian RI bekerjasama dengan Japan Agricultural Exchange Council (JAEC), </a:t>
            </a:r>
          </a:p>
          <a:p>
            <a:pPr algn="just" eaLnBrk="1" hangingPunct="1"/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Tujuan program magang pertanian di Jepang adalah untuk meningkatkan kualitas SDM petani muda Indonesia dalam mengelola usaha pertanian yang </a:t>
            </a:r>
            <a:r>
              <a:rPr lang="en-US" altLang="id-ID" sz="1600" i="1" u="sng" smtClean="0">
                <a:latin typeface="Times New Roman" pitchFamily="18" charset="0"/>
                <a:cs typeface="Times New Roman" pitchFamily="18" charset="0"/>
              </a:rPr>
              <a:t>berorientasi agribisnis</a:t>
            </a:r>
            <a:r>
              <a:rPr lang="en-US" altLang="id-ID" sz="160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4" descr="D:\Document Family\Mr. Guslee\Exchange Farmer\Nihon 2008\Nihon\SANY0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85800"/>
            <a:ext cx="9906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D:\gus jp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048000"/>
            <a:ext cx="9906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5" descr="D:\Document Family\Mr. Guslee\Exchange Farmer\Nihon 2008\Nihon\IMG_03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4449763"/>
            <a:ext cx="990600" cy="1189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D:\Document Family\Mr. Guslee\Exchange Farmer\Nihon 2008\Nihon\IMG_03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5715000"/>
            <a:ext cx="9906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" descr="D:\Document Family\Mr. Guslee\Exchange Farmer\Nihon 2008\Nihon\DSC0161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828800"/>
            <a:ext cx="9906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5" name="Rectangle 11"/>
          <p:cNvSpPr>
            <a:spLocks noChangeArrowheads="1"/>
          </p:cNvSpPr>
          <p:nvPr/>
        </p:nvSpPr>
        <p:spPr bwMode="auto">
          <a:xfrm>
            <a:off x="1371600" y="6019800"/>
            <a:ext cx="3886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d-ID" sz="1200">
                <a:latin typeface="Times New Roman" pitchFamily="18" charset="0"/>
                <a:cs typeface="Times New Roman" pitchFamily="18" charset="0"/>
              </a:rPr>
              <a:t>@ Tokyo Olympic Center , Jepang 2009</a:t>
            </a:r>
          </a:p>
        </p:txBody>
      </p:sp>
      <p:pic>
        <p:nvPicPr>
          <p:cNvPr id="13" name="Picture 2" descr="D:\Document Family\Mr. Guslee\Exchange Farmer\jepang\DSC004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9851" y="3505200"/>
            <a:ext cx="3475549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Document Family\Mr. Guslee\Exchange Farmer\jepang\DSC004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3505200"/>
            <a:ext cx="38862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5791200" y="6048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id-ID" sz="1200">
                <a:latin typeface="Times New Roman" pitchFamily="18" charset="0"/>
                <a:cs typeface="Times New Roman" pitchFamily="18" charset="0"/>
              </a:rPr>
              <a:t>@ Bandara Narita, Jepang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1257300" y="990600"/>
            <a:ext cx="7772400" cy="5105400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en-US" altLang="id-ID" sz="2000" b="1" u="sng" dirty="0" smtClean="0">
                <a:latin typeface="Times New Roman" pitchFamily="18" charset="0"/>
                <a:cs typeface="Times New Roman" pitchFamily="18" charset="0"/>
              </a:rPr>
              <a:t>Tahun 2009 – 2014</a:t>
            </a:r>
          </a:p>
          <a:p>
            <a:pPr algn="just" eaLnBrk="1" hangingPunct="1"/>
            <a:endParaRPr lang="en-US" altLang="id-ID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Sepulang dari Jepang (2009), </a:t>
            </a:r>
            <a:r>
              <a:rPr lang="en-US" altLang="id-ID" sz="1600" i="1" dirty="0" smtClean="0">
                <a:latin typeface="Times New Roman" pitchFamily="18" charset="0"/>
                <a:cs typeface="Times New Roman" pitchFamily="18" charset="0"/>
              </a:rPr>
              <a:t>Guslee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 bekerjasama dengan Yuki Aramdhani (</a:t>
            </a:r>
            <a:r>
              <a:rPr lang="en-US" altLang="id-ID" sz="1600" i="1" dirty="0" smtClean="0"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-magang Jepang 2009) untuk mengembangkan usaha Okiagaru Farm  dalam pertanian terintegrasi dan ramah lingkungan “</a:t>
            </a:r>
            <a:r>
              <a:rPr lang="en-US" altLang="id-ID" sz="1600" i="1" dirty="0" smtClean="0">
                <a:latin typeface="Times New Roman" pitchFamily="18" charset="0"/>
                <a:cs typeface="Times New Roman" pitchFamily="18" charset="0"/>
              </a:rPr>
              <a:t>spesialis sayuran organik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”. Lahan yang dikelola seluas 2 hektar berlokasi di Kecamatan Cisarua, Kabupaten Bogor, Jawa Barat. Komoditas yang dibudidayakan yaitu ; wortel, pakcoy, bawang daun, sawi, kol, gobo, dll. Produk hasil panen ini dijual ke Supplier.</a:t>
            </a:r>
          </a:p>
          <a:p>
            <a:pPr algn="just" eaLnBrk="1" hangingPunct="1"/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Seiring permintaan pasar yang semakin banyak, pada tahun 2012 Okiagaru Farm melakukan </a:t>
            </a:r>
            <a:r>
              <a:rPr lang="en-US" altLang="id-ID" sz="1600" i="1" dirty="0" smtClean="0">
                <a:latin typeface="Times New Roman" pitchFamily="18" charset="0"/>
                <a:cs typeface="Times New Roman" pitchFamily="18" charset="0"/>
              </a:rPr>
              <a:t>ekspansi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 lahan seluas 3,5 hektar di wilayah Kecamatan Sukaresmi, Kab. Cianjur, Jawa Barat. Komoditas yang dibudidayakan, yaitu ; sawi, kol, tomat, terong, kyuri, gobo, bawang daun, horenso, daikon, cabe, buncis, dll. Hasil panen dijual secara langsung ke </a:t>
            </a:r>
            <a:r>
              <a:rPr lang="en-US" altLang="id-ID" sz="1600" b="1" dirty="0" smtClean="0">
                <a:latin typeface="Times New Roman" pitchFamily="18" charset="0"/>
                <a:cs typeface="Times New Roman" pitchFamily="18" charset="0"/>
              </a:rPr>
              <a:t>Swalayan Cosmo 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dan </a:t>
            </a:r>
            <a:r>
              <a:rPr lang="en-US" altLang="id-ID" sz="1600" b="1" dirty="0" smtClean="0">
                <a:latin typeface="Times New Roman" pitchFamily="18" charset="0"/>
                <a:cs typeface="Times New Roman" pitchFamily="18" charset="0"/>
              </a:rPr>
              <a:t>Restauran Yoshinoya Jakarta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, serta </a:t>
            </a:r>
            <a:r>
              <a:rPr lang="en-US" altLang="id-ID" sz="1600" b="1" dirty="0" smtClean="0">
                <a:latin typeface="Times New Roman" pitchFamily="18" charset="0"/>
                <a:cs typeface="Times New Roman" pitchFamily="18" charset="0"/>
              </a:rPr>
              <a:t>Restauran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1600" b="1" dirty="0" smtClean="0">
                <a:latin typeface="Times New Roman" pitchFamily="18" charset="0"/>
                <a:cs typeface="Times New Roman" pitchFamily="18" charset="0"/>
              </a:rPr>
              <a:t>Sushi Tei </a:t>
            </a:r>
            <a:r>
              <a:rPr lang="en-US" altLang="id-ID" sz="1600" b="1" dirty="0" smtClean="0">
                <a:latin typeface="Times New Roman" pitchFamily="18" charset="0"/>
                <a:cs typeface="Times New Roman" pitchFamily="18" charset="0"/>
              </a:rPr>
              <a:t>Bandung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/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Kegiatan Okiagaru Farm meliputi ; </a:t>
            </a:r>
          </a:p>
          <a:p>
            <a:pPr marL="685800" lvl="1" indent="-228600">
              <a:spcBef>
                <a:spcPct val="0"/>
              </a:spcBef>
              <a:buFontTx/>
              <a:buAutoNum type="arabicPeriod"/>
            </a:pPr>
            <a:r>
              <a:rPr lang="en-US" altLang="id-ID" sz="1600" dirty="0" smtClean="0">
                <a:latin typeface="Times New Roman" pitchFamily="18" charset="0"/>
              </a:rPr>
              <a:t>Budidaya </a:t>
            </a:r>
            <a:r>
              <a:rPr lang="en-US" altLang="id-ID" sz="1600" dirty="0" smtClean="0">
                <a:latin typeface="Times New Roman" pitchFamily="18" charset="0"/>
              </a:rPr>
              <a:t>Pertanian</a:t>
            </a:r>
            <a:endParaRPr lang="en-US" altLang="id-ID" sz="1500" dirty="0" smtClean="0">
              <a:latin typeface="Times New Roman" pitchFamily="18" charset="0"/>
            </a:endParaRPr>
          </a:p>
          <a:p>
            <a:pPr marL="685800" lvl="1" indent="-228600">
              <a:spcBef>
                <a:spcPct val="0"/>
              </a:spcBef>
              <a:buFontTx/>
              <a:buAutoNum type="arabicPeriod"/>
            </a:pPr>
            <a:r>
              <a:rPr lang="en-US" altLang="id-ID" sz="1600" dirty="0" smtClean="0">
                <a:latin typeface="Times New Roman" pitchFamily="18" charset="0"/>
              </a:rPr>
              <a:t>Pemasaran Produk </a:t>
            </a:r>
            <a:r>
              <a:rPr lang="en-US" altLang="id-ID" sz="1600" dirty="0" smtClean="0">
                <a:latin typeface="Times New Roman" pitchFamily="18" charset="0"/>
              </a:rPr>
              <a:t>Pertanian</a:t>
            </a:r>
            <a:endParaRPr lang="en-US" altLang="id-ID" sz="1500" dirty="0" smtClean="0">
              <a:latin typeface="Times New Roman" pitchFamily="18" charset="0"/>
            </a:endParaRPr>
          </a:p>
          <a:p>
            <a:pPr marL="685800" lvl="1" indent="-228600">
              <a:spcBef>
                <a:spcPct val="0"/>
              </a:spcBef>
              <a:buFontTx/>
              <a:buAutoNum type="arabicPeriod"/>
            </a:pPr>
            <a:r>
              <a:rPr lang="en-US" altLang="id-ID" sz="1600" dirty="0" smtClean="0">
                <a:latin typeface="Times New Roman" pitchFamily="18" charset="0"/>
              </a:rPr>
              <a:t>Pusat Pelatihan </a:t>
            </a:r>
            <a:r>
              <a:rPr lang="en-US" altLang="id-ID" sz="1600" dirty="0" smtClean="0">
                <a:latin typeface="Times New Roman" pitchFamily="18" charset="0"/>
              </a:rPr>
              <a:t>Pertanian</a:t>
            </a:r>
            <a:endParaRPr lang="en-US" altLang="id-ID" sz="1500" dirty="0" smtClean="0">
              <a:latin typeface="Times New Roman" pitchFamily="18" charset="0"/>
            </a:endParaRPr>
          </a:p>
          <a:p>
            <a:pPr marL="685800" lvl="1" indent="-228600">
              <a:spcBef>
                <a:spcPct val="0"/>
              </a:spcBef>
              <a:buFontTx/>
              <a:buAutoNum type="arabicPeriod"/>
            </a:pP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Penelitian dan Pengembangan </a:t>
            </a:r>
            <a:r>
              <a:rPr lang="en-US" altLang="id-ID" sz="1600" dirty="0" smtClean="0">
                <a:latin typeface="Times New Roman" pitchFamily="18" charset="0"/>
                <a:cs typeface="Times New Roman" pitchFamily="18" charset="0"/>
              </a:rPr>
              <a:t>Pertanian</a:t>
            </a:r>
            <a:r>
              <a:rPr lang="en-US" altLang="id-ID" sz="1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id-ID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en-US" altLang="id-ID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en-US" altLang="id-ID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en-US" altLang="id-ID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en-US" altLang="id-ID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id-ID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:\Document OKIAGARU Farm\Foto\Kebun Sukaresmi\Persiapan Lahan\Pacet-20121128-016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14400"/>
            <a:ext cx="9906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:\Document OKIAGARU Farm\Foto\Kebun Sukaresmi\penanaman &amp; Pemeliharaan\Pacet-20121207-017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133600"/>
            <a:ext cx="990600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:\Document OKIAGARU Farm\Foto\Kebun Sukaresmi\penanaman &amp; Pemeliharaan\Sukaresmi-20130216-031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276600"/>
            <a:ext cx="990600" cy="106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" descr="D:\Document OKIAGARU Farm\Foto\Market\Sushi Tei\IMG-20120731-000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5638800"/>
            <a:ext cx="9906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D:\Document OKIAGARU Farm\Foto\Market\Yoshinoya Jkt\20130306_0649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4419600"/>
            <a:ext cx="9906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95400" y="1219200"/>
            <a:ext cx="74676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n-US" sz="1600">
                <a:solidFill>
                  <a:srgbClr val="3D3D3D"/>
                </a:solidFill>
                <a:latin typeface="Times New Roman" pitchFamily="18" charset="0"/>
              </a:rPr>
              <a:t>Lembaga Agribisnis Petani Muda Indonesia yang Mandiri, Inovatif, dan Profesional bertaraf Internasional, Berbasis Ekonomi Syariah dan Ramah Lingkungan.</a:t>
            </a:r>
            <a:endParaRPr lang="en-US" sz="1600">
              <a:solidFill>
                <a:srgbClr val="3D3D3D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295400" y="2057400"/>
            <a:ext cx="7543800" cy="20574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685800" lvl="1" indent="-228600" algn="just">
              <a:buFontTx/>
              <a:buAutoNum type="arabicPeriod"/>
            </a:pPr>
            <a:r>
              <a:rPr lang="en-US" sz="1600">
                <a:solidFill>
                  <a:srgbClr val="3D3D3D"/>
                </a:solidFill>
                <a:latin typeface="Times New Roman" pitchFamily="18" charset="0"/>
              </a:rPr>
              <a:t>Menghasilkan Produk Pertanian yang Sehat dan Kontinyu dengan Kualitas Tinggi,</a:t>
            </a:r>
          </a:p>
          <a:p>
            <a:pPr marL="685800" lvl="1" indent="-228600" algn="just">
              <a:buFontTx/>
              <a:buAutoNum type="arabicPeriod"/>
            </a:pPr>
            <a:r>
              <a:rPr lang="en-US" sz="1600">
                <a:solidFill>
                  <a:srgbClr val="3D3D3D"/>
                </a:solidFill>
                <a:latin typeface="Times New Roman" pitchFamily="18" charset="0"/>
              </a:rPr>
              <a:t>Meningkatkan Daya Saing Petani sebagai Pelaku Utama dalam Sistem Agribisnis,</a:t>
            </a:r>
          </a:p>
          <a:p>
            <a:pPr marL="685800" lvl="1" indent="-228600" algn="just">
              <a:buFontTx/>
              <a:buAutoNum type="arabicPeriod"/>
            </a:pPr>
            <a:r>
              <a:rPr lang="en-US" sz="1600">
                <a:solidFill>
                  <a:srgbClr val="3D3D3D"/>
                </a:solidFill>
                <a:latin typeface="Times New Roman" pitchFamily="18" charset="0"/>
              </a:rPr>
              <a:t>Menumbuhkembangkan Jiwa Kewirausahaan dan Kepemimpinan Petani Muda Indonesia,</a:t>
            </a:r>
          </a:p>
          <a:p>
            <a:pPr marL="685800" lvl="1" indent="-228600" algn="just">
              <a:buFontTx/>
              <a:buAutoNum type="arabicPeriod"/>
            </a:pPr>
            <a:r>
              <a:rPr lang="en-US" sz="1600">
                <a:solidFill>
                  <a:srgbClr val="3D3D3D"/>
                </a:solidFill>
                <a:latin typeface="Times New Roman" pitchFamily="18" charset="0"/>
              </a:rPr>
              <a:t>Menciptakan teknologi tepat guna  dan nilai tambah produk pertanian yang berorientasi agribisnis.</a:t>
            </a:r>
          </a:p>
          <a:p>
            <a:pPr marL="685800" lvl="1" indent="-228600" algn="just">
              <a:buFontTx/>
              <a:buAutoNum type="arabicPeriod"/>
            </a:pPr>
            <a:endParaRPr lang="en-US" sz="1600">
              <a:solidFill>
                <a:srgbClr val="3D3D3D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95400" y="4343400"/>
            <a:ext cx="7543800" cy="1524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685800" lvl="1" indent="-228600"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latin typeface="Times New Roman" pitchFamily="18" charset="0"/>
              </a:rPr>
              <a:t>Budidaya </a:t>
            </a:r>
            <a:r>
              <a:rPr lang="en-US" sz="1600" dirty="0" smtClean="0">
                <a:latin typeface="Times New Roman" pitchFamily="18" charset="0"/>
              </a:rPr>
              <a:t>Pertanian</a:t>
            </a:r>
            <a:endParaRPr lang="en-US" sz="1500" dirty="0">
              <a:latin typeface="Times New Roman" pitchFamily="18" charset="0"/>
            </a:endParaRPr>
          </a:p>
          <a:p>
            <a:pPr marL="685800" lvl="1" indent="-228600"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latin typeface="Times New Roman" pitchFamily="18" charset="0"/>
              </a:rPr>
              <a:t>Pemasaran Produk </a:t>
            </a:r>
            <a:r>
              <a:rPr lang="en-US" sz="1600" dirty="0" smtClean="0">
                <a:latin typeface="Times New Roman" pitchFamily="18" charset="0"/>
              </a:rPr>
              <a:t>Pertanian</a:t>
            </a:r>
            <a:endParaRPr lang="en-US" sz="1500" dirty="0">
              <a:latin typeface="Times New Roman" pitchFamily="18" charset="0"/>
            </a:endParaRPr>
          </a:p>
          <a:p>
            <a:pPr marL="685800" lvl="1" indent="-228600"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latin typeface="Times New Roman" pitchFamily="18" charset="0"/>
              </a:rPr>
              <a:t>Pusat Pelatihan </a:t>
            </a:r>
            <a:r>
              <a:rPr lang="en-US" sz="1600" dirty="0" smtClean="0">
                <a:latin typeface="Times New Roman" pitchFamily="18" charset="0"/>
              </a:rPr>
              <a:t>Pertanian</a:t>
            </a:r>
            <a:endParaRPr lang="en-US" sz="1500" dirty="0">
              <a:latin typeface="Times New Roman" pitchFamily="18" charset="0"/>
            </a:endParaRPr>
          </a:p>
          <a:p>
            <a:pPr marL="685800" lvl="1" indent="-228600">
              <a:spcAft>
                <a:spcPts val="0"/>
              </a:spcAft>
              <a:buFontTx/>
              <a:buAutoNum type="arabicPeriod"/>
              <a:defRPr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Penelitian dan Pengembangan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Pertanian</a:t>
            </a:r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95400" y="6172200"/>
            <a:ext cx="4114800" cy="304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 b="1" i="1">
                <a:solidFill>
                  <a:srgbClr val="3D3D3D"/>
                </a:solidFill>
                <a:latin typeface="Berlin Sans FB" pitchFamily="34" charset="0"/>
              </a:rPr>
              <a:t>Running by doing / </a:t>
            </a:r>
            <a:r>
              <a:rPr lang="en-US" sz="1400" i="1">
                <a:solidFill>
                  <a:srgbClr val="3D3D3D"/>
                </a:solidFill>
                <a:latin typeface="Berlin Sans FB" pitchFamily="34" charset="0"/>
              </a:rPr>
              <a:t>Jikkou shite, Jikkou shite iru</a:t>
            </a:r>
          </a:p>
          <a:p>
            <a:endParaRPr lang="en-US">
              <a:solidFill>
                <a:srgbClr val="3D3D3D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219200" y="345757"/>
            <a:ext cx="5105400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Visi</a:t>
            </a: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, </a:t>
            </a:r>
            <a:r>
              <a:rPr lang="en-US" sz="2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Misi</a:t>
            </a: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, </a:t>
            </a:r>
            <a:r>
              <a:rPr lang="en-US" sz="2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Kegiatan</a:t>
            </a: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, Motto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143000"/>
            <a:ext cx="708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Visi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:</a:t>
            </a:r>
            <a:endParaRPr lang="en-US" b="1" dirty="0">
              <a:latin typeface="Berlin Sans FB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286000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Misi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:</a:t>
            </a:r>
            <a:endParaRPr lang="en-US" b="1" dirty="0">
              <a:latin typeface="Berlin Sans FB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191000"/>
            <a:ext cx="12192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Kegiatan</a:t>
            </a:r>
            <a:r>
              <a:rPr lang="en-US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: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6096000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Motto  :</a:t>
            </a:r>
            <a:r>
              <a:rPr lang="en-US" b="1" dirty="0">
                <a:latin typeface="Berlin Sans FB" pitchFamily="3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219200" y="345757"/>
            <a:ext cx="4343400" cy="4924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1. </a:t>
            </a:r>
            <a:r>
              <a:rPr lang="en-US" sz="2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Budidaya Pertanian</a:t>
            </a:r>
            <a:endParaRPr lang="en-US" sz="2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  <p:pic>
        <p:nvPicPr>
          <p:cNvPr id="6" name="Content Placeholder 5" descr="D:\Document OKIAGARU Farm\Foto\Kebun Sukaresmi\Persiapan Lahan\Pacet-20121128-0160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004888"/>
            <a:ext cx="2527300" cy="18907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:\Document OKIAGARU Farm\Foto\Kebun Sukaresmi\Persiapan Lahan\IMG-20121128-0163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7150" y="1017588"/>
            <a:ext cx="2533650" cy="1878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:\Document OKIAGARU Farm\Foto\Kebun Sukaresmi\Persemaian\Pacet-20121212-0184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2088" y="1008063"/>
            <a:ext cx="2525712" cy="18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:\Document OKIAGARU Farm\Foto\Kebun Sukaresmi\penanaman &amp; Pemeliharaan\Pacet-20121207-0174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2895600"/>
            <a:ext cx="2519363" cy="188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:\Document OKIAGARU Farm\Foto\Kebun Sukaresmi\penanaman &amp; Pemeliharaan\Pacet-20130119-0279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6675" y="2913063"/>
            <a:ext cx="2524125" cy="18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D:\Document OKIAGARU Farm\Foto\Kebun Sukaresmi\penanaman &amp; Pemeliharaan\Sukaresmi-20130216-0310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34150" y="2895600"/>
            <a:ext cx="2533650" cy="190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:\Document OKIAGARU Farm\Foto\Kebun Sukaresmi\penanaman &amp; Pemeliharaan\Sukaresmi-20130127-02916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4800600"/>
            <a:ext cx="2538413" cy="190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D:\Document OKIAGARU Farm\Foto\Kebun Sukaresmi\Panen &amp; Pasca Panen\20130324_11163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4822825"/>
            <a:ext cx="2513013" cy="18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D:\Document OKIAGARU Farm\Foto\Kebun Sukaresmi\Panen &amp; Pasca Panen\20130225_112454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53200" y="4822825"/>
            <a:ext cx="2527300" cy="18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52400" y="1596747"/>
            <a:ext cx="9906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Sawi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Kol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Tomat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Bawang</a:t>
            </a:r>
            <a:r>
              <a:rPr lang="en-US" sz="1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 </a:t>
            </a: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Daun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Terong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Buncis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Lobak</a:t>
            </a: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endParaRPr lang="en-US" sz="1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  <a:p>
            <a:pPr>
              <a:defRPr/>
            </a:pPr>
            <a:r>
              <a:rPr lang="en-US" sz="1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Cabe</a:t>
            </a:r>
            <a:endParaRPr lang="en-US" sz="1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stone">
  <a:themeElements>
    <a:clrScheme name="Sandstone 3">
      <a:dk1>
        <a:srgbClr val="3D3D3D"/>
      </a:dk1>
      <a:lt1>
        <a:srgbClr val="EAEAEA"/>
      </a:lt1>
      <a:dk2>
        <a:srgbClr val="000000"/>
      </a:dk2>
      <a:lt2>
        <a:srgbClr val="333333"/>
      </a:lt2>
      <a:accent1>
        <a:srgbClr val="FFFFFF"/>
      </a:accent1>
      <a:accent2>
        <a:srgbClr val="969696"/>
      </a:accent2>
      <a:accent3>
        <a:srgbClr val="F3F3F3"/>
      </a:accent3>
      <a:accent4>
        <a:srgbClr val="333333"/>
      </a:accent4>
      <a:accent5>
        <a:srgbClr val="FFFFFF"/>
      </a:accent5>
      <a:accent6>
        <a:srgbClr val="878787"/>
      </a:accent6>
      <a:hlink>
        <a:srgbClr val="4D4D4D"/>
      </a:hlink>
      <a:folHlink>
        <a:srgbClr val="808080"/>
      </a:folHlink>
    </a:clrScheme>
    <a:fontScheme name="Sandst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ndstone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1626</TotalTime>
  <Words>543</Words>
  <Application>Microsoft Office PowerPoint</Application>
  <PresentationFormat>On-screen Show (4:3)</PresentationFormat>
  <Paragraphs>152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Wingdings</vt:lpstr>
      <vt:lpstr>Calibri</vt:lpstr>
      <vt:lpstr>Times New Roman</vt:lpstr>
      <vt:lpstr>Baskerville Old Face</vt:lpstr>
      <vt:lpstr>Agency FB</vt:lpstr>
      <vt:lpstr>Mistral</vt:lpstr>
      <vt:lpstr>Comic Sans MS</vt:lpstr>
      <vt:lpstr>Wingdings 2</vt:lpstr>
      <vt:lpstr>Berlin Sans FB</vt:lpstr>
      <vt:lpstr>Bradley Hand ITC</vt:lpstr>
      <vt:lpstr>Arial Rounded MT Bold</vt:lpstr>
      <vt:lpstr>Wingdings 3</vt:lpstr>
      <vt:lpstr>Chiller</vt:lpstr>
      <vt:lpstr>Sandstone</vt:lpstr>
      <vt:lpstr>Adobe Acrobat Document</vt:lpstr>
      <vt:lpstr>Slide 1</vt:lpstr>
      <vt:lpstr>Slide 2</vt:lpstr>
      <vt:lpstr> Pusat Pelatihan Pertanian dan Pedesaan Swadaya (P4S) OKIAGARU - IKAMAJA</vt:lpstr>
      <vt:lpstr>ASEAN Farmers Exchange  in INDIA (2012-2013)</vt:lpstr>
      <vt:lpstr> Sejarah…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Produk unggulan </vt:lpstr>
      <vt:lpstr>TERIMA KASIH</vt:lpstr>
    </vt:vector>
  </TitlesOfParts>
  <Company>MAB-IPB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ASSESMENT</dc:title>
  <dc:creator>Tutti</dc:creator>
  <cp:lastModifiedBy>PPHP</cp:lastModifiedBy>
  <cp:revision>134</cp:revision>
  <dcterms:created xsi:type="dcterms:W3CDTF">2007-02-13T02:52:30Z</dcterms:created>
  <dcterms:modified xsi:type="dcterms:W3CDTF">2017-11-10T15:08:39Z</dcterms:modified>
</cp:coreProperties>
</file>