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419" r:id="rId3"/>
    <p:sldId id="420" r:id="rId4"/>
    <p:sldId id="422" r:id="rId5"/>
    <p:sldId id="423" r:id="rId6"/>
    <p:sldId id="431" r:id="rId7"/>
    <p:sldId id="416" r:id="rId8"/>
    <p:sldId id="413" r:id="rId9"/>
    <p:sldId id="415" r:id="rId10"/>
    <p:sldId id="365" r:id="rId11"/>
    <p:sldId id="366" r:id="rId12"/>
    <p:sldId id="364" r:id="rId13"/>
    <p:sldId id="432" r:id="rId14"/>
    <p:sldId id="367" r:id="rId15"/>
    <p:sldId id="368" r:id="rId16"/>
    <p:sldId id="427" r:id="rId17"/>
    <p:sldId id="397" r:id="rId18"/>
    <p:sldId id="394" r:id="rId19"/>
    <p:sldId id="372" r:id="rId20"/>
    <p:sldId id="374" r:id="rId21"/>
    <p:sldId id="404" r:id="rId22"/>
    <p:sldId id="405" r:id="rId23"/>
    <p:sldId id="406" r:id="rId24"/>
    <p:sldId id="395" r:id="rId25"/>
    <p:sldId id="408" r:id="rId26"/>
    <p:sldId id="387" r:id="rId27"/>
    <p:sldId id="388" r:id="rId28"/>
    <p:sldId id="429" r:id="rId29"/>
    <p:sldId id="428" r:id="rId30"/>
    <p:sldId id="407" r:id="rId31"/>
    <p:sldId id="433" r:id="rId32"/>
    <p:sldId id="424" r:id="rId33"/>
    <p:sldId id="425" r:id="rId34"/>
    <p:sldId id="426" r:id="rId35"/>
    <p:sldId id="430" r:id="rId36"/>
    <p:sldId id="434" r:id="rId37"/>
  </p:sldIdLst>
  <p:sldSz cx="18288000" cy="10287000"/>
  <p:notesSz cx="6858000" cy="9947275"/>
  <p:defaultTextStyle>
    <a:defPPr>
      <a:defRPr lang="en-US"/>
    </a:defPPr>
    <a:lvl1pPr marL="0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422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844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266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688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2110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532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954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376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  <a:srgbClr val="BE0043"/>
    <a:srgbClr val="CFDDED"/>
    <a:srgbClr val="D5E1EF"/>
    <a:srgbClr val="FF6201"/>
    <a:srgbClr val="2EC4C8"/>
    <a:srgbClr val="486984"/>
    <a:srgbClr val="E6EDF6"/>
    <a:srgbClr val="FFFFFF"/>
    <a:srgbClr val="009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55" d="100"/>
          <a:sy n="55" d="100"/>
        </p:scale>
        <p:origin x="682" y="48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yu.nimpuno\Documents\PII%20-%20Data%20Diskusi%20Kompas%202015-01-2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wnloads\Downloads\Indo_6_2149661.xls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DATA%20PUSBIN%20SDI%202013\26.%20Kunjungan%20Myanmar\PERTABELAN%202-2.xlsx" TargetMode="External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F:\DATA%20PUSBIN%20SDI%202013\26.%20Kunjungan%20Myanmar\PERTABELAN%202-2.xlsx" TargetMode="External"/><Relationship Id="rId1" Type="http://schemas.openxmlformats.org/officeDocument/2006/relationships/themeOverride" Target="../theme/themeOverride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Novi\kerjaan\EI\komparasi\data\Book1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eki%20titip\Engineering.%20Ins\Komparasi%20Industri%20Jakon\Komparasi.xlsx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%20Novi\kerjaan\EI\komparasi\exel\Book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ki%20titip\Engineering.%20Ins\Komparasisasi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ocuments\Kontraktor%20PU\Draft%20Laporan%20Akhir%20Sementara\Bahan%20Resume%20Paparan\Komparasisasi_edit%20erli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INDEX DAYA SAING INDONESIA</a:t>
            </a:r>
          </a:p>
        </c:rich>
      </c:tx>
      <c:layout>
        <c:manualLayout>
          <c:xMode val="edge"/>
          <c:yMode val="edge"/>
          <c:x val="0.22851472333081699"/>
          <c:y val="8.8266714179283407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Daya Saing Global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2011 – 2012 </c:v>
                </c:pt>
                <c:pt idx="1">
                  <c:v>2012 - 2013</c:v>
                </c:pt>
                <c:pt idx="2">
                  <c:v>2013 - 2014</c:v>
                </c:pt>
                <c:pt idx="3">
                  <c:v>2014 - 2015</c:v>
                </c:pt>
                <c:pt idx="4">
                  <c:v>2015 - 2016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46</c:v>
                </c:pt>
                <c:pt idx="1">
                  <c:v>50</c:v>
                </c:pt>
                <c:pt idx="2">
                  <c:v>38</c:v>
                </c:pt>
                <c:pt idx="3">
                  <c:v>34</c:v>
                </c:pt>
                <c:pt idx="4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A1-4C40-81F6-13BFCBE156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Daya Saing Infrastruktur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2011 – 2012 </c:v>
                </c:pt>
                <c:pt idx="1">
                  <c:v>2012 - 2013</c:v>
                </c:pt>
                <c:pt idx="2">
                  <c:v>2013 - 2014</c:v>
                </c:pt>
                <c:pt idx="3">
                  <c:v>2014 - 2015</c:v>
                </c:pt>
                <c:pt idx="4">
                  <c:v>2015 - 2016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82</c:v>
                </c:pt>
                <c:pt idx="1">
                  <c:v>92</c:v>
                </c:pt>
                <c:pt idx="2">
                  <c:v>82</c:v>
                </c:pt>
                <c:pt idx="3">
                  <c:v>72</c:v>
                </c:pt>
                <c:pt idx="4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A1-4C40-81F6-13BFCBE156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17010560"/>
        <c:axId val="917031456"/>
      </c:lineChart>
      <c:catAx>
        <c:axId val="91701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917031456"/>
        <c:crosses val="autoZero"/>
        <c:auto val="1"/>
        <c:lblAlgn val="ctr"/>
        <c:lblOffset val="100"/>
        <c:noMultiLvlLbl val="0"/>
      </c:catAx>
      <c:valAx>
        <c:axId val="9170314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701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4CE3-4072-9FC9-D3A438DFD07A}"/>
              </c:ext>
            </c:extLst>
          </c:dPt>
          <c:dLbls>
            <c:dLbl>
              <c:idx val="0"/>
              <c:layout>
                <c:manualLayout>
                  <c:x val="0"/>
                  <c:y val="0.115740740740741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28,235 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E3-4072-9FC9-D3A438DFD07A}"/>
                </c:ext>
              </c:extLst>
            </c:dLbl>
            <c:dLbl>
              <c:idx val="1"/>
              <c:layout>
                <c:manualLayout>
                  <c:x val="0"/>
                  <c:y val="0.11111111111111099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E3-4072-9FC9-D3A438DFD07A}"/>
                </c:ext>
              </c:extLst>
            </c:dLbl>
            <c:dLbl>
              <c:idx val="2"/>
              <c:layout>
                <c:manualLayout>
                  <c:x val="-3.7081556528213702E-17"/>
                  <c:y val="0.10185185185185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E3-4072-9FC9-D3A438DFD07A}"/>
                </c:ext>
              </c:extLst>
            </c:dLbl>
            <c:dLbl>
              <c:idx val="3"/>
              <c:layout>
                <c:manualLayout>
                  <c:x val="4.0453074433656998E-3"/>
                  <c:y val="9.7222222222222293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E3-4072-9FC9-D3A438DFD07A}"/>
                </c:ext>
              </c:extLst>
            </c:dLbl>
            <c:dLbl>
              <c:idx val="4"/>
              <c:layout>
                <c:manualLayout>
                  <c:x val="-7.4163113056434195E-17"/>
                  <c:y val="0.11111111111111099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C00000"/>
                      </a:solidFill>
                      <a:effectLst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E3-4072-9FC9-D3A438DFD07A}"/>
                </c:ext>
              </c:extLst>
            </c:dLbl>
            <c:dLbl>
              <c:idx val="5"/>
              <c:layout>
                <c:manualLayout>
                  <c:x val="2.0226537216828499E-3"/>
                  <c:y val="0.10648148148148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E3-4072-9FC9-D3A438DFD07A}"/>
                </c:ext>
              </c:extLst>
            </c:dLbl>
            <c:dLbl>
              <c:idx val="6"/>
              <c:layout>
                <c:manualLayout>
                  <c:x val="2.0226537216828499E-3"/>
                  <c:y val="0.10185185185185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E3-4072-9FC9-D3A438DFD0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'Komparasi ASEAN'!$N$24:$N$30</c:f>
              <c:strCache>
                <c:ptCount val="7"/>
                <c:pt idx="0">
                  <c:v>Singapore</c:v>
                </c:pt>
                <c:pt idx="1">
                  <c:v>Malaysia</c:v>
                </c:pt>
                <c:pt idx="2">
                  <c:v>Thailand </c:v>
                </c:pt>
                <c:pt idx="3">
                  <c:v>Philippines</c:v>
                </c:pt>
                <c:pt idx="4">
                  <c:v>Indonesia</c:v>
                </c:pt>
                <c:pt idx="5">
                  <c:v>Vietnam</c:v>
                </c:pt>
                <c:pt idx="6">
                  <c:v>Myanmar</c:v>
                </c:pt>
              </c:strCache>
            </c:strRef>
          </c:cat>
          <c:val>
            <c:numRef>
              <c:f>'Komparasi ASEAN'!$T$24:$T$30</c:f>
              <c:numCache>
                <c:formatCode>_(* #,##0_);_(* \(#,##0\);_(* "-"??_);_(@_)</c:formatCode>
                <c:ptCount val="7"/>
                <c:pt idx="0">
                  <c:v>15000</c:v>
                </c:pt>
                <c:pt idx="1">
                  <c:v>3375</c:v>
                </c:pt>
                <c:pt idx="2">
                  <c:v>4121</c:v>
                </c:pt>
                <c:pt idx="3">
                  <c:v>5170</c:v>
                </c:pt>
                <c:pt idx="4">
                  <c:v>3038</c:v>
                </c:pt>
                <c:pt idx="5">
                  <c:v>8917</c:v>
                </c:pt>
                <c:pt idx="6">
                  <c:v>3844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CE3-4072-9FC9-D3A438DFD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841935744"/>
        <c:axId val="869198736"/>
      </c:barChart>
      <c:catAx>
        <c:axId val="841935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id-ID"/>
          </a:p>
        </c:txPr>
        <c:crossAx val="869198736"/>
        <c:crosses val="autoZero"/>
        <c:auto val="1"/>
        <c:lblAlgn val="ctr"/>
        <c:lblOffset val="100"/>
        <c:noMultiLvlLbl val="0"/>
      </c:catAx>
      <c:valAx>
        <c:axId val="869198736"/>
        <c:scaling>
          <c:orientation val="minMax"/>
        </c:scaling>
        <c:delete val="1"/>
        <c:axPos val="l"/>
        <c:numFmt formatCode="_(* #,##0_);_(* \(#,##0\);_(* &quot;-&quot;??_);_(@_)" sourceLinked="1"/>
        <c:majorTickMark val="out"/>
        <c:minorTickMark val="none"/>
        <c:tickLblPos val="nextTo"/>
        <c:crossAx val="84193574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44-48E4-908F-47682A3688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44-48E4-908F-47682A3688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444-48E4-908F-47682A3688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444-48E4-908F-47682A3688B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444-48E4-908F-47682A3688B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444-48E4-908F-47682A3688B1}"/>
              </c:ext>
            </c:extLst>
          </c:dPt>
          <c:dLbls>
            <c:dLbl>
              <c:idx val="0"/>
              <c:layout>
                <c:manualLayout>
                  <c:x val="-0.19581740263967101"/>
                  <c:y val="-0.159589287450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44-48E4-908F-47682A3688B1}"/>
                </c:ext>
              </c:extLst>
            </c:dLbl>
            <c:dLbl>
              <c:idx val="1"/>
              <c:layout>
                <c:manualLayout>
                  <c:x val="0.15770607083462601"/>
                  <c:y val="-1.3222999902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44-48E4-908F-47682A368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[Indo_6_2149661.xls]total!$A$55:$A$60</c:f>
              <c:strCache>
                <c:ptCount val="6"/>
                <c:pt idx="0">
                  <c:v>Pulau Jawa</c:v>
                </c:pt>
                <c:pt idx="1">
                  <c:v>Pulau Sumatera</c:v>
                </c:pt>
                <c:pt idx="2">
                  <c:v>Pulau Kalimantan</c:v>
                </c:pt>
                <c:pt idx="3">
                  <c:v>Pulau Sulawesi</c:v>
                </c:pt>
                <c:pt idx="4">
                  <c:v>Kep Maluku dan Papua</c:v>
                </c:pt>
                <c:pt idx="5">
                  <c:v>Bali, NTB, NTT</c:v>
                </c:pt>
              </c:strCache>
            </c:strRef>
          </c:cat>
          <c:val>
            <c:numRef>
              <c:f>[Indo_6_2149661.xls]total!$AQ$55:$AQ$60</c:f>
              <c:numCache>
                <c:formatCode>0.00%</c:formatCode>
                <c:ptCount val="6"/>
                <c:pt idx="0">
                  <c:v>0.65185364787481803</c:v>
                </c:pt>
                <c:pt idx="1">
                  <c:v>0.17130855755989699</c:v>
                </c:pt>
                <c:pt idx="2">
                  <c:v>5.0245087546706403E-2</c:v>
                </c:pt>
                <c:pt idx="3">
                  <c:v>5.8731705923832603E-2</c:v>
                </c:pt>
                <c:pt idx="4">
                  <c:v>1.22825878601987E-2</c:v>
                </c:pt>
                <c:pt idx="5">
                  <c:v>5.55784132345475E-2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444-48E4-908F-47682A3688B1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n-US" sz="1800" b="1" i="0" u="none" strike="noStrike" kern="1200" baseline="0" dirty="0" err="1" smtClean="0">
                <a:solidFill>
                  <a:prstClr val="black"/>
                </a:solidFill>
                <a:latin typeface="+mj-lt"/>
                <a:ea typeface="+mn-ea"/>
                <a:cs typeface="+mn-cs"/>
              </a:defRPr>
            </a:pPr>
            <a:r>
              <a:rPr lang="en-US" sz="1800" b="1" i="0" u="none" strike="noStrike" kern="1200" baseline="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KOMPOSISI TENAGA KERJA KONSTRUKSI</a:t>
            </a:r>
          </a:p>
        </c:rich>
      </c:tx>
      <c:layout>
        <c:manualLayout>
          <c:xMode val="edge"/>
          <c:yMode val="edge"/>
          <c:x val="0.147453677518608"/>
          <c:y val="4.865359787609809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id-ID" sz="1000" b="1">
                    <a:latin typeface="Arial" pitchFamily="34" charset="0"/>
                    <a:cs typeface="Arial" pitchFamily="34" charset="0"/>
                  </a:defRPr>
                </a:pPr>
                <a:endParaRPr lang="id-ID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'sumber daya konst'!$A$41:$A$43</c:f>
              <c:strCache>
                <c:ptCount val="3"/>
                <c:pt idx="0">
                  <c:v>expert</c:v>
                </c:pt>
                <c:pt idx="1">
                  <c:v>skilled</c:v>
                </c:pt>
                <c:pt idx="2">
                  <c:v>non-skilled</c:v>
                </c:pt>
              </c:strCache>
            </c:strRef>
          </c:cat>
          <c:val>
            <c:numRef>
              <c:f>'sumber daya konst'!$B$41:$B$43</c:f>
              <c:numCache>
                <c:formatCode>0%</c:formatCode>
                <c:ptCount val="3"/>
                <c:pt idx="0">
                  <c:v>0.1</c:v>
                </c:pt>
                <c:pt idx="1">
                  <c:v>0.3</c:v>
                </c:pt>
                <c:pt idx="2">
                  <c:v>0.60000000000000198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2E-4B23-8017-174F685BDA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96155344"/>
        <c:axId val="896156976"/>
      </c:barChart>
      <c:catAx>
        <c:axId val="896155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id-ID" sz="1000">
                <a:latin typeface="Arial" pitchFamily="34" charset="0"/>
                <a:cs typeface="Arial" pitchFamily="34" charset="0"/>
              </a:defRPr>
            </a:pPr>
            <a:endParaRPr lang="id-ID"/>
          </a:p>
        </c:txPr>
        <c:crossAx val="896156976"/>
        <c:crosses val="autoZero"/>
        <c:auto val="1"/>
        <c:lblAlgn val="ctr"/>
        <c:lblOffset val="100"/>
        <c:noMultiLvlLbl val="0"/>
      </c:catAx>
      <c:valAx>
        <c:axId val="89615697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8961553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id-ID" sz="1800" b="1">
                <a:latin typeface="+mj-lt"/>
              </a:defRPr>
            </a:pPr>
            <a:r>
              <a:rPr lang="en-US" sz="1800" b="1" dirty="0">
                <a:latin typeface="+mj-lt"/>
              </a:rPr>
              <a:t>KOMPOSISI TENAGA AHLI</a:t>
            </a:r>
          </a:p>
        </c:rich>
      </c:tx>
      <c:layout>
        <c:manualLayout>
          <c:xMode val="edge"/>
          <c:yMode val="edge"/>
          <c:x val="0.14448568845361201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id-ID" sz="1000" b="1">
                    <a:latin typeface="Arial" pitchFamily="34" charset="0"/>
                    <a:cs typeface="Arial" pitchFamily="34" charset="0"/>
                  </a:defRPr>
                </a:pPr>
                <a:endParaRPr lang="id-ID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'sumber daya konst'!$A$56:$A$58</c:f>
              <c:strCache>
                <c:ptCount val="3"/>
                <c:pt idx="0">
                  <c:v>Junior </c:v>
                </c:pt>
                <c:pt idx="1">
                  <c:v>Middle</c:v>
                </c:pt>
                <c:pt idx="2">
                  <c:v>Senior</c:v>
                </c:pt>
              </c:strCache>
            </c:strRef>
          </c:cat>
          <c:val>
            <c:numRef>
              <c:f>'sumber daya konst'!$B$56:$B$58</c:f>
              <c:numCache>
                <c:formatCode>0%</c:formatCode>
                <c:ptCount val="3"/>
                <c:pt idx="0">
                  <c:v>0.74000000000000299</c:v>
                </c:pt>
                <c:pt idx="1">
                  <c:v>0.24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59-4679-B642-FEEBA7762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8326720"/>
        <c:axId val="839680608"/>
      </c:barChart>
      <c:catAx>
        <c:axId val="868326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id-ID" sz="1000">
                <a:latin typeface="Arial" pitchFamily="34" charset="0"/>
                <a:cs typeface="Arial" pitchFamily="34" charset="0"/>
              </a:defRPr>
            </a:pPr>
            <a:endParaRPr lang="id-ID"/>
          </a:p>
        </c:txPr>
        <c:crossAx val="839680608"/>
        <c:crosses val="autoZero"/>
        <c:auto val="1"/>
        <c:lblAlgn val="ctr"/>
        <c:lblOffset val="100"/>
        <c:noMultiLvlLbl val="0"/>
      </c:catAx>
      <c:valAx>
        <c:axId val="83968060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8683267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Investasi Privat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Sheet2!$B$2:$G$2</c:f>
              <c:strCache>
                <c:ptCount val="6"/>
                <c:pt idx="0">
                  <c:v>Australia  </c:v>
                </c:pt>
                <c:pt idx="1">
                  <c:v>Singapura</c:v>
                </c:pt>
                <c:pt idx="2">
                  <c:v>Malaysia</c:v>
                </c:pt>
                <c:pt idx="3">
                  <c:v>Thailand</c:v>
                </c:pt>
                <c:pt idx="4">
                  <c:v>Filipina</c:v>
                </c:pt>
                <c:pt idx="5">
                  <c:v>Indonesia </c:v>
                </c:pt>
              </c:strCache>
            </c:strRef>
          </c:cat>
          <c:val>
            <c:numRef>
              <c:f>Sheet2!$B$3:$G$3</c:f>
              <c:numCache>
                <c:formatCode>General</c:formatCode>
                <c:ptCount val="6"/>
                <c:pt idx="0">
                  <c:v>32000</c:v>
                </c:pt>
                <c:pt idx="1">
                  <c:v>18000</c:v>
                </c:pt>
                <c:pt idx="2">
                  <c:v>9560</c:v>
                </c:pt>
                <c:pt idx="3">
                  <c:v>11760</c:v>
                </c:pt>
                <c:pt idx="4">
                  <c:v>7394</c:v>
                </c:pt>
                <c:pt idx="5">
                  <c:v>5390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5D-4CB1-8ED8-6AFC32B00083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Investasi Publik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cat>
            <c:strRef>
              <c:f>Sheet2!$B$2:$G$2</c:f>
              <c:strCache>
                <c:ptCount val="6"/>
                <c:pt idx="0">
                  <c:v>Australia  </c:v>
                </c:pt>
                <c:pt idx="1">
                  <c:v>Singapura</c:v>
                </c:pt>
                <c:pt idx="2">
                  <c:v>Malaysia</c:v>
                </c:pt>
                <c:pt idx="3">
                  <c:v>Thailand</c:v>
                </c:pt>
                <c:pt idx="4">
                  <c:v>Filipina</c:v>
                </c:pt>
                <c:pt idx="5">
                  <c:v>Indonesia </c:v>
                </c:pt>
              </c:strCache>
            </c:strRef>
          </c:cat>
          <c:val>
            <c:numRef>
              <c:f>Sheet2!$B$4:$G$4</c:f>
              <c:numCache>
                <c:formatCode>General</c:formatCode>
                <c:ptCount val="6"/>
                <c:pt idx="0">
                  <c:v>50000</c:v>
                </c:pt>
                <c:pt idx="1">
                  <c:v>19700</c:v>
                </c:pt>
                <c:pt idx="2">
                  <c:v>2540</c:v>
                </c:pt>
                <c:pt idx="3">
                  <c:v>10060</c:v>
                </c:pt>
                <c:pt idx="4">
                  <c:v>1507</c:v>
                </c:pt>
                <c:pt idx="5">
                  <c:v>15800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5D-4CB1-8ED8-6AFC32B00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7056528"/>
        <c:axId val="917058304"/>
      </c:barChart>
      <c:catAx>
        <c:axId val="917056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17058304"/>
        <c:crosses val="autoZero"/>
        <c:auto val="1"/>
        <c:lblAlgn val="ctr"/>
        <c:lblOffset val="100"/>
        <c:noMultiLvlLbl val="0"/>
      </c:catAx>
      <c:valAx>
        <c:axId val="9170583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d-ID" dirty="0"/>
                  <a:t>USD</a:t>
                </a:r>
                <a:r>
                  <a:rPr lang="id-ID" baseline="0" dirty="0"/>
                  <a:t> Juta</a:t>
                </a:r>
                <a:endParaRPr lang="id-ID" dirty="0"/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9170565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00783856758498"/>
          <c:y val="3.7280245308505301E-2"/>
          <c:w val="0.389038057742782"/>
          <c:h val="9.0446864293667203E-2"/>
        </c:manualLayout>
      </c:layout>
      <c:overlay val="0"/>
      <c:txPr>
        <a:bodyPr/>
        <a:lstStyle/>
        <a:p>
          <a:pPr>
            <a:defRPr sz="900"/>
          </a:pPr>
          <a:endParaRPr lang="id-ID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6E-2"/>
          <c:y val="0.13109202679460999"/>
          <c:w val="0.93888888888888999"/>
          <c:h val="0.51056939982025695"/>
        </c:manualLayout>
      </c:layout>
      <c:lineChart>
        <c:grouping val="stacked"/>
        <c:varyColors val="0"/>
        <c:ser>
          <c:idx val="0"/>
          <c:order val="0"/>
          <c:tx>
            <c:strRef>
              <c:f>Sheet2!$A$9</c:f>
              <c:strCache>
                <c:ptCount val="1"/>
                <c:pt idx="0">
                  <c:v>Rasio FDI terhadap Investasi Publik-Privat (%)</c:v>
                </c:pt>
              </c:strCache>
            </c:strRef>
          </c:tx>
          <c:spPr>
            <a:ln w="28575">
              <a:solidFill>
                <a:srgbClr val="FFC000"/>
              </a:solidFill>
            </a:ln>
          </c:spPr>
          <c:marker>
            <c:spPr>
              <a:ln w="28575"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0.112558878653422"/>
                  <c:y val="-0.10284650862045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2D-4182-917D-5A394254442B}"/>
                </c:ext>
              </c:extLst>
            </c:dLbl>
            <c:dLbl>
              <c:idx val="1"/>
              <c:layout>
                <c:manualLayout>
                  <c:x val="-8.05693707558338E-2"/>
                  <c:y val="-7.5075717299991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2D-4182-917D-5A394254442B}"/>
                </c:ext>
              </c:extLst>
            </c:dLbl>
            <c:dLbl>
              <c:idx val="2"/>
              <c:layout>
                <c:manualLayout>
                  <c:x val="-4.7930999262469902E-2"/>
                  <c:y val="-6.2205407869378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2D-4182-917D-5A394254442B}"/>
                </c:ext>
              </c:extLst>
            </c:dLbl>
            <c:dLbl>
              <c:idx val="3"/>
              <c:layout>
                <c:manualLayout>
                  <c:x val="-6.8094646984993096E-2"/>
                  <c:y val="-8.14513825404165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2D-4182-917D-5A394254442B}"/>
                </c:ext>
              </c:extLst>
            </c:dLbl>
            <c:dLbl>
              <c:idx val="4"/>
              <c:layout>
                <c:manualLayout>
                  <c:x val="-4.81995053472501E-2"/>
                  <c:y val="-5.59487215787150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2D-4182-917D-5A39425444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Sheet2!$C$9:$G$9</c:f>
              <c:numCache>
                <c:formatCode>0.00%</c:formatCode>
                <c:ptCount val="5"/>
                <c:pt idx="0">
                  <c:v>2.3501326259946901E-3</c:v>
                </c:pt>
                <c:pt idx="1">
                  <c:v>2.1917355371900801E-2</c:v>
                </c:pt>
                <c:pt idx="2">
                  <c:v>3.8542621448212598E-3</c:v>
                </c:pt>
                <c:pt idx="3">
                  <c:v>6.8531625660038205E-4</c:v>
                </c:pt>
                <c:pt idx="4">
                  <c:v>4.8041529023124096E-3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82D-4182-917D-5A39425444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17083552"/>
        <c:axId val="897419680"/>
      </c:lineChart>
      <c:catAx>
        <c:axId val="917083552"/>
        <c:scaling>
          <c:orientation val="minMax"/>
        </c:scaling>
        <c:delete val="1"/>
        <c:axPos val="b"/>
        <c:majorTickMark val="none"/>
        <c:minorTickMark val="none"/>
        <c:tickLblPos val="nextTo"/>
        <c:crossAx val="897419680"/>
        <c:crosses val="autoZero"/>
        <c:auto val="1"/>
        <c:lblAlgn val="ctr"/>
        <c:lblOffset val="100"/>
        <c:noMultiLvlLbl val="0"/>
      </c:catAx>
      <c:valAx>
        <c:axId val="89741968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91708355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5777833337954698"/>
          <c:y val="2.54281044775483E-2"/>
          <c:w val="0.74023209368259302"/>
          <c:h val="0.110344526041256"/>
        </c:manualLayout>
      </c:layout>
      <c:overlay val="0"/>
      <c:txPr>
        <a:bodyPr/>
        <a:lstStyle/>
        <a:p>
          <a:pPr>
            <a:defRPr sz="900"/>
          </a:pPr>
          <a:endParaRPr lang="id-ID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id-ID" sz="1200" dirty="0">
                <a:latin typeface="Times New Roman" pitchFamily="18" charset="0"/>
                <a:cs typeface="Times New Roman" pitchFamily="18" charset="0"/>
              </a:rPr>
              <a:t>Pasar</a:t>
            </a:r>
            <a:r>
              <a:rPr lang="id-ID" sz="1200" baseline="0" dirty="0">
                <a:latin typeface="Times New Roman" pitchFamily="18" charset="0"/>
                <a:cs typeface="Times New Roman" pitchFamily="18" charset="0"/>
              </a:rPr>
              <a:t> Infrastruktur dan Konstruksi yang Diselesaikan 2013</a:t>
            </a:r>
            <a:endParaRPr lang="id-ID" sz="12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061111111111101"/>
          <c:y val="0.11740784905561499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Pasar Infrastruktur</c:v>
                </c:pt>
              </c:strCache>
            </c:strRef>
          </c:tx>
          <c:invertIfNegative val="0"/>
          <c:cat>
            <c:strRef>
              <c:f>Sheet1!$A$4:$A$9</c:f>
              <c:strCache>
                <c:ptCount val="6"/>
                <c:pt idx="0">
                  <c:v>Australia</c:v>
                </c:pt>
                <c:pt idx="1">
                  <c:v>Singapura</c:v>
                </c:pt>
                <c:pt idx="2">
                  <c:v>Malaysia</c:v>
                </c:pt>
                <c:pt idx="3">
                  <c:v>Thailand</c:v>
                </c:pt>
                <c:pt idx="4">
                  <c:v>Filipina</c:v>
                </c:pt>
                <c:pt idx="5">
                  <c:v>Indonesia</c:v>
                </c:pt>
              </c:strCache>
            </c:strRef>
          </c:cat>
          <c:val>
            <c:numRef>
              <c:f>Sheet1!$B$4:$B$9</c:f>
              <c:numCache>
                <c:formatCode>#,##0</c:formatCode>
                <c:ptCount val="6"/>
                <c:pt idx="0">
                  <c:v>217000</c:v>
                </c:pt>
                <c:pt idx="1">
                  <c:v>24000</c:v>
                </c:pt>
                <c:pt idx="2">
                  <c:v>32000</c:v>
                </c:pt>
                <c:pt idx="3">
                  <c:v>33000</c:v>
                </c:pt>
                <c:pt idx="4">
                  <c:v>26000</c:v>
                </c:pt>
                <c:pt idx="5">
                  <c:v>267000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F8-45C7-BBCD-6D72339DB9E8}"/>
            </c:ext>
          </c:extLst>
        </c:ser>
        <c:ser>
          <c:idx val="1"/>
          <c:order val="1"/>
          <c:tx>
            <c:strRef>
              <c:f>Sheet1!$E$2</c:f>
              <c:strCache>
                <c:ptCount val="1"/>
                <c:pt idx="0">
                  <c:v>Construction Work Done</c:v>
                </c:pt>
              </c:strCache>
            </c:strRef>
          </c:tx>
          <c:invertIfNegative val="0"/>
          <c:cat>
            <c:strRef>
              <c:f>Sheet1!$A$4:$A$9</c:f>
              <c:strCache>
                <c:ptCount val="6"/>
                <c:pt idx="0">
                  <c:v>Australia</c:v>
                </c:pt>
                <c:pt idx="1">
                  <c:v>Singapura</c:v>
                </c:pt>
                <c:pt idx="2">
                  <c:v>Malaysia</c:v>
                </c:pt>
                <c:pt idx="3">
                  <c:v>Thailand</c:v>
                </c:pt>
                <c:pt idx="4">
                  <c:v>Filipina</c:v>
                </c:pt>
                <c:pt idx="5">
                  <c:v>Indonesia</c:v>
                </c:pt>
              </c:strCache>
            </c:strRef>
          </c:cat>
          <c:val>
            <c:numRef>
              <c:f>Sheet1!$E$4:$E$9</c:f>
              <c:numCache>
                <c:formatCode>#,##0</c:formatCode>
                <c:ptCount val="6"/>
                <c:pt idx="0">
                  <c:v>204229</c:v>
                </c:pt>
                <c:pt idx="1">
                  <c:v>28648</c:v>
                </c:pt>
                <c:pt idx="2">
                  <c:v>38245</c:v>
                </c:pt>
                <c:pt idx="3">
                  <c:v>9885</c:v>
                </c:pt>
                <c:pt idx="4">
                  <c:v>5532</c:v>
                </c:pt>
                <c:pt idx="5">
                  <c:v>41761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F8-45C7-BBCD-6D72339DB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1100368"/>
        <c:axId val="889612768"/>
      </c:barChart>
      <c:catAx>
        <c:axId val="841100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89612768"/>
        <c:crosses val="autoZero"/>
        <c:auto val="1"/>
        <c:lblAlgn val="ctr"/>
        <c:lblOffset val="100"/>
        <c:noMultiLvlLbl val="0"/>
      </c:catAx>
      <c:valAx>
        <c:axId val="88961276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id-ID" dirty="0">
                    <a:latin typeface="Times New Roman" pitchFamily="18" charset="0"/>
                    <a:cs typeface="Times New Roman" pitchFamily="18" charset="0"/>
                  </a:rPr>
                  <a:t>USD juta</a:t>
                </a:r>
              </a:p>
            </c:rich>
          </c:tx>
          <c:layout>
            <c:manualLayout>
              <c:xMode val="edge"/>
              <c:yMode val="edge"/>
              <c:x val="8.9890201224847005E-2"/>
              <c:y val="0.264107328463211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  <c:crossAx val="84110036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700"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</c:dTable>
      <c:spPr>
        <a:noFill/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 sz="1600"/>
            </a:pPr>
            <a:r>
              <a:rPr lang="id-ID" sz="1600" dirty="0"/>
              <a:t>Revenue Perusahaan</a:t>
            </a:r>
            <a:endParaRPr lang="en-US" sz="16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Jumlah Revenue</c:v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1B8-47F8-8B22-A5B7F5E4106A}"/>
              </c:ext>
            </c:extLst>
          </c:dPt>
          <c:dPt>
            <c:idx val="1"/>
            <c:invertIfNegative val="0"/>
            <c:bubble3D val="0"/>
            <c:spPr>
              <a:solidFill>
                <a:srgbClr val="33CCCC"/>
              </a:solidFill>
            </c:spPr>
            <c:extLst>
              <c:ext xmlns:c16="http://schemas.microsoft.com/office/drawing/2014/chart" uri="{C3380CC4-5D6E-409C-BE32-E72D297353CC}">
                <c16:uniqueId val="{00000003-61B8-47F8-8B22-A5B7F5E4106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61B8-47F8-8B22-A5B7F5E4106A}"/>
              </c:ext>
            </c:extLst>
          </c:dPt>
          <c:dPt>
            <c:idx val="3"/>
            <c:invertIfNegative val="0"/>
            <c:bubble3D val="0"/>
            <c:spPr>
              <a:solidFill>
                <a:srgbClr val="A4A46C"/>
              </a:solidFill>
            </c:spPr>
            <c:extLst>
              <c:ext xmlns:c16="http://schemas.microsoft.com/office/drawing/2014/chart" uri="{C3380CC4-5D6E-409C-BE32-E72D297353CC}">
                <c16:uniqueId val="{00000007-61B8-47F8-8B22-A5B7F5E4106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61B8-47F8-8B22-A5B7F5E4106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61B8-47F8-8B22-A5B7F5E4106A}"/>
              </c:ext>
            </c:extLst>
          </c:dPt>
          <c:dLbls>
            <c:dLbl>
              <c:idx val="0"/>
              <c:layout>
                <c:manualLayout>
                  <c:x val="8.1686002660031499E-3"/>
                  <c:y val="7.97494537615150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B8-47F8-8B22-A5B7F5E4106A}"/>
                </c:ext>
              </c:extLst>
            </c:dLbl>
            <c:dLbl>
              <c:idx val="1"/>
              <c:layout>
                <c:manualLayout>
                  <c:x val="-3.3316028236251801E-3"/>
                  <c:y val="1.459622561839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B8-47F8-8B22-A5B7F5E4106A}"/>
                </c:ext>
              </c:extLst>
            </c:dLbl>
            <c:dLbl>
              <c:idx val="2"/>
              <c:layout>
                <c:manualLayout>
                  <c:x val="-6.6632056472504201E-3"/>
                  <c:y val="2.85320815183910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B8-47F8-8B22-A5B7F5E410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id-ID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revenue!$C$38:$C$43</c:f>
              <c:strCache>
                <c:ptCount val="6"/>
                <c:pt idx="0">
                  <c:v>australia</c:v>
                </c:pt>
                <c:pt idx="1">
                  <c:v>indonesia</c:v>
                </c:pt>
                <c:pt idx="2">
                  <c:v>thailand</c:v>
                </c:pt>
                <c:pt idx="3">
                  <c:v>malaysia</c:v>
                </c:pt>
                <c:pt idx="4">
                  <c:v>singapore</c:v>
                </c:pt>
                <c:pt idx="5">
                  <c:v>philippine</c:v>
                </c:pt>
              </c:strCache>
            </c:strRef>
          </c:cat>
          <c:val>
            <c:numRef>
              <c:f>revenue!$D$38:$D$43</c:f>
              <c:numCache>
                <c:formatCode>#,##0</c:formatCode>
                <c:ptCount val="6"/>
                <c:pt idx="0">
                  <c:v>36057</c:v>
                </c:pt>
                <c:pt idx="1">
                  <c:v>4154</c:v>
                </c:pt>
                <c:pt idx="2">
                  <c:v>3665.3679999999999</c:v>
                </c:pt>
                <c:pt idx="3">
                  <c:v>1513.2</c:v>
                </c:pt>
                <c:pt idx="4">
                  <c:v>956.95699999999738</c:v>
                </c:pt>
                <c:pt idx="5">
                  <c:v>564.88319999999999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1B8-47F8-8B22-A5B7F5E410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915993984"/>
        <c:axId val="915996304"/>
      </c:barChart>
      <c:catAx>
        <c:axId val="915993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  <c:crossAx val="915996304"/>
        <c:crosses val="autoZero"/>
        <c:auto val="1"/>
        <c:lblAlgn val="ctr"/>
        <c:lblOffset val="100"/>
        <c:noMultiLvlLbl val="0"/>
      </c:catAx>
      <c:valAx>
        <c:axId val="91599630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id-ID" dirty="0"/>
                  <a:t>USD</a:t>
                </a:r>
                <a:r>
                  <a:rPr lang="id-ID" baseline="0" dirty="0"/>
                  <a:t> juta</a:t>
                </a:r>
                <a:endParaRPr lang="id-ID" dirty="0"/>
              </a:p>
            </c:rich>
          </c:tx>
          <c:overlay val="0"/>
        </c:title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lang="en-US"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  <c:crossAx val="9159939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 sz="1200">
                <a:latin typeface="Times New Roman" pitchFamily="18" charset="0"/>
                <a:cs typeface="Times New Roman" pitchFamily="18" charset="0"/>
              </a:defRPr>
            </a:pPr>
            <a:r>
              <a:rPr lang="id-ID" sz="1200" dirty="0">
                <a:latin typeface="Times New Roman" pitchFamily="18" charset="0"/>
                <a:cs typeface="Times New Roman" pitchFamily="18" charset="0"/>
              </a:rPr>
              <a:t>Upah Tenaga Ahli</a:t>
            </a:r>
            <a:r>
              <a:rPr lang="id-ID" sz="1200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sz="1200" dirty="0">
                <a:latin typeface="Times New Roman" pitchFamily="18" charset="0"/>
                <a:cs typeface="Times New Roman" pitchFamily="18" charset="0"/>
              </a:rPr>
              <a:t>Konstruksi per Bulan (Juta</a:t>
            </a:r>
            <a:r>
              <a:rPr lang="id-ID" sz="1200" baseline="0" dirty="0">
                <a:latin typeface="Times New Roman" pitchFamily="18" charset="0"/>
                <a:cs typeface="Times New Roman" pitchFamily="18" charset="0"/>
              </a:rPr>
              <a:t> Rupiah</a:t>
            </a:r>
            <a:r>
              <a:rPr lang="id-ID" sz="1200" dirty="0">
                <a:latin typeface="Times New Roman" pitchFamily="18" charset="0"/>
                <a:cs typeface="Times New Roman" pitchFamily="18" charset="0"/>
              </a:rPr>
              <a:t>) </a:t>
            </a:r>
          </a:p>
        </c:rich>
      </c:tx>
      <c:layout>
        <c:manualLayout>
          <c:xMode val="edge"/>
          <c:yMode val="edge"/>
          <c:x val="9.9844819806064994E-2"/>
          <c:y val="2.29620225675554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7346889440791494E-2"/>
          <c:y val="0.14274731586907199"/>
          <c:w val="0.90778420156206496"/>
          <c:h val="0.602322324746041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salary!$B$1</c:f>
              <c:strCache>
                <c:ptCount val="1"/>
                <c:pt idx="0">
                  <c:v>construction engineer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9.930936979994229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2D-4CB3-8309-FA75FD8709B4}"/>
                </c:ext>
              </c:extLst>
            </c:dLbl>
            <c:dLbl>
              <c:idx val="2"/>
              <c:layout>
                <c:manualLayout>
                  <c:x val="-1.4896405469991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2D-4CB3-8309-FA75FD8709B4}"/>
                </c:ext>
              </c:extLst>
            </c:dLbl>
            <c:dLbl>
              <c:idx val="3"/>
              <c:layout>
                <c:manualLayout>
                  <c:x val="-7.44820273499571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2D-4CB3-8309-FA75FD8709B4}"/>
                </c:ext>
              </c:extLst>
            </c:dLbl>
            <c:dLbl>
              <c:idx val="4"/>
              <c:layout>
                <c:manualLayout>
                  <c:x val="-1.4896405469991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2D-4CB3-8309-FA75FD8709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(salary!$A$3:$A$8;salary!$F$3:$F$8)</c:f>
              <c:strCache>
                <c:ptCount val="12"/>
                <c:pt idx="0">
                  <c:v>Australia</c:v>
                </c:pt>
                <c:pt idx="1">
                  <c:v>Singapura</c:v>
                </c:pt>
                <c:pt idx="2">
                  <c:v>Malaysia</c:v>
                </c:pt>
                <c:pt idx="3">
                  <c:v>Thailand</c:v>
                </c:pt>
                <c:pt idx="4">
                  <c:v>Philipina</c:v>
                </c:pt>
                <c:pt idx="5">
                  <c:v>Indonesia</c:v>
                </c:pt>
                <c:pt idx="6">
                  <c:v>63</c:v>
                </c:pt>
                <c:pt idx="7">
                  <c:v>32,8</c:v>
                </c:pt>
                <c:pt idx="8">
                  <c:v>12,4</c:v>
                </c:pt>
                <c:pt idx="9">
                  <c:v>9,2</c:v>
                </c:pt>
                <c:pt idx="10">
                  <c:v>10,8</c:v>
                </c:pt>
                <c:pt idx="11">
                  <c:v>18</c:v>
                </c:pt>
              </c:strCache>
            </c:strRef>
          </c:cat>
          <c:val>
            <c:numRef>
              <c:f>salary!$F$3:$F$8</c:f>
              <c:numCache>
                <c:formatCode>General</c:formatCode>
                <c:ptCount val="6"/>
                <c:pt idx="0">
                  <c:v>63</c:v>
                </c:pt>
                <c:pt idx="1">
                  <c:v>32.799999999999997</c:v>
                </c:pt>
                <c:pt idx="2">
                  <c:v>12.4</c:v>
                </c:pt>
                <c:pt idx="3">
                  <c:v>9.2000000000000011</c:v>
                </c:pt>
                <c:pt idx="4">
                  <c:v>10.8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2D-4CB3-8309-FA75FD8709B4}"/>
            </c:ext>
          </c:extLst>
        </c:ser>
        <c:ser>
          <c:idx val="1"/>
          <c:order val="1"/>
          <c:tx>
            <c:strRef>
              <c:f>salary!$G$1</c:f>
              <c:strCache>
                <c:ptCount val="1"/>
                <c:pt idx="0">
                  <c:v>construction manager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1.7455517065860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2D-4CB3-8309-FA75FD8709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(salary!$A$3:$A$8;salary!$F$3:$F$8)</c:f>
              <c:strCache>
                <c:ptCount val="12"/>
                <c:pt idx="0">
                  <c:v>Australia</c:v>
                </c:pt>
                <c:pt idx="1">
                  <c:v>Singapura</c:v>
                </c:pt>
                <c:pt idx="2">
                  <c:v>Malaysia</c:v>
                </c:pt>
                <c:pt idx="3">
                  <c:v>Thailand</c:v>
                </c:pt>
                <c:pt idx="4">
                  <c:v>Philipina</c:v>
                </c:pt>
                <c:pt idx="5">
                  <c:v>Indonesia</c:v>
                </c:pt>
                <c:pt idx="6">
                  <c:v>63</c:v>
                </c:pt>
                <c:pt idx="7">
                  <c:v>32,8</c:v>
                </c:pt>
                <c:pt idx="8">
                  <c:v>12,4</c:v>
                </c:pt>
                <c:pt idx="9">
                  <c:v>9,2</c:v>
                </c:pt>
                <c:pt idx="10">
                  <c:v>10,8</c:v>
                </c:pt>
                <c:pt idx="11">
                  <c:v>18</c:v>
                </c:pt>
              </c:strCache>
            </c:strRef>
          </c:cat>
          <c:val>
            <c:numRef>
              <c:f>salary!$J$3:$J$8</c:f>
              <c:numCache>
                <c:formatCode>General</c:formatCode>
                <c:ptCount val="6"/>
                <c:pt idx="0">
                  <c:v>179</c:v>
                </c:pt>
                <c:pt idx="1">
                  <c:v>60.9</c:v>
                </c:pt>
                <c:pt idx="2">
                  <c:v>28.3</c:v>
                </c:pt>
                <c:pt idx="3">
                  <c:v>18.5</c:v>
                </c:pt>
                <c:pt idx="4">
                  <c:v>21.7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2D-4CB3-8309-FA75FD870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6689968"/>
        <c:axId val="916692288"/>
      </c:barChart>
      <c:catAx>
        <c:axId val="916689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  <c:crossAx val="916692288"/>
        <c:crosses val="autoZero"/>
        <c:auto val="1"/>
        <c:lblAlgn val="ctr"/>
        <c:lblOffset val="100"/>
        <c:noMultiLvlLbl val="0"/>
      </c:catAx>
      <c:valAx>
        <c:axId val="916692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  <c:crossAx val="9166899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461442551101401"/>
          <c:y val="0.197689457646547"/>
          <c:w val="0.78538552246186599"/>
          <c:h val="6.4921367837126806E-2"/>
        </c:manualLayout>
      </c:layout>
      <c:overlay val="0"/>
      <c:txPr>
        <a:bodyPr/>
        <a:lstStyle/>
        <a:p>
          <a:pPr>
            <a:defRPr lang="en-US">
              <a:latin typeface="Times New Roman" pitchFamily="18" charset="0"/>
              <a:cs typeface="Times New Roman" pitchFamily="18" charset="0"/>
            </a:defRPr>
          </a:pPr>
          <a:endParaRPr lang="id-ID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900">
                <a:latin typeface="Times New Roman" pitchFamily="18" charset="0"/>
                <a:cs typeface="Times New Roman" pitchFamily="18" charset="0"/>
              </a:defRPr>
            </a:pPr>
            <a:r>
              <a:rPr lang="id-ID" sz="900" b="1" i="0" u="none" strike="noStrike" baseline="0" dirty="0"/>
              <a:t>KONSTRUKSI YANG DISELESAIKAN 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TAHUN 2013</a:t>
            </a:r>
            <a:r>
              <a:rPr lang="en-US" sz="900" baseline="0" dirty="0">
                <a:latin typeface="Times New Roman" pitchFamily="18" charset="0"/>
                <a:cs typeface="Times New Roman" pitchFamily="18" charset="0"/>
              </a:rPr>
              <a:t> &amp; 2014 (USD</a:t>
            </a:r>
            <a:r>
              <a:rPr lang="id-ID" sz="900" baseline="0" dirty="0">
                <a:latin typeface="Times New Roman" pitchFamily="18" charset="0"/>
                <a:cs typeface="Times New Roman" pitchFamily="18" charset="0"/>
              </a:rPr>
              <a:t> JUTA</a:t>
            </a:r>
            <a:r>
              <a:rPr lang="en-US" sz="900" baseline="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481318897637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582195975503099"/>
          <c:y val="0.19017388451443601"/>
          <c:w val="0.77528915135608201"/>
          <c:h val="0.510089311752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Sheet2!$A$5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Sheet2!$B$4:$G$4</c:f>
              <c:strCache>
                <c:ptCount val="6"/>
                <c:pt idx="0">
                  <c:v>Australia </c:v>
                </c:pt>
                <c:pt idx="1">
                  <c:v>Singapura</c:v>
                </c:pt>
                <c:pt idx="2">
                  <c:v>Malaysia  </c:v>
                </c:pt>
                <c:pt idx="3">
                  <c:v>Thailand  </c:v>
                </c:pt>
                <c:pt idx="4">
                  <c:v>Filipina  </c:v>
                </c:pt>
                <c:pt idx="5">
                  <c:v>Indonesia </c:v>
                </c:pt>
              </c:strCache>
            </c:strRef>
          </c:cat>
          <c:val>
            <c:numRef>
              <c:f>Sheet2!$B$5:$G$5</c:f>
              <c:numCache>
                <c:formatCode>#,##0</c:formatCode>
                <c:ptCount val="6"/>
                <c:pt idx="0">
                  <c:v>204299</c:v>
                </c:pt>
                <c:pt idx="1">
                  <c:v>28648</c:v>
                </c:pt>
                <c:pt idx="2">
                  <c:v>38245</c:v>
                </c:pt>
                <c:pt idx="3">
                  <c:v>9885</c:v>
                </c:pt>
                <c:pt idx="4">
                  <c:v>5532</c:v>
                </c:pt>
                <c:pt idx="5">
                  <c:v>41761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94-433D-AD90-B78B00682DC9}"/>
            </c:ext>
          </c:extLst>
        </c:ser>
        <c:ser>
          <c:idx val="1"/>
          <c:order val="1"/>
          <c:tx>
            <c:strRef>
              <c:f>Sheet2!$A$6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Sheet2!$B$4:$G$4</c:f>
              <c:strCache>
                <c:ptCount val="6"/>
                <c:pt idx="0">
                  <c:v>Australia </c:v>
                </c:pt>
                <c:pt idx="1">
                  <c:v>Singapura</c:v>
                </c:pt>
                <c:pt idx="2">
                  <c:v>Malaysia  </c:v>
                </c:pt>
                <c:pt idx="3">
                  <c:v>Thailand  </c:v>
                </c:pt>
                <c:pt idx="4">
                  <c:v>Filipina  </c:v>
                </c:pt>
                <c:pt idx="5">
                  <c:v>Indonesia </c:v>
                </c:pt>
              </c:strCache>
            </c:strRef>
          </c:cat>
          <c:val>
            <c:numRef>
              <c:f>Sheet2!$B$6:$G$6</c:f>
              <c:numCache>
                <c:formatCode>#,##0</c:formatCode>
                <c:ptCount val="6"/>
                <c:pt idx="0">
                  <c:v>184511.35199999961</c:v>
                </c:pt>
                <c:pt idx="1">
                  <c:v>29995.718000000001</c:v>
                </c:pt>
                <c:pt idx="2">
                  <c:v>47719.380900000011</c:v>
                </c:pt>
                <c:pt idx="3">
                  <c:v>0</c:v>
                </c:pt>
                <c:pt idx="4">
                  <c:v>8256.927826000001</c:v>
                </c:pt>
                <c:pt idx="5">
                  <c:v>48241.486780500003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94-433D-AD90-B78B00682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3602208"/>
        <c:axId val="891980016"/>
      </c:barChart>
      <c:catAx>
        <c:axId val="803602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id-ID"/>
          </a:p>
        </c:txPr>
        <c:crossAx val="891980016"/>
        <c:crosses val="autoZero"/>
        <c:auto val="1"/>
        <c:lblAlgn val="ctr"/>
        <c:lblOffset val="100"/>
        <c:noMultiLvlLbl val="0"/>
      </c:catAx>
      <c:valAx>
        <c:axId val="891980016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lang="en-US"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  <c:crossAx val="80360220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850">
                <a:latin typeface="Times New Roman" pitchFamily="18" charset="0"/>
                <a:cs typeface="Times New Roman" pitchFamily="18" charset="0"/>
              </a:defRPr>
            </a:pPr>
            <a:r>
              <a:rPr lang="id-ID" sz="850" dirty="0">
                <a:latin typeface="Times New Roman" pitchFamily="18" charset="0"/>
                <a:cs typeface="Times New Roman" pitchFamily="18" charset="0"/>
              </a:rPr>
              <a:t>Jumlah Tenaga Kerja Konstruksi Tahun 2013</a:t>
            </a:r>
          </a:p>
        </c:rich>
      </c:tx>
      <c:layout>
        <c:manualLayout>
          <c:xMode val="edge"/>
          <c:yMode val="edge"/>
          <c:x val="0.23398507941997501"/>
          <c:y val="0.19555582929949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383717678443499"/>
          <c:y val="0.14063308123261101"/>
          <c:w val="0.804815920869558"/>
          <c:h val="0.587356899941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tkk!$A$1</c:f>
              <c:strCache>
                <c:ptCount val="1"/>
                <c:pt idx="0">
                  <c:v>jumlah tenaga kerja konstruksi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Lbl>
              <c:idx val="4"/>
              <c:layout>
                <c:manualLayout>
                  <c:x val="-5.2287904613687103E-3"/>
                  <c:y val="-3.0117277504500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ED1-4D4A-A65D-F9047EE16AE4}"/>
                </c:ext>
              </c:extLst>
            </c:dLbl>
            <c:dLbl>
              <c:idx val="5"/>
              <c:layout>
                <c:manualLayout>
                  <c:x val="-5.22879046136871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D1-4D4A-A65D-F9047EE16AE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800">
                    <a:latin typeface="Times New Roman" pitchFamily="18" charset="0"/>
                    <a:cs typeface="Times New Roman" pitchFamily="18" charset="0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tkk!$A$3:$A$8</c:f>
              <c:strCache>
                <c:ptCount val="6"/>
                <c:pt idx="0">
                  <c:v>Australia</c:v>
                </c:pt>
                <c:pt idx="1">
                  <c:v>Singapura</c:v>
                </c:pt>
                <c:pt idx="2">
                  <c:v>Malaysia</c:v>
                </c:pt>
                <c:pt idx="3">
                  <c:v>Thailand</c:v>
                </c:pt>
                <c:pt idx="4">
                  <c:v>Philipina</c:v>
                </c:pt>
                <c:pt idx="5">
                  <c:v>Indonesia</c:v>
                </c:pt>
              </c:strCache>
            </c:strRef>
          </c:cat>
          <c:val>
            <c:numRef>
              <c:f>tkk!$D$3:$D$8</c:f>
              <c:numCache>
                <c:formatCode>General</c:formatCode>
                <c:ptCount val="6"/>
                <c:pt idx="0">
                  <c:v>1029000</c:v>
                </c:pt>
                <c:pt idx="1">
                  <c:v>220000</c:v>
                </c:pt>
                <c:pt idx="2">
                  <c:v>1228500</c:v>
                </c:pt>
                <c:pt idx="3">
                  <c:v>2260000</c:v>
                </c:pt>
                <c:pt idx="4">
                  <c:v>2556000</c:v>
                </c:pt>
                <c:pt idx="5">
                  <c:v>7211967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D1-4D4A-A65D-F9047EE16A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36696576"/>
        <c:axId val="936698896"/>
      </c:barChart>
      <c:catAx>
        <c:axId val="936696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  <c:crossAx val="936698896"/>
        <c:crosses val="autoZero"/>
        <c:auto val="1"/>
        <c:lblAlgn val="ctr"/>
        <c:lblOffset val="100"/>
        <c:noMultiLvlLbl val="0"/>
      </c:catAx>
      <c:valAx>
        <c:axId val="93669889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lang="en-US" sz="800"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  <c:crossAx val="936696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>
                <a:latin typeface="Times New Roman" pitchFamily="18" charset="0"/>
                <a:cs typeface="Times New Roman" pitchFamily="18" charset="0"/>
              </a:defRPr>
            </a:pPr>
            <a:r>
              <a:rPr lang="sv-SE" sz="900" dirty="0">
                <a:latin typeface="Times New Roman" pitchFamily="18" charset="0"/>
                <a:cs typeface="Times New Roman" pitchFamily="18" charset="0"/>
              </a:rPr>
              <a:t>Produktivitas Tenaga Kerja Konstruksi </a:t>
            </a:r>
            <a:r>
              <a:rPr lang="id-ID" sz="900" dirty="0">
                <a:latin typeface="Times New Roman" pitchFamily="18" charset="0"/>
                <a:cs typeface="Times New Roman" pitchFamily="18" charset="0"/>
              </a:rPr>
              <a:t>Tahun 2013 </a:t>
            </a:r>
            <a:r>
              <a:rPr lang="sv-SE" sz="900" dirty="0">
                <a:latin typeface="Times New Roman" pitchFamily="18" charset="0"/>
                <a:cs typeface="Times New Roman" pitchFamily="18" charset="0"/>
              </a:rPr>
              <a:t>(USD juta/Tenaga kerja)</a:t>
            </a:r>
          </a:p>
        </c:rich>
      </c:tx>
      <c:layout>
        <c:manualLayout>
          <c:xMode val="edge"/>
          <c:yMode val="edge"/>
          <c:x val="0.17166072724072701"/>
          <c:y val="6.987319790170350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'20, 21, &amp; 22. TKK'!$T$22</c:f>
              <c:strCache>
                <c:ptCount val="1"/>
                <c:pt idx="0">
                  <c:v>Produktivitas Tenaga Kerja Konstruksi (USD juta/Tenaga kerja)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367-467A-93FD-FB1603935AF1}"/>
              </c:ext>
            </c:extLst>
          </c:dPt>
          <c:dPt>
            <c:idx val="2"/>
            <c:invertIfNegative val="0"/>
            <c:bubble3D val="0"/>
            <c:spPr>
              <a:solidFill>
                <a:srgbClr val="A4A46C"/>
              </a:solidFill>
            </c:spPr>
            <c:extLst>
              <c:ext xmlns:c16="http://schemas.microsoft.com/office/drawing/2014/chart" uri="{C3380CC4-5D6E-409C-BE32-E72D297353CC}">
                <c16:uniqueId val="{00000003-1367-467A-93FD-FB1603935AF1}"/>
              </c:ext>
            </c:extLst>
          </c:dPt>
          <c:dPt>
            <c:idx val="3"/>
            <c:invertIfNegative val="0"/>
            <c:bubble3D val="0"/>
            <c:spPr>
              <a:solidFill>
                <a:srgbClr val="33CCCC"/>
              </a:solidFill>
            </c:spPr>
            <c:extLst>
              <c:ext xmlns:c16="http://schemas.microsoft.com/office/drawing/2014/chart" uri="{C3380CC4-5D6E-409C-BE32-E72D297353CC}">
                <c16:uniqueId val="{00000005-1367-467A-93FD-FB1603935AF1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1367-467A-93FD-FB1603935AF1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9-1367-467A-93FD-FB1603935A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'20, 21, &amp; 22. TKK'!$P$23:$P$28</c:f>
              <c:strCache>
                <c:ptCount val="6"/>
                <c:pt idx="0">
                  <c:v>Australia</c:v>
                </c:pt>
                <c:pt idx="1">
                  <c:v>Singapura</c:v>
                </c:pt>
                <c:pt idx="2">
                  <c:v>Malaysia</c:v>
                </c:pt>
                <c:pt idx="3">
                  <c:v>Thailand</c:v>
                </c:pt>
                <c:pt idx="4">
                  <c:v>Filipina</c:v>
                </c:pt>
                <c:pt idx="5">
                  <c:v>Indonesia</c:v>
                </c:pt>
              </c:strCache>
            </c:strRef>
          </c:cat>
          <c:val>
            <c:numRef>
              <c:f>'20, 21, &amp; 22. TKK'!$T$23:$T$28</c:f>
              <c:numCache>
                <c:formatCode>0.0000</c:formatCode>
                <c:ptCount val="6"/>
                <c:pt idx="0">
                  <c:v>0.19854130223517999</c:v>
                </c:pt>
                <c:pt idx="1">
                  <c:v>0.13021818181818301</c:v>
                </c:pt>
                <c:pt idx="2">
                  <c:v>3.1131461131461102E-2</c:v>
                </c:pt>
                <c:pt idx="3">
                  <c:v>4.3738467011524102E-3</c:v>
                </c:pt>
                <c:pt idx="4">
                  <c:v>2.1643192488263198E-3</c:v>
                </c:pt>
                <c:pt idx="5">
                  <c:v>5.7905145711287702E-3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67-467A-93FD-FB1603935A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2130560"/>
        <c:axId val="868900144"/>
      </c:barChart>
      <c:catAx>
        <c:axId val="892130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  <c:crossAx val="868900144"/>
        <c:crosses val="autoZero"/>
        <c:auto val="1"/>
        <c:lblAlgn val="ctr"/>
        <c:lblOffset val="100"/>
        <c:noMultiLvlLbl val="0"/>
      </c:catAx>
      <c:valAx>
        <c:axId val="868900144"/>
        <c:scaling>
          <c:orientation val="minMax"/>
        </c:scaling>
        <c:delete val="0"/>
        <c:axPos val="l"/>
        <c:majorGridlines/>
        <c:numFmt formatCode="0.0000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Times New Roman" pitchFamily="18" charset="0"/>
                <a:cs typeface="Times New Roman" pitchFamily="18" charset="0"/>
              </a:defRPr>
            </a:pPr>
            <a:endParaRPr lang="id-ID"/>
          </a:p>
        </c:txPr>
        <c:crossAx val="8921305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C8782A-B171-4A4E-9FBB-EC9D749DD21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935998-E13E-4B30-9EF8-767D9C37AF1C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ID" sz="1800" dirty="0" err="1">
              <a:solidFill>
                <a:srgbClr val="002060"/>
              </a:solidFill>
              <a:latin typeface="Franklin Gothic Book" pitchFamily="34" charset="0"/>
            </a:rPr>
            <a:t>Pengukuran</a:t>
          </a:r>
          <a:endParaRPr lang="en-US" sz="1800" dirty="0">
            <a:solidFill>
              <a:srgbClr val="002060"/>
            </a:solidFill>
            <a:latin typeface="Franklin Gothic Book" pitchFamily="34" charset="0"/>
          </a:endParaRPr>
        </a:p>
      </dgm:t>
    </dgm:pt>
    <dgm:pt modelId="{AF0FAC36-89EC-40F6-BDF6-87A57DFA0705}" type="parTrans" cxnId="{A960996C-B1B8-4888-9E4B-420C7956CF9C}">
      <dgm:prSet/>
      <dgm:spPr/>
      <dgm:t>
        <a:bodyPr/>
        <a:lstStyle/>
        <a:p>
          <a:endParaRPr lang="en-US"/>
        </a:p>
      </dgm:t>
    </dgm:pt>
    <dgm:pt modelId="{2D1D9BB0-88C1-4EE5-9BA9-651A1BD8393E}" type="sibTrans" cxnId="{A960996C-B1B8-4888-9E4B-420C7956CF9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1A13396F-59DE-4572-A26B-74573988C3FA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ID" sz="1800" dirty="0">
              <a:solidFill>
                <a:srgbClr val="002060"/>
              </a:solidFill>
              <a:latin typeface="Franklin Gothic Book" pitchFamily="34" charset="0"/>
            </a:rPr>
            <a:t>Baseline</a:t>
          </a:r>
          <a:endParaRPr lang="en-US" sz="1800" dirty="0">
            <a:solidFill>
              <a:srgbClr val="002060"/>
            </a:solidFill>
            <a:latin typeface="Franklin Gothic Book" pitchFamily="34" charset="0"/>
          </a:endParaRPr>
        </a:p>
      </dgm:t>
    </dgm:pt>
    <dgm:pt modelId="{DDA1B316-9D89-450C-8068-DFD72369379B}" type="parTrans" cxnId="{5626BB48-050C-457B-8C17-F34AE14EA6DE}">
      <dgm:prSet/>
      <dgm:spPr/>
      <dgm:t>
        <a:bodyPr/>
        <a:lstStyle/>
        <a:p>
          <a:endParaRPr lang="en-US"/>
        </a:p>
      </dgm:t>
    </dgm:pt>
    <dgm:pt modelId="{B7931A71-CE47-4B07-B616-CEBFC503F167}" type="sibTrans" cxnId="{5626BB48-050C-457B-8C17-F34AE14EA6DE}">
      <dgm:prSet/>
      <dgm:spPr/>
      <dgm:t>
        <a:bodyPr/>
        <a:lstStyle/>
        <a:p>
          <a:endParaRPr lang="en-US"/>
        </a:p>
      </dgm:t>
    </dgm:pt>
    <dgm:pt modelId="{53ADC489-89B4-4949-B758-4990E311FB58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ID" sz="1800" dirty="0" err="1">
              <a:solidFill>
                <a:srgbClr val="002060"/>
              </a:solidFill>
              <a:latin typeface="Franklin Gothic Book" pitchFamily="34" charset="0"/>
            </a:rPr>
            <a:t>Pembinaan</a:t>
          </a:r>
          <a:endParaRPr lang="en-US" sz="1800" dirty="0">
            <a:solidFill>
              <a:srgbClr val="002060"/>
            </a:solidFill>
            <a:latin typeface="Franklin Gothic Book" pitchFamily="34" charset="0"/>
          </a:endParaRPr>
        </a:p>
      </dgm:t>
    </dgm:pt>
    <dgm:pt modelId="{57DCE075-8867-4784-B734-40370997D6DD}" type="parTrans" cxnId="{7BB014FA-707D-47C3-B703-C6969345AD3F}">
      <dgm:prSet/>
      <dgm:spPr/>
      <dgm:t>
        <a:bodyPr/>
        <a:lstStyle/>
        <a:p>
          <a:endParaRPr lang="en-US"/>
        </a:p>
      </dgm:t>
    </dgm:pt>
    <dgm:pt modelId="{3E2807B6-4634-405B-BAAD-2A751E1FAECF}" type="sibTrans" cxnId="{7BB014FA-707D-47C3-B703-C6969345AD3F}">
      <dgm:prSet/>
      <dgm:spPr/>
      <dgm:t>
        <a:bodyPr/>
        <a:lstStyle/>
        <a:p>
          <a:endParaRPr lang="en-US"/>
        </a:p>
      </dgm:t>
    </dgm:pt>
    <dgm:pt modelId="{F7B57919-D498-4E77-83D9-9887F7EFF5F5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ID" sz="1800" dirty="0" err="1">
              <a:solidFill>
                <a:srgbClr val="002060"/>
              </a:solidFill>
              <a:latin typeface="Franklin Gothic Book" pitchFamily="34" charset="0"/>
            </a:rPr>
            <a:t>Peningkatan</a:t>
          </a:r>
          <a:endParaRPr lang="en-US" sz="1800" dirty="0">
            <a:solidFill>
              <a:srgbClr val="002060"/>
            </a:solidFill>
            <a:latin typeface="Franklin Gothic Book" pitchFamily="34" charset="0"/>
          </a:endParaRPr>
        </a:p>
      </dgm:t>
    </dgm:pt>
    <dgm:pt modelId="{2F8722B4-07B8-44CF-8551-9BAD4458A83A}" type="parTrans" cxnId="{DC66CB09-BA60-400D-B99B-C99A574D396F}">
      <dgm:prSet/>
      <dgm:spPr/>
      <dgm:t>
        <a:bodyPr/>
        <a:lstStyle/>
        <a:p>
          <a:endParaRPr lang="en-US"/>
        </a:p>
      </dgm:t>
    </dgm:pt>
    <dgm:pt modelId="{74C4141C-2ACD-4DD4-8F51-6C1FB2DE4320}" type="sibTrans" cxnId="{DC66CB09-BA60-400D-B99B-C99A574D396F}">
      <dgm:prSet/>
      <dgm:spPr/>
      <dgm:t>
        <a:bodyPr/>
        <a:lstStyle/>
        <a:p>
          <a:endParaRPr lang="en-US"/>
        </a:p>
      </dgm:t>
    </dgm:pt>
    <dgm:pt modelId="{663C492B-9C28-45C4-B3BC-A5E1026E8085}" type="pres">
      <dgm:prSet presAssocID="{6CC8782A-B171-4A4E-9FBB-EC9D749DD21F}" presName="Name0" presStyleCnt="0">
        <dgm:presLayoutVars>
          <dgm:dir/>
          <dgm:resizeHandles val="exact"/>
        </dgm:presLayoutVars>
      </dgm:prSet>
      <dgm:spPr/>
    </dgm:pt>
    <dgm:pt modelId="{DD1D24C2-3B5B-4712-9B15-A5C12D1F5DD4}" type="pres">
      <dgm:prSet presAssocID="{6CC8782A-B171-4A4E-9FBB-EC9D749DD21F}" presName="cycle" presStyleCnt="0"/>
      <dgm:spPr/>
    </dgm:pt>
    <dgm:pt modelId="{8FF32D8E-616E-4F05-AA50-451DBAA72F00}" type="pres">
      <dgm:prSet presAssocID="{44935998-E13E-4B30-9EF8-767D9C37AF1C}" presName="nodeFirstNode" presStyleLbl="node1" presStyleIdx="0" presStyleCnt="4" custScaleX="68560" custScaleY="58337">
        <dgm:presLayoutVars>
          <dgm:bulletEnabled val="1"/>
        </dgm:presLayoutVars>
      </dgm:prSet>
      <dgm:spPr/>
    </dgm:pt>
    <dgm:pt modelId="{258CBF9A-E5D4-41E0-9596-23B0C01FCBA5}" type="pres">
      <dgm:prSet presAssocID="{2D1D9BB0-88C1-4EE5-9BA9-651A1BD8393E}" presName="sibTransFirstNode" presStyleLbl="bgShp" presStyleIdx="0" presStyleCnt="1" custLinFactNeighborY="-4770"/>
      <dgm:spPr/>
    </dgm:pt>
    <dgm:pt modelId="{49E0BC68-535C-4159-B2B7-412DD0C5B122}" type="pres">
      <dgm:prSet presAssocID="{1A13396F-59DE-4572-A26B-74573988C3FA}" presName="nodeFollowingNodes" presStyleLbl="node1" presStyleIdx="1" presStyleCnt="4" custScaleX="68560" custScaleY="58337">
        <dgm:presLayoutVars>
          <dgm:bulletEnabled val="1"/>
        </dgm:presLayoutVars>
      </dgm:prSet>
      <dgm:spPr/>
    </dgm:pt>
    <dgm:pt modelId="{ABC9C348-C12C-4E4D-8AF9-6FE03C7BA119}" type="pres">
      <dgm:prSet presAssocID="{53ADC489-89B4-4949-B758-4990E311FB58}" presName="nodeFollowingNodes" presStyleLbl="node1" presStyleIdx="2" presStyleCnt="4" custScaleX="68560" custScaleY="58337">
        <dgm:presLayoutVars>
          <dgm:bulletEnabled val="1"/>
        </dgm:presLayoutVars>
      </dgm:prSet>
      <dgm:spPr/>
    </dgm:pt>
    <dgm:pt modelId="{5A171514-92DE-4C8E-A370-39497410277C}" type="pres">
      <dgm:prSet presAssocID="{F7B57919-D498-4E77-83D9-9887F7EFF5F5}" presName="nodeFollowingNodes" presStyleLbl="node1" presStyleIdx="3" presStyleCnt="4" custScaleX="68560" custScaleY="58337">
        <dgm:presLayoutVars>
          <dgm:bulletEnabled val="1"/>
        </dgm:presLayoutVars>
      </dgm:prSet>
      <dgm:spPr/>
    </dgm:pt>
  </dgm:ptLst>
  <dgm:cxnLst>
    <dgm:cxn modelId="{DC66CB09-BA60-400D-B99B-C99A574D396F}" srcId="{6CC8782A-B171-4A4E-9FBB-EC9D749DD21F}" destId="{F7B57919-D498-4E77-83D9-9887F7EFF5F5}" srcOrd="3" destOrd="0" parTransId="{2F8722B4-07B8-44CF-8551-9BAD4458A83A}" sibTransId="{74C4141C-2ACD-4DD4-8F51-6C1FB2DE4320}"/>
    <dgm:cxn modelId="{5626BB48-050C-457B-8C17-F34AE14EA6DE}" srcId="{6CC8782A-B171-4A4E-9FBB-EC9D749DD21F}" destId="{1A13396F-59DE-4572-A26B-74573988C3FA}" srcOrd="1" destOrd="0" parTransId="{DDA1B316-9D89-450C-8068-DFD72369379B}" sibTransId="{B7931A71-CE47-4B07-B616-CEBFC503F167}"/>
    <dgm:cxn modelId="{A960996C-B1B8-4888-9E4B-420C7956CF9C}" srcId="{6CC8782A-B171-4A4E-9FBB-EC9D749DD21F}" destId="{44935998-E13E-4B30-9EF8-767D9C37AF1C}" srcOrd="0" destOrd="0" parTransId="{AF0FAC36-89EC-40F6-BDF6-87A57DFA0705}" sibTransId="{2D1D9BB0-88C1-4EE5-9BA9-651A1BD8393E}"/>
    <dgm:cxn modelId="{307E2076-BAFF-374C-A359-5D0FA833405C}" type="presOf" srcId="{F7B57919-D498-4E77-83D9-9887F7EFF5F5}" destId="{5A171514-92DE-4C8E-A370-39497410277C}" srcOrd="0" destOrd="0" presId="urn:microsoft.com/office/officeart/2005/8/layout/cycle3"/>
    <dgm:cxn modelId="{3B29CA84-DD45-2E46-975D-0D1FC83D2C37}" type="presOf" srcId="{53ADC489-89B4-4949-B758-4990E311FB58}" destId="{ABC9C348-C12C-4E4D-8AF9-6FE03C7BA119}" srcOrd="0" destOrd="0" presId="urn:microsoft.com/office/officeart/2005/8/layout/cycle3"/>
    <dgm:cxn modelId="{4499E6A5-5D22-DA4D-A385-E03FC813715C}" type="presOf" srcId="{1A13396F-59DE-4572-A26B-74573988C3FA}" destId="{49E0BC68-535C-4159-B2B7-412DD0C5B122}" srcOrd="0" destOrd="0" presId="urn:microsoft.com/office/officeart/2005/8/layout/cycle3"/>
    <dgm:cxn modelId="{DD0501CA-EB3B-9E4B-90A4-F9455E7FD8A9}" type="presOf" srcId="{44935998-E13E-4B30-9EF8-767D9C37AF1C}" destId="{8FF32D8E-616E-4F05-AA50-451DBAA72F00}" srcOrd="0" destOrd="0" presId="urn:microsoft.com/office/officeart/2005/8/layout/cycle3"/>
    <dgm:cxn modelId="{F380EBDB-AA60-6A48-9CDB-31A4BEDAE2ED}" type="presOf" srcId="{2D1D9BB0-88C1-4EE5-9BA9-651A1BD8393E}" destId="{258CBF9A-E5D4-41E0-9596-23B0C01FCBA5}" srcOrd="0" destOrd="0" presId="urn:microsoft.com/office/officeart/2005/8/layout/cycle3"/>
    <dgm:cxn modelId="{7BB014FA-707D-47C3-B703-C6969345AD3F}" srcId="{6CC8782A-B171-4A4E-9FBB-EC9D749DD21F}" destId="{53ADC489-89B4-4949-B758-4990E311FB58}" srcOrd="2" destOrd="0" parTransId="{57DCE075-8867-4784-B734-40370997D6DD}" sibTransId="{3E2807B6-4634-405B-BAAD-2A751E1FAECF}"/>
    <dgm:cxn modelId="{2F7688FF-BC1A-9E40-B20F-E2109E5D4645}" type="presOf" srcId="{6CC8782A-B171-4A4E-9FBB-EC9D749DD21F}" destId="{663C492B-9C28-45C4-B3BC-A5E1026E8085}" srcOrd="0" destOrd="0" presId="urn:microsoft.com/office/officeart/2005/8/layout/cycle3"/>
    <dgm:cxn modelId="{B05EC35F-87F6-C44B-8640-3A6C4CD2C55E}" type="presParOf" srcId="{663C492B-9C28-45C4-B3BC-A5E1026E8085}" destId="{DD1D24C2-3B5B-4712-9B15-A5C12D1F5DD4}" srcOrd="0" destOrd="0" presId="urn:microsoft.com/office/officeart/2005/8/layout/cycle3"/>
    <dgm:cxn modelId="{E09EBB8D-2916-754E-A506-337F7ADFE607}" type="presParOf" srcId="{DD1D24C2-3B5B-4712-9B15-A5C12D1F5DD4}" destId="{8FF32D8E-616E-4F05-AA50-451DBAA72F00}" srcOrd="0" destOrd="0" presId="urn:microsoft.com/office/officeart/2005/8/layout/cycle3"/>
    <dgm:cxn modelId="{19A00F07-B421-B847-ADB9-90F3A193BA6B}" type="presParOf" srcId="{DD1D24C2-3B5B-4712-9B15-A5C12D1F5DD4}" destId="{258CBF9A-E5D4-41E0-9596-23B0C01FCBA5}" srcOrd="1" destOrd="0" presId="urn:microsoft.com/office/officeart/2005/8/layout/cycle3"/>
    <dgm:cxn modelId="{012F65E1-E06E-F04A-860C-55E4C2BBD3FE}" type="presParOf" srcId="{DD1D24C2-3B5B-4712-9B15-A5C12D1F5DD4}" destId="{49E0BC68-535C-4159-B2B7-412DD0C5B122}" srcOrd="2" destOrd="0" presId="urn:microsoft.com/office/officeart/2005/8/layout/cycle3"/>
    <dgm:cxn modelId="{8BD49B42-0992-5C4F-A883-33BF4C77F992}" type="presParOf" srcId="{DD1D24C2-3B5B-4712-9B15-A5C12D1F5DD4}" destId="{ABC9C348-C12C-4E4D-8AF9-6FE03C7BA119}" srcOrd="3" destOrd="0" presId="urn:microsoft.com/office/officeart/2005/8/layout/cycle3"/>
    <dgm:cxn modelId="{C0D5A5CB-C039-FB47-94D8-35D4693490F2}" type="presParOf" srcId="{DD1D24C2-3B5B-4712-9B15-A5C12D1F5DD4}" destId="{5A171514-92DE-4C8E-A370-39497410277C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CBF9A-E5D4-41E0-9596-23B0C01FCBA5}">
      <dsp:nvSpPr>
        <dsp:cNvPr id="0" name=""/>
        <dsp:cNvSpPr/>
      </dsp:nvSpPr>
      <dsp:spPr>
        <a:xfrm>
          <a:off x="1168863" y="25950"/>
          <a:ext cx="3403060" cy="3403060"/>
        </a:xfrm>
        <a:prstGeom prst="circularArrow">
          <a:avLst>
            <a:gd name="adj1" fmla="val 4668"/>
            <a:gd name="adj2" fmla="val 272909"/>
            <a:gd name="adj3" fmla="val 14043839"/>
            <a:gd name="adj4" fmla="val 17259356"/>
            <a:gd name="adj5" fmla="val 4847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32D8E-616E-4F05-AA50-451DBAA72F00}">
      <dsp:nvSpPr>
        <dsp:cNvPr id="0" name=""/>
        <dsp:cNvSpPr/>
      </dsp:nvSpPr>
      <dsp:spPr>
        <a:xfrm>
          <a:off x="2132415" y="224603"/>
          <a:ext cx="1475956" cy="627938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 dirty="0" err="1">
              <a:solidFill>
                <a:srgbClr val="002060"/>
              </a:solidFill>
              <a:latin typeface="Franklin Gothic Book" pitchFamily="34" charset="0"/>
            </a:rPr>
            <a:t>Pengukuran</a:t>
          </a:r>
          <a:endParaRPr lang="en-US" sz="1800" kern="1200" dirty="0">
            <a:solidFill>
              <a:srgbClr val="002060"/>
            </a:solidFill>
            <a:latin typeface="Franklin Gothic Book" pitchFamily="34" charset="0"/>
          </a:endParaRPr>
        </a:p>
      </dsp:txBody>
      <dsp:txXfrm>
        <a:off x="2163068" y="255256"/>
        <a:ext cx="1414650" cy="566632"/>
      </dsp:txXfrm>
    </dsp:sp>
    <dsp:sp modelId="{49E0BC68-535C-4159-B2B7-412DD0C5B122}">
      <dsp:nvSpPr>
        <dsp:cNvPr id="0" name=""/>
        <dsp:cNvSpPr/>
      </dsp:nvSpPr>
      <dsp:spPr>
        <a:xfrm>
          <a:off x="3354340" y="1446527"/>
          <a:ext cx="1475956" cy="627938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 dirty="0">
              <a:solidFill>
                <a:srgbClr val="002060"/>
              </a:solidFill>
              <a:latin typeface="Franklin Gothic Book" pitchFamily="34" charset="0"/>
            </a:rPr>
            <a:t>Baseline</a:t>
          </a:r>
          <a:endParaRPr lang="en-US" sz="1800" kern="1200" dirty="0">
            <a:solidFill>
              <a:srgbClr val="002060"/>
            </a:solidFill>
            <a:latin typeface="Franklin Gothic Book" pitchFamily="34" charset="0"/>
          </a:endParaRPr>
        </a:p>
      </dsp:txBody>
      <dsp:txXfrm>
        <a:off x="3384993" y="1477180"/>
        <a:ext cx="1414650" cy="566632"/>
      </dsp:txXfrm>
    </dsp:sp>
    <dsp:sp modelId="{ABC9C348-C12C-4E4D-8AF9-6FE03C7BA119}">
      <dsp:nvSpPr>
        <dsp:cNvPr id="0" name=""/>
        <dsp:cNvSpPr/>
      </dsp:nvSpPr>
      <dsp:spPr>
        <a:xfrm>
          <a:off x="2132415" y="2668452"/>
          <a:ext cx="1475956" cy="627938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 dirty="0" err="1">
              <a:solidFill>
                <a:srgbClr val="002060"/>
              </a:solidFill>
              <a:latin typeface="Franklin Gothic Book" pitchFamily="34" charset="0"/>
            </a:rPr>
            <a:t>Pembinaan</a:t>
          </a:r>
          <a:endParaRPr lang="en-US" sz="1800" kern="1200" dirty="0">
            <a:solidFill>
              <a:srgbClr val="002060"/>
            </a:solidFill>
            <a:latin typeface="Franklin Gothic Book" pitchFamily="34" charset="0"/>
          </a:endParaRPr>
        </a:p>
      </dsp:txBody>
      <dsp:txXfrm>
        <a:off x="2163068" y="2699105"/>
        <a:ext cx="1414650" cy="566632"/>
      </dsp:txXfrm>
    </dsp:sp>
    <dsp:sp modelId="{5A171514-92DE-4C8E-A370-39497410277C}">
      <dsp:nvSpPr>
        <dsp:cNvPr id="0" name=""/>
        <dsp:cNvSpPr/>
      </dsp:nvSpPr>
      <dsp:spPr>
        <a:xfrm>
          <a:off x="910490" y="1446527"/>
          <a:ext cx="1475956" cy="627938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 dirty="0" err="1">
              <a:solidFill>
                <a:srgbClr val="002060"/>
              </a:solidFill>
              <a:latin typeface="Franklin Gothic Book" pitchFamily="34" charset="0"/>
            </a:rPr>
            <a:t>Peningkatan</a:t>
          </a:r>
          <a:endParaRPr lang="en-US" sz="1800" kern="1200" dirty="0">
            <a:solidFill>
              <a:srgbClr val="002060"/>
            </a:solidFill>
            <a:latin typeface="Franklin Gothic Book" pitchFamily="34" charset="0"/>
          </a:endParaRPr>
        </a:p>
      </dsp:txBody>
      <dsp:txXfrm>
        <a:off x="941143" y="1477180"/>
        <a:ext cx="1414650" cy="566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547" cy="499273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99273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648AB025-8783-47C1-8214-D66073506D0F}" type="datetimeFigureOut">
              <a:rPr lang="id-ID" smtClean="0"/>
              <a:pPr/>
              <a:t>12/04/2017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8004"/>
            <a:ext cx="2972547" cy="499273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852" y="9448004"/>
            <a:ext cx="2972547" cy="499273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DB35F5A9-3799-412F-B6A7-50EDE93FECD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6315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1800" cy="497364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97364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8329032E-120D-4D1B-ADCE-CE0FCB22499D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7"/>
            <a:ext cx="5486400" cy="4476274"/>
          </a:xfrm>
          <a:prstGeom prst="rect">
            <a:avLst/>
          </a:prstGeom>
        </p:spPr>
        <p:txBody>
          <a:bodyPr vert="horz" lIns="91870" tIns="45935" rIns="91870" bIns="459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8184"/>
            <a:ext cx="2971800" cy="497364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9448184"/>
            <a:ext cx="2971800" cy="497364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5513E7FC-7FF6-4C64-8751-6322AD176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9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84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422" algn="l" defTabSz="163284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844" algn="l" defTabSz="163284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266" algn="l" defTabSz="163284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688" algn="l" defTabSz="163284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2110" algn="l" defTabSz="163284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532" algn="l" defTabSz="163284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954" algn="l" defTabSz="163284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376" algn="l" defTabSz="163284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3E7FC-7FF6-4C64-8751-6322AD17690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5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EB1A8-DAE9-4DB1-B6E0-36B7DA5B9376}" type="slidenum">
              <a:rPr lang="id-ID" smtClean="0"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854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altLang="en-US"/>
          </a:p>
        </p:txBody>
      </p:sp>
      <p:sp>
        <p:nvSpPr>
          <p:cNvPr id="29700" name="Header Placeholder 3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rtlCol="0"/>
          <a:lstStyle>
            <a:lvl1pPr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69060" indent="-295792"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83171" indent="-236634"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656439" indent="-236634"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129707" indent="-236634"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602974" indent="-236634" defTabSz="1324494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3076243" indent="-236634" defTabSz="1324494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549512" indent="-236634" defTabSz="1324494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4022780" indent="-236634" defTabSz="1324494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324494">
              <a:defRPr/>
            </a:pPr>
            <a:r>
              <a:rPr lang="en-US" sz="1300" dirty="0" err="1"/>
              <a:t>alternati</a:t>
            </a:r>
            <a:r>
              <a:rPr lang="en-US" sz="1300" dirty="0"/>
              <a:t> III 03 11 2014</a:t>
            </a:r>
          </a:p>
        </p:txBody>
      </p:sp>
      <p:sp>
        <p:nvSpPr>
          <p:cNvPr id="10445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67324" indent="-295125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80496" indent="-236099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52695" indent="-236099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124894" indent="-236099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97093" indent="-2360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3069292" indent="-2360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541490" indent="-2360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4013689" indent="-2360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7B088891-AED3-4947-B502-C4890B8B9C85}" type="slidenum">
              <a:rPr lang="en-US" altLang="en-US" sz="1300">
                <a:latin typeface="Calibri" pitchFamily="34" charset="0"/>
              </a:rPr>
              <a:pPr/>
              <a:t>35</a:t>
            </a:fld>
            <a:endParaRPr lang="en-US" altLang="en-US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0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d-ID" sz="1300" dirty="0"/>
              <a:t>Berdasarkan Perpres nomor 2/2015 tentang RPJMN2015-2019. ini adalah karya YANG HARUS DIBANGUN di 2015-2019.</a:t>
            </a:r>
            <a:br>
              <a:rPr lang="id-ID" sz="1300" dirty="0"/>
            </a:br>
            <a:r>
              <a:rPr lang="id-ID" sz="1300" dirty="0"/>
              <a:t> daerah dalam kotak merah adalah Bidang Umum yang merupakan tanggung jawab dari Kementerian Pekerjaan Umum dan Perumahan (KementrianPUPR).</a:t>
            </a:r>
            <a:br>
              <a:rPr lang="id-ID" sz="1300" dirty="0"/>
            </a:br>
            <a:br>
              <a:rPr lang="id-ID" sz="1300" dirty="0"/>
            </a:br>
            <a:br>
              <a:rPr lang="id-ID" sz="1300" dirty="0"/>
            </a:br>
            <a:r>
              <a:rPr lang="id-ID" sz="1300" dirty="0"/>
              <a:t>- 2.350 Km Jalan, 1.000 Km Jalan Raya harus dibangun,  dan 46,770 Km exsisting jalan harus dipelihara.</a:t>
            </a:r>
            <a:br>
              <a:rPr lang="id-ID" sz="1300" dirty="0"/>
            </a:br>
            <a:br>
              <a:rPr lang="id-ID" sz="1300" dirty="0"/>
            </a:br>
            <a:r>
              <a:rPr lang="id-ID" sz="1300" dirty="0"/>
              <a:t>Di sektor Irigasi kita perlu</a:t>
            </a:r>
            <a:br>
              <a:rPr lang="id-ID" sz="1300" dirty="0"/>
            </a:br>
            <a:r>
              <a:rPr lang="id-ID" sz="1300" dirty="0"/>
              <a:t>-membangun 49 waduk baru dan 33 pembangkit listrik tenaga air</a:t>
            </a:r>
            <a:br>
              <a:rPr lang="id-ID" sz="1300" dirty="0"/>
            </a:br>
            <a:r>
              <a:rPr lang="id-ID" sz="1300" dirty="0"/>
              <a:t>-Pembangunan / Peningkatan jaringan irigasi 1 Juta Ha</a:t>
            </a:r>
            <a:br>
              <a:rPr lang="id-ID" sz="1300" dirty="0"/>
            </a:br>
            <a:r>
              <a:rPr lang="id-ID" sz="1300" dirty="0"/>
              <a:t>-Rehabilitasi 3 juta hektar Irigasi</a:t>
            </a:r>
            <a:br>
              <a:rPr lang="id-ID" sz="1300" dirty="0"/>
            </a:br>
            <a:br>
              <a:rPr lang="id-ID" sz="1300" dirty="0"/>
            </a:br>
            <a:r>
              <a:rPr lang="id-ID" sz="1300" dirty="0"/>
              <a:t>Di sektor perumahan, kita perlu:</a:t>
            </a:r>
            <a:br>
              <a:rPr lang="id-ID" sz="1300" dirty="0"/>
            </a:br>
            <a:r>
              <a:rPr lang="id-ID" sz="1300" dirty="0"/>
              <a:t>- Pembangunan Rusanawa Twinbloks 5257 (515 711rumah tangga)</a:t>
            </a:r>
            <a:br>
              <a:rPr lang="id-ID" sz="1300" dirty="0"/>
            </a:br>
            <a:r>
              <a:rPr lang="id-ID" sz="1300" dirty="0"/>
              <a:t>- Swadaya bantuan stimulus perumahan untuk 5,5 jutarumah tangga</a:t>
            </a:r>
            <a:br>
              <a:rPr lang="id-ID" sz="1300" dirty="0"/>
            </a:br>
            <a:r>
              <a:rPr lang="id-ID" sz="1300" dirty="0"/>
              <a:t>- Penanganan permukiman kumuh 37,407 Ha</a:t>
            </a:r>
            <a:br>
              <a:rPr lang="id-ID" sz="1300" dirty="0"/>
            </a:br>
            <a:r>
              <a:rPr lang="id-ID" sz="1300" dirty="0"/>
              <a:t>- MBR kredit fasilitasi perumahan bagi 2,5 juta rumah tangga</a:t>
            </a:r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53950-40B3-4737-98E4-6BFDDFDB14DE}" type="slidenum">
              <a:rPr lang="en-US" altLang="id-ID" smtClean="0"/>
              <a:pPr>
                <a:defRPr/>
              </a:pPr>
              <a:t>4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476854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d-ID" dirty="0"/>
              <a:t>Juga, kita harus membangun:</a:t>
            </a:r>
          </a:p>
          <a:p>
            <a:pPr marL="177074" indent="-177074">
              <a:buFont typeface="Arial" panose="020B0604020202020204" pitchFamily="34" charset="0"/>
              <a:buChar char="•"/>
            </a:pPr>
            <a:r>
              <a:rPr lang="id-ID" dirty="0"/>
              <a:t>SPAM pembangunan perkotaan 21,4 juta sambungan rumah (268 680 liter / detik)</a:t>
            </a:r>
          </a:p>
          <a:p>
            <a:pPr marL="177074" indent="-177074">
              <a:buFont typeface="Arial" panose="020B0604020202020204" pitchFamily="34" charset="0"/>
              <a:buChar char="•"/>
            </a:pPr>
            <a:r>
              <a:rPr lang="id-ID" dirty="0"/>
              <a:t>pengembangan SPAM di daerah pedesaan 11,1 juta sambungan rumah (22 647 desa)</a:t>
            </a:r>
          </a:p>
          <a:p>
            <a:pPr marL="177074" indent="-177074">
              <a:buFont typeface="Arial" panose="020B0604020202020204" pitchFamily="34" charset="0"/>
              <a:buChar char="•"/>
            </a:pPr>
            <a:r>
              <a:rPr lang="id-ID" dirty="0"/>
              <a:t>Pembangunan sistem air limbah komunal di 227 kota / kabupaten dan terkonsentrasi di 430 kota / kabupaten</a:t>
            </a:r>
          </a:p>
          <a:p>
            <a:pPr marL="177074" indent="-177074">
              <a:buFont typeface="Arial" panose="020B0604020202020204" pitchFamily="34" charset="0"/>
              <a:buChar char="•"/>
            </a:pPr>
            <a:r>
              <a:rPr lang="id-ID" dirty="0"/>
              <a:t>pembangunan IPLT untuk pengelolaan lumpur perkotaan di 409 kota / kabupaten</a:t>
            </a:r>
          </a:p>
          <a:p>
            <a:pPr marL="177074" indent="-177074">
              <a:buFont typeface="Arial" panose="020B0604020202020204" pitchFamily="34" charset="0"/>
              <a:buChar char="•"/>
            </a:pPr>
            <a:r>
              <a:rPr lang="id-ID" dirty="0"/>
              <a:t>Pembangunan sanitasi landfill dan TPA fasilitas di 341 kota Pengurangan daerah genangan dari 22.500 hektar di wilayah pemukiman</a:t>
            </a:r>
          </a:p>
          <a:p>
            <a:endParaRPr lang="id-ID" dirty="0"/>
          </a:p>
          <a:p>
            <a:r>
              <a:rPr lang="id-ID" dirty="0"/>
              <a:t>Tapi untuk membangun ini pekerjaan</a:t>
            </a:r>
            <a:r>
              <a:rPr lang="id-ID" baseline="0" dirty="0"/>
              <a:t> </a:t>
            </a:r>
            <a:r>
              <a:rPr lang="id-ID" dirty="0"/>
              <a:t>infrastruktur dengan skala besar, akan Diperlukan kesiapan Usaha, Tenaga Kerja, dan Iklim Usaha</a:t>
            </a:r>
            <a:r>
              <a:rPr lang="id-ID" baseline="0" dirty="0"/>
              <a:t> </a:t>
            </a:r>
            <a:r>
              <a:rPr lang="id-ID" dirty="0"/>
              <a:t>jasa konstruksi Indonesia  </a:t>
            </a:r>
            <a:r>
              <a:rPr lang="id-ID" baseline="0" dirty="0"/>
              <a:t>yang berkualitas</a:t>
            </a:r>
            <a:endParaRPr lang="id-ID" dirty="0"/>
          </a:p>
          <a:p>
            <a:endParaRPr lang="id-ID" dirty="0"/>
          </a:p>
          <a:p>
            <a:r>
              <a:rPr lang="id-ID" dirty="0"/>
              <a:t>Jadi bagaimana kondisi jasa konstruksi Indonesia saat ini?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53950-40B3-4737-98E4-6BFDDFDB14DE}" type="slidenum">
              <a:rPr lang="en-US" altLang="id-ID" smtClean="0"/>
              <a:pPr>
                <a:defRPr/>
              </a:pPr>
              <a:t>5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476854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CB31F-EC2B-F142-B73D-326ABC05BE7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03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FF3B-4A97-4838-984D-A419460916C0}" type="slidenum">
              <a:rPr lang="id-ID" smtClean="0"/>
              <a:pPr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08078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 err="1">
                <a:solidFill>
                  <a:schemeClr val="tx1"/>
                </a:solidFill>
                <a:latin typeface="Arial Narrow" pitchFamily="34" charset="0"/>
              </a:rPr>
              <a:t>Peran</a:t>
            </a:r>
            <a:r>
              <a:rPr lang="en-US" sz="1200" b="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Arial Narrow" pitchFamily="34" charset="0"/>
              </a:rPr>
              <a:t>Pemerintah</a:t>
            </a:r>
            <a:r>
              <a:rPr lang="en-US" sz="1200" b="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Arial Narrow" pitchFamily="34" charset="0"/>
              </a:rPr>
              <a:t>adalah</a:t>
            </a:r>
            <a:r>
              <a:rPr lang="en-US" sz="1200" b="0" dirty="0">
                <a:solidFill>
                  <a:schemeClr val="tx1"/>
                </a:solidFill>
                <a:latin typeface="Arial Narrow" pitchFamily="34" charset="0"/>
              </a:rPr>
              <a:t> :</a:t>
            </a:r>
          </a:p>
          <a:p>
            <a:pPr marL="228600" indent="-228600">
              <a:buAutoNum type="arabicPeriod"/>
            </a:pPr>
            <a:r>
              <a:rPr lang="en-US" sz="1200" b="0" dirty="0" err="1">
                <a:solidFill>
                  <a:schemeClr val="tx1"/>
                </a:solidFill>
                <a:latin typeface="Arial Narrow" pitchFamily="34" charset="0"/>
              </a:rPr>
              <a:t>Pemerintah</a:t>
            </a:r>
            <a:r>
              <a:rPr lang="en-US" sz="1200" b="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Arial Narrow" pitchFamily="34" charset="0"/>
              </a:rPr>
              <a:t>sebagai</a:t>
            </a:r>
            <a:r>
              <a:rPr lang="en-US" sz="1200" b="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Arial Narrow" pitchFamily="34" charset="0"/>
              </a:rPr>
              <a:t>klien</a:t>
            </a:r>
            <a:r>
              <a:rPr lang="en-US" sz="1200" b="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Arial Narrow" pitchFamily="34" charset="0"/>
              </a:rPr>
              <a:t>utama</a:t>
            </a:r>
            <a:endParaRPr lang="en-US" sz="1200" b="0" dirty="0">
              <a:solidFill>
                <a:schemeClr val="tx1"/>
              </a:solidFill>
              <a:latin typeface="Arial Narrow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dirty="0" err="1">
                <a:solidFill>
                  <a:prstClr val="black"/>
                </a:solidFill>
                <a:latin typeface="Arial Narrow" pitchFamily="34" charset="0"/>
              </a:rPr>
              <a:t>Pemerintah</a:t>
            </a:r>
            <a:r>
              <a:rPr lang="en-US" sz="1200" b="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1200" b="0" dirty="0" err="1">
                <a:solidFill>
                  <a:prstClr val="black"/>
                </a:solidFill>
                <a:latin typeface="Arial Narrow" pitchFamily="34" charset="0"/>
              </a:rPr>
              <a:t>sebagai</a:t>
            </a:r>
            <a:r>
              <a:rPr lang="en-US" sz="1200" b="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1200" b="0" dirty="0" err="1">
                <a:solidFill>
                  <a:prstClr val="black"/>
                </a:solidFill>
                <a:latin typeface="Arial Narrow" pitchFamily="34" charset="0"/>
              </a:rPr>
              <a:t>administratur</a:t>
            </a:r>
            <a:r>
              <a:rPr lang="en-US" sz="1200" b="0" dirty="0">
                <a:solidFill>
                  <a:prstClr val="black"/>
                </a:solidFill>
                <a:latin typeface="Arial Narrow" pitchFamily="34" charset="0"/>
              </a:rPr>
              <a:t>;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dirty="0" err="1">
                <a:solidFill>
                  <a:schemeClr val="tx1"/>
                </a:solidFill>
                <a:latin typeface="Arial Narrow" pitchFamily="34" charset="0"/>
              </a:rPr>
              <a:t>Pemerintah</a:t>
            </a:r>
            <a:r>
              <a:rPr lang="en-US" sz="1200" b="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Arial Narrow" pitchFamily="34" charset="0"/>
              </a:rPr>
              <a:t>sebagai</a:t>
            </a:r>
            <a:r>
              <a:rPr lang="en-US" sz="1200" b="0" dirty="0">
                <a:solidFill>
                  <a:schemeClr val="tx1"/>
                </a:solidFill>
                <a:latin typeface="Arial Narrow" pitchFamily="34" charset="0"/>
              </a:rPr>
              <a:t> regulator;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dirty="0" err="1">
                <a:solidFill>
                  <a:prstClr val="black"/>
                </a:solidFill>
                <a:latin typeface="Arial Narrow" pitchFamily="34" charset="0"/>
              </a:rPr>
              <a:t>Pemerintah</a:t>
            </a:r>
            <a:r>
              <a:rPr lang="en-US" sz="1200" b="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1200" b="0" dirty="0" err="1">
                <a:solidFill>
                  <a:prstClr val="black"/>
                </a:solidFill>
                <a:latin typeface="Arial Narrow" pitchFamily="34" charset="0"/>
              </a:rPr>
              <a:t>sebagai</a:t>
            </a:r>
            <a:r>
              <a:rPr lang="en-US" sz="1200" b="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1200" b="0" dirty="0" err="1">
                <a:solidFill>
                  <a:prstClr val="black"/>
                </a:solidFill>
                <a:latin typeface="Arial Narrow" pitchFamily="34" charset="0"/>
              </a:rPr>
              <a:t>fasilitator</a:t>
            </a:r>
            <a:r>
              <a:rPr lang="en-US" sz="1200" b="0" dirty="0">
                <a:solidFill>
                  <a:prstClr val="black"/>
                </a:solidFill>
                <a:latin typeface="Arial Narrow" pitchFamily="34" charset="0"/>
              </a:rPr>
              <a:t>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09949-35DC-4637-86D6-E4138C700E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4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245-CE05-DC4A-803A-1557FD37006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03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Tambah</a:t>
            </a:r>
            <a:r>
              <a:rPr lang="en-US" dirty="0"/>
              <a:t> logo PU </a:t>
            </a:r>
            <a:r>
              <a:rPr lang="en-US" dirty="0" err="1"/>
              <a:t>tiap</a:t>
            </a:r>
            <a:r>
              <a:rPr lang="en-US" dirty="0"/>
              <a:t> </a:t>
            </a:r>
            <a:r>
              <a:rPr lang="en-US" dirty="0" err="1"/>
              <a:t>halaman</a:t>
            </a:r>
            <a:r>
              <a:rPr lang="en-US" dirty="0"/>
              <a:t> PUPR</a:t>
            </a:r>
            <a:r>
              <a:rPr lang="en-US" baseline="0" dirty="0"/>
              <a:t> </a:t>
            </a:r>
            <a:r>
              <a:rPr lang="en-US" baseline="0" dirty="0" err="1"/>
              <a:t>dipanjangkan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3E7FC-7FF6-4C64-8751-6322AD17690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95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Ditambah</a:t>
            </a:r>
            <a:r>
              <a:rPr lang="en-US" dirty="0"/>
              <a:t> </a:t>
            </a:r>
            <a:r>
              <a:rPr lang="en-US" dirty="0" err="1"/>
              <a:t>ikon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3E7FC-7FF6-4C64-8751-6322AD17690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1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1C1C-65EB-44C6-8CDD-AB6DB42833DE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SOSIALISASI UNDANG-UNDANG REPUBLIK INDONESIA TENTANG JASA KONSTRUKSI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3FD35-370F-44ED-9780-2C5E24784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ak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39999">
                <a:schemeClr val="accent5">
                  <a:lumMod val="40000"/>
                  <a:lumOff val="60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9334500"/>
            <a:ext cx="18288000" cy="95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839200" y="9534526"/>
            <a:ext cx="7772400" cy="547688"/>
          </a:xfrm>
          <a:solidFill>
            <a:schemeClr val="bg1"/>
          </a:solidFill>
        </p:spPr>
        <p:txBody>
          <a:bodyPr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SOSIALISASI UNDANG-UNDANG REPUBLIK INDONESIA TENTANG JASA KONSTRUKSI </a:t>
            </a:r>
            <a:endParaRPr lang="en-US" dirty="0"/>
          </a:p>
        </p:txBody>
      </p:sp>
      <p:pic>
        <p:nvPicPr>
          <p:cNvPr id="9" name="Picture 8" descr="Picture4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9374051"/>
            <a:ext cx="986971" cy="912949"/>
          </a:xfrm>
          <a:prstGeom prst="rect">
            <a:avLst/>
          </a:prstGeom>
        </p:spPr>
      </p:pic>
      <p:sp>
        <p:nvSpPr>
          <p:cNvPr id="6" name="Slide Number Placeholder 18"/>
          <p:cNvSpPr txBox="1">
            <a:spLocks/>
          </p:cNvSpPr>
          <p:nvPr userDrawn="1"/>
        </p:nvSpPr>
        <p:spPr bwMode="auto">
          <a:xfrm>
            <a:off x="914400" y="190500"/>
            <a:ext cx="5715000" cy="685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DIREKTORAT JENDERAL BINA KONSTRUKSI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KEMENTERIAN PEKERJAAN UMUM DAN PERUMAHAN RAKYAT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67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 userDrawn="1"/>
        </p:nvSpPr>
        <p:spPr>
          <a:xfrm>
            <a:off x="17068800" y="9448800"/>
            <a:ext cx="1219200" cy="647700"/>
          </a:xfrm>
          <a:prstGeom prst="rect">
            <a:avLst/>
          </a:prstGeom>
          <a:solidFill>
            <a:srgbClr val="FBE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6916400" y="9448800"/>
            <a:ext cx="76200" cy="647700"/>
          </a:xfrm>
          <a:prstGeom prst="rect">
            <a:avLst/>
          </a:prstGeom>
          <a:solidFill>
            <a:srgbClr val="FBE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639800" y="9534526"/>
            <a:ext cx="4267200" cy="547688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Oswald" pitchFamily="2" charset="0"/>
              </a:defRPr>
            </a:lvl1pPr>
          </a:lstStyle>
          <a:p>
            <a:fld id="{0E33FD35-370F-44ED-9780-2C5E24784C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26A-49C5-4814-B1EF-EDC59190DA48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SOSIALISASI UNDANG-UNDANG REPUBLIK INDONESIA TENTANG JASA KONSTRUKSI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3FD35-370F-44ED-9780-2C5E24784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0A98B-515B-4F11-A1E1-427968993BF2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SOSIALISASI UNDANG-UNDANG REPUBLIK INDONESIA TENTANG JASA KONSTRUKSI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3FD35-370F-44ED-9780-2C5E24784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F8BDF-0C37-4166-ACDF-5CD021FF6737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SOSIALISASI UNDANG-UNDANG REPUBLIK INDONESIA TENTANG JASA KONSTRUKSI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3FD35-370F-44ED-9780-2C5E24784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D538-A776-4145-8542-B922E7C5B2F9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SOSIALISASI UNDANG-UNDANG REPUBLIK INDONESIA TENTANG JASA KONSTRUKSI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3FD35-370F-44ED-9780-2C5E24784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6D3A-9FE3-45EB-84D1-E421E426408B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25E26-5F5E-4750-BBAC-7D8499C3A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94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109700" y="9744077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92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1899395" y="174948"/>
            <a:ext cx="16029584" cy="106984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2519269" y="226596"/>
            <a:ext cx="14689631" cy="961836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68740" y="9709960"/>
            <a:ext cx="2562878" cy="547688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2DD0546-DBE1-4DCB-8B25-092D8C82D015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18" descr="http://www.indonesiainfrastructurenews.com/wp-content/uploads/2012/03/PU_Embosed_cop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1" y="150317"/>
            <a:ext cx="1433750" cy="1082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495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J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 bwMode="auto">
          <a:xfrm>
            <a:off x="13995401" y="9944100"/>
            <a:ext cx="4292599" cy="457200"/>
          </a:xfrm>
          <a:prstGeom prst="rect">
            <a:avLst/>
          </a:prstGeom>
          <a:noFill/>
          <a:ln>
            <a:noFill/>
          </a:ln>
          <a:extLst/>
        </p:spPr>
        <p:txBody>
          <a:bodyPr lIns="91910" tIns="45957" rIns="91910" bIns="45957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77659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B18DB1-47C6-4FB1-88E3-26A9083D2B5C}" type="slidenum">
              <a:rPr lang="en-US" altLang="id-ID" sz="1193" b="1" i="1" smtClean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 algn="r" defTabSz="77659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 sz="1193" b="1" i="1">
              <a:solidFill>
                <a:srgbClr val="000000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54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6D0B8-821B-4AA4-96B3-04792A06895A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SOSIALISASI UNDANG-UNDANG REPUBLIK INDONESIA TENTANG JASA KONSTRUKSI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3FD35-370F-44ED-9780-2C5E24784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F04A-FDCB-44D4-A183-0DEACC45471A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SOSIALISASI UNDANG-UNDANG REPUBLIK INDONESIA TENTANG JASA KONSTRUKSI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3FD35-370F-44ED-9780-2C5E24784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6E87C-95F4-4E28-B9EA-772C2627A5F4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SOSIALISASI UNDANG-UNDANG REPUBLIK INDONESIA TENTANG JASA KONSTRUKSI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3FD35-370F-44ED-9780-2C5E24784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9214-F982-4EB6-8FFF-9E6C80D5968A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SOSIALISASI UNDANG-UNDANG REPUBLIK INDONESIA TENTANG JASA KONSTRUKSI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3FD35-370F-44ED-9780-2C5E24784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C967-16ED-49C9-85A2-2EC441C595AC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SOSIALISASI UNDANG-UNDANG REPUBLIK INDONESIA TENTANG JASA KONSTRUKSI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3FD35-370F-44ED-9780-2C5E24784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39999">
                <a:schemeClr val="accent5">
                  <a:lumMod val="40000"/>
                  <a:lumOff val="60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kon_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334500"/>
            <a:ext cx="18288000" cy="95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839200" y="9534526"/>
            <a:ext cx="7772400" cy="547688"/>
          </a:xfrm>
          <a:solidFill>
            <a:schemeClr val="bg1"/>
          </a:solidFill>
        </p:spPr>
        <p:txBody>
          <a:bodyPr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SOSIALISASI UNDANG-UNDANG REPUBLIK INDONESIA TENTANG JASA KONSTRUKSI </a:t>
            </a:r>
            <a:endParaRPr lang="en-US" dirty="0"/>
          </a:p>
        </p:txBody>
      </p:sp>
      <p:pic>
        <p:nvPicPr>
          <p:cNvPr id="9" name="Picture 8" descr="Picture4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9374051"/>
            <a:ext cx="986971" cy="912949"/>
          </a:xfrm>
          <a:prstGeom prst="rect">
            <a:avLst/>
          </a:prstGeom>
        </p:spPr>
      </p:pic>
      <p:sp>
        <p:nvSpPr>
          <p:cNvPr id="6" name="Slide Number Placeholder 18"/>
          <p:cNvSpPr txBox="1">
            <a:spLocks/>
          </p:cNvSpPr>
          <p:nvPr userDrawn="1"/>
        </p:nvSpPr>
        <p:spPr bwMode="auto">
          <a:xfrm>
            <a:off x="914400" y="190500"/>
            <a:ext cx="5715000" cy="685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DIREKTORAT JENDERAL BINA KONSTRUKSI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KEMENTERIAN PEKERJAAN UMUM DAN PERUMAHAN RAKYAT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67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 userDrawn="1"/>
        </p:nvSpPr>
        <p:spPr>
          <a:xfrm>
            <a:off x="17068800" y="9448800"/>
            <a:ext cx="1219200" cy="647700"/>
          </a:xfrm>
          <a:prstGeom prst="rect">
            <a:avLst/>
          </a:prstGeom>
          <a:solidFill>
            <a:srgbClr val="FBE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6916400" y="9448800"/>
            <a:ext cx="76200" cy="647700"/>
          </a:xfrm>
          <a:prstGeom prst="rect">
            <a:avLst/>
          </a:prstGeom>
          <a:solidFill>
            <a:srgbClr val="FBE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639800" y="9534526"/>
            <a:ext cx="4267200" cy="547688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Oswald" pitchFamily="2" charset="0"/>
              </a:defRPr>
            </a:lvl1pPr>
          </a:lstStyle>
          <a:p>
            <a:fld id="{0E33FD35-370F-44ED-9780-2C5E24784C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akon_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39999">
                <a:schemeClr val="tx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9334500"/>
            <a:ext cx="18288000" cy="95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icture4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9374051"/>
            <a:ext cx="986971" cy="91294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839200" y="9534526"/>
            <a:ext cx="7772400" cy="547688"/>
          </a:xfrm>
          <a:solidFill>
            <a:schemeClr val="bg1"/>
          </a:solidFill>
        </p:spPr>
        <p:txBody>
          <a:bodyPr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SOSIALISASI UNDANG-UNDANG REPUBLIK INDONESIA TENTANG JASA KONSTRUKSI </a:t>
            </a:r>
            <a:endParaRPr lang="en-US" dirty="0"/>
          </a:p>
        </p:txBody>
      </p:sp>
      <p:sp>
        <p:nvSpPr>
          <p:cNvPr id="6" name="Slide Number Placeholder 18"/>
          <p:cNvSpPr txBox="1">
            <a:spLocks/>
          </p:cNvSpPr>
          <p:nvPr userDrawn="1"/>
        </p:nvSpPr>
        <p:spPr bwMode="auto">
          <a:xfrm>
            <a:off x="914400" y="190500"/>
            <a:ext cx="5715000" cy="685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DIREKTORAT JENDERAL BINA KONSTRUKSI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KEMENTERIAN PEKERJAAN UMUM DAN PERUMAHAN RAKYAT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67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 userDrawn="1"/>
        </p:nvSpPr>
        <p:spPr>
          <a:xfrm>
            <a:off x="17068800" y="9448800"/>
            <a:ext cx="1219200" cy="647700"/>
          </a:xfrm>
          <a:prstGeom prst="rect">
            <a:avLst/>
          </a:prstGeom>
          <a:solidFill>
            <a:srgbClr val="FBE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6916400" y="9448800"/>
            <a:ext cx="76200" cy="647700"/>
          </a:xfrm>
          <a:prstGeom prst="rect">
            <a:avLst/>
          </a:prstGeom>
          <a:solidFill>
            <a:srgbClr val="FBE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639800" y="9534526"/>
            <a:ext cx="4267200" cy="547688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Oswald" pitchFamily="2" charset="0"/>
              </a:defRPr>
            </a:lvl1pPr>
          </a:lstStyle>
          <a:p>
            <a:fld id="{0E33FD35-370F-44ED-9780-2C5E24784C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A81C4-6489-459A-9C6C-C61C307533C9}" type="datetime1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SOSIALISASI UNDANG-UNDANG REPUBLIK INDONESIA TENTANG JASA KONSTRUKSI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3FD35-370F-44ED-9780-2C5E24784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2" r:id="rId9"/>
    <p:sldLayoutId id="2147483661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dt="0"/>
  <p:txStyles>
    <p:titleStyle>
      <a:lvl1pPr algn="ctr" defTabSz="163284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7" indent="-612317" algn="l" defTabSz="1632844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defTabSz="1632844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defTabSz="163284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defTabSz="1632844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bpkonstruksi@yahoo.com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balaiptk@gmail.com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uara 2 BW - 144 - Tahta Aidilla, Terminal 3 Ultimate, Bant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</p:pic>
      <p:sp>
        <p:nvSpPr>
          <p:cNvPr id="2" name="Rectangle 1"/>
          <p:cNvSpPr/>
          <p:nvPr/>
        </p:nvSpPr>
        <p:spPr>
          <a:xfrm>
            <a:off x="-5862" y="0"/>
            <a:ext cx="18293862" cy="10287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9525000" y="8686800"/>
            <a:ext cx="1676400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44200" y="8686800"/>
            <a:ext cx="7543800" cy="1257300"/>
          </a:xfrm>
          <a:prstGeom prst="rect">
            <a:avLst/>
          </a:prstGeom>
          <a:solidFill>
            <a:srgbClr val="FBE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82258" y="8915400"/>
            <a:ext cx="77867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DIREKTORAT JENDERAL BINA KONSTRUKSI</a:t>
            </a:r>
          </a:p>
          <a:p>
            <a:r>
              <a:rPr lang="en-US" sz="1600" dirty="0">
                <a:latin typeface="+mj-lt"/>
              </a:rPr>
              <a:t>KEMENTERIAN PEKERJAAN UMUM DAN PERUMAHAN RAKYAT </a:t>
            </a:r>
          </a:p>
          <a:p>
            <a:r>
              <a:rPr lang="en-US" sz="1600" dirty="0">
                <a:latin typeface="+mj-lt"/>
              </a:rPr>
              <a:t>REPUBLIK INDONESIA</a:t>
            </a:r>
          </a:p>
        </p:txBody>
      </p:sp>
      <p:pic>
        <p:nvPicPr>
          <p:cNvPr id="5" name="Picture 7" descr="http://www.indonesiainfrastructurenews.com/wp-content/uploads/2012/03/PU_Embosed_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8938974"/>
            <a:ext cx="823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5862" y="876300"/>
            <a:ext cx="18293862" cy="2123658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itchFamily="18" charset="-78"/>
              </a:rPr>
              <a:t>TANTANGAN </a:t>
            </a:r>
            <a:r>
              <a:rPr lang="id-ID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itchFamily="18" charset="-78"/>
              </a:rPr>
              <a:t>PEMBINAAN</a:t>
            </a:r>
          </a:p>
          <a:p>
            <a:pPr algn="ctr"/>
            <a:r>
              <a:rPr lang="en-AU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itchFamily="18" charset="-78"/>
              </a:rPr>
              <a:t>SDM JASA KONSTRUKSI</a:t>
            </a:r>
            <a:r>
              <a:rPr lang="id-ID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itchFamily="18" charset="-78"/>
              </a:rPr>
              <a:t> NASIONAL 2015-2019</a:t>
            </a:r>
            <a:endParaRPr lang="en-A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ndalus" pitchFamily="18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555040"/>
            <a:ext cx="7010400" cy="150810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id-ID" b="1" dirty="0">
                <a:latin typeface="+mj-lt"/>
                <a:cs typeface="Andalus" pitchFamily="18" charset="-78"/>
              </a:rPr>
              <a:t>disampaikan oleh:</a:t>
            </a:r>
          </a:p>
          <a:p>
            <a:pPr algn="r"/>
            <a:r>
              <a:rPr lang="id-ID" b="1" dirty="0">
                <a:latin typeface="+mj-lt"/>
                <a:cs typeface="Andalus" pitchFamily="18" charset="-78"/>
              </a:rPr>
              <a:t>Ir. Panani Kesai, M.Sc.</a:t>
            </a:r>
          </a:p>
          <a:p>
            <a:pPr algn="r"/>
            <a:r>
              <a:rPr lang="en-US" sz="2800" b="1" dirty="0" err="1">
                <a:latin typeface="+mj-lt"/>
                <a:cs typeface="Andalus" pitchFamily="18" charset="-78"/>
              </a:rPr>
              <a:t>Sekretaris</a:t>
            </a:r>
            <a:r>
              <a:rPr lang="en-US" sz="2800" b="1" dirty="0">
                <a:latin typeface="+mj-lt"/>
                <a:cs typeface="Andalus" pitchFamily="18" charset="-78"/>
              </a:rPr>
              <a:t> </a:t>
            </a:r>
            <a:r>
              <a:rPr lang="id-ID" sz="2800" b="1" dirty="0">
                <a:latin typeface="+mj-lt"/>
                <a:cs typeface="Andalus" pitchFamily="18" charset="-78"/>
              </a:rPr>
              <a:t>Direkt</a:t>
            </a:r>
            <a:r>
              <a:rPr lang="en-GB" sz="2800" b="1" dirty="0" err="1">
                <a:latin typeface="+mj-lt"/>
                <a:cs typeface="Andalus" pitchFamily="18" charset="-78"/>
              </a:rPr>
              <a:t>orat</a:t>
            </a:r>
            <a:r>
              <a:rPr lang="id-ID" sz="2800" b="1" dirty="0">
                <a:latin typeface="+mj-lt"/>
                <a:cs typeface="Andalus" pitchFamily="18" charset="-78"/>
              </a:rPr>
              <a:t> Jenderal Bina Konstruksi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4" grpId="0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020" y="486185"/>
            <a:ext cx="9144000" cy="6309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Data Empirik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3188" y="486184"/>
            <a:ext cx="8975834" cy="6309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Key Issue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33184" y="1179788"/>
            <a:ext cx="8655563" cy="309533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id-ID" dirty="0"/>
          </a:p>
        </p:txBody>
      </p:sp>
      <p:sp>
        <p:nvSpPr>
          <p:cNvPr id="17" name="Rectangle 16"/>
          <p:cNvSpPr/>
          <p:nvPr/>
        </p:nvSpPr>
        <p:spPr>
          <a:xfrm>
            <a:off x="9354209" y="4441373"/>
            <a:ext cx="8634536" cy="2873826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id-ID"/>
          </a:p>
        </p:txBody>
      </p:sp>
      <p:sp>
        <p:nvSpPr>
          <p:cNvPr id="18" name="Rectangle 17"/>
          <p:cNvSpPr/>
          <p:nvPr/>
        </p:nvSpPr>
        <p:spPr>
          <a:xfrm>
            <a:off x="9333185" y="7483357"/>
            <a:ext cx="8655558" cy="2526644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id-ID"/>
          </a:p>
        </p:txBody>
      </p:sp>
      <p:sp>
        <p:nvSpPr>
          <p:cNvPr id="19" name="TextBox 18"/>
          <p:cNvSpPr txBox="1"/>
          <p:nvPr/>
        </p:nvSpPr>
        <p:spPr>
          <a:xfrm>
            <a:off x="0" y="9671448"/>
            <a:ext cx="9144000" cy="630936"/>
          </a:xfrm>
          <a:prstGeom prst="rect">
            <a:avLst/>
          </a:prstGeom>
          <a:solidFill>
            <a:srgbClr val="FF0000"/>
          </a:solidFill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id-ID" sz="2900" b="1" dirty="0">
                <a:solidFill>
                  <a:schemeClr val="bg1"/>
                </a:solidFill>
              </a:rPr>
              <a:t>Bagaimana cara untuk mendorong agar Pr &gt; Pb?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33184" y="1357067"/>
            <a:ext cx="8655563" cy="2877705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lvl="0" algn="just"/>
            <a:r>
              <a:rPr lang="en-US" sz="2500" dirty="0" err="1"/>
              <a:t>Pasar</a:t>
            </a:r>
            <a:r>
              <a:rPr lang="en-US" sz="2500" dirty="0"/>
              <a:t> </a:t>
            </a:r>
            <a:r>
              <a:rPr lang="en-US" sz="2500" dirty="0" err="1"/>
              <a:t>infrastruktur</a:t>
            </a:r>
            <a:r>
              <a:rPr lang="en-US" sz="2500" dirty="0"/>
              <a:t> Indonesia </a:t>
            </a:r>
            <a:r>
              <a:rPr lang="id-ID" sz="2500" dirty="0"/>
              <a:t>merupakan yang </a:t>
            </a:r>
            <a:r>
              <a:rPr lang="en-US" sz="2500" dirty="0" err="1"/>
              <a:t>terbesar</a:t>
            </a:r>
            <a:r>
              <a:rPr lang="en-US" sz="2500" dirty="0"/>
              <a:t> </a:t>
            </a:r>
            <a:r>
              <a:rPr lang="en-US" sz="2500" dirty="0" err="1"/>
              <a:t>diantara</a:t>
            </a:r>
            <a:r>
              <a:rPr lang="en-US" sz="2500" dirty="0"/>
              <a:t> 5 </a:t>
            </a:r>
            <a:r>
              <a:rPr lang="en-US" sz="2500" dirty="0" err="1"/>
              <a:t>negara</a:t>
            </a:r>
            <a:r>
              <a:rPr lang="en-US" sz="2500" dirty="0"/>
              <a:t> </a:t>
            </a:r>
            <a:r>
              <a:rPr lang="en-US" sz="2500" dirty="0" err="1"/>
              <a:t>pembanding</a:t>
            </a:r>
            <a:r>
              <a:rPr lang="id-ID" sz="2500" dirty="0"/>
              <a:t>. </a:t>
            </a:r>
            <a:r>
              <a:rPr lang="en-US" sz="2500" dirty="0"/>
              <a:t>Hal </a:t>
            </a:r>
            <a:r>
              <a:rPr lang="en-US" sz="2500" dirty="0" err="1"/>
              <a:t>ini</a:t>
            </a:r>
            <a:r>
              <a:rPr lang="en-US" sz="2500" dirty="0"/>
              <a:t> </a:t>
            </a:r>
            <a:r>
              <a:rPr lang="en-US" sz="2500" dirty="0" err="1"/>
              <a:t>tervalidasi</a:t>
            </a:r>
            <a:r>
              <a:rPr lang="en-US" sz="2500" dirty="0"/>
              <a:t> </a:t>
            </a:r>
            <a:r>
              <a:rPr lang="en-US" sz="2500" dirty="0" err="1"/>
              <a:t>dengan</a:t>
            </a:r>
            <a:r>
              <a:rPr lang="en-US" sz="2500" dirty="0"/>
              <a:t> </a:t>
            </a:r>
            <a:r>
              <a:rPr lang="id-ID" sz="2500" dirty="0"/>
              <a:t>rasio </a:t>
            </a:r>
            <a:r>
              <a:rPr lang="en-US" sz="2500" dirty="0" err="1"/>
              <a:t>nilai</a:t>
            </a:r>
            <a:r>
              <a:rPr lang="en-US" sz="2500" dirty="0"/>
              <a:t> FDI </a:t>
            </a:r>
            <a:r>
              <a:rPr lang="id-ID" sz="2500" dirty="0"/>
              <a:t>terhadap investasi publik-privat </a:t>
            </a:r>
            <a:r>
              <a:rPr lang="en-US" sz="2500" dirty="0"/>
              <a:t>Indonesia </a:t>
            </a:r>
            <a:r>
              <a:rPr lang="en-US" sz="2500" dirty="0" err="1"/>
              <a:t>sebesar</a:t>
            </a:r>
            <a:r>
              <a:rPr lang="id-ID" sz="2500" dirty="0"/>
              <a:t> 0,48% dan rasio ini merupakan rasio</a:t>
            </a:r>
            <a:r>
              <a:rPr lang="en-US" sz="2500" dirty="0"/>
              <a:t>  </a:t>
            </a:r>
            <a:r>
              <a:rPr lang="en-US" sz="2500" dirty="0" err="1"/>
              <a:t>terbesar</a:t>
            </a:r>
            <a:r>
              <a:rPr lang="en-US" sz="2500" dirty="0"/>
              <a:t> </a:t>
            </a:r>
            <a:r>
              <a:rPr lang="en-US" sz="2500" dirty="0" err="1"/>
              <a:t>kedua</a:t>
            </a:r>
            <a:r>
              <a:rPr lang="en-US" sz="2500" dirty="0"/>
              <a:t> </a:t>
            </a:r>
            <a:r>
              <a:rPr lang="en-US" sz="2500" dirty="0" err="1"/>
              <a:t>setelah</a:t>
            </a:r>
            <a:r>
              <a:rPr lang="en-US" sz="2500" dirty="0"/>
              <a:t> Malaysia. </a:t>
            </a:r>
            <a:r>
              <a:rPr lang="id-ID" sz="2500" dirty="0"/>
              <a:t>Hal i</a:t>
            </a:r>
            <a:r>
              <a:rPr lang="en-US" sz="2500" dirty="0" err="1"/>
              <a:t>ni</a:t>
            </a:r>
            <a:r>
              <a:rPr lang="en-US" sz="2500" dirty="0"/>
              <a:t> </a:t>
            </a:r>
            <a:r>
              <a:rPr lang="en-US" sz="2500" dirty="0" err="1"/>
              <a:t>menunjukkkan</a:t>
            </a:r>
            <a:r>
              <a:rPr lang="en-US" sz="2500" dirty="0"/>
              <a:t> </a:t>
            </a:r>
            <a:r>
              <a:rPr lang="en-US" sz="2500" dirty="0" err="1"/>
              <a:t>bahwa</a:t>
            </a:r>
            <a:r>
              <a:rPr lang="en-US" sz="2500" dirty="0"/>
              <a:t> </a:t>
            </a:r>
            <a:r>
              <a:rPr lang="en-US" sz="2500" b="1" dirty="0" err="1"/>
              <a:t>pasar</a:t>
            </a:r>
            <a:r>
              <a:rPr lang="en-US" sz="2500" b="1" dirty="0"/>
              <a:t> </a:t>
            </a:r>
            <a:r>
              <a:rPr lang="id-ID" sz="2500" b="1" dirty="0"/>
              <a:t>infrastruktur </a:t>
            </a:r>
            <a:r>
              <a:rPr lang="en-US" sz="2500" b="1" dirty="0"/>
              <a:t>Indonesia </a:t>
            </a:r>
            <a:r>
              <a:rPr lang="en-US" sz="2500" b="1" dirty="0" err="1"/>
              <a:t>masih</a:t>
            </a:r>
            <a:r>
              <a:rPr lang="en-US" sz="2500" b="1" dirty="0"/>
              <a:t> </a:t>
            </a:r>
            <a:r>
              <a:rPr lang="en-US" sz="2500" b="1" dirty="0" err="1"/>
              <a:t>menarik</a:t>
            </a:r>
            <a:r>
              <a:rPr lang="en-US" sz="2500" b="1" dirty="0"/>
              <a:t> </a:t>
            </a:r>
            <a:r>
              <a:rPr lang="en-US" sz="2500" b="1" dirty="0" err="1"/>
              <a:t>bagi</a:t>
            </a:r>
            <a:r>
              <a:rPr lang="en-US" sz="2500" b="1" dirty="0"/>
              <a:t> investor</a:t>
            </a:r>
            <a:r>
              <a:rPr lang="en-US" sz="2500" dirty="0"/>
              <a:t>. </a:t>
            </a:r>
            <a:r>
              <a:rPr lang="id-ID" sz="2500" dirty="0"/>
              <a:t> </a:t>
            </a:r>
            <a:r>
              <a:rPr lang="en-US" sz="2500" dirty="0" err="1"/>
              <a:t>Beberapa</a:t>
            </a:r>
            <a:r>
              <a:rPr lang="en-US" sz="2500" dirty="0"/>
              <a:t> </a:t>
            </a:r>
            <a:r>
              <a:rPr lang="en-US" sz="2500" dirty="0" err="1"/>
              <a:t>kendala</a:t>
            </a:r>
            <a:r>
              <a:rPr lang="en-US" sz="2500" dirty="0"/>
              <a:t> </a:t>
            </a:r>
            <a:r>
              <a:rPr lang="id-ID" sz="2500" dirty="0"/>
              <a:t>terkait </a:t>
            </a:r>
            <a:r>
              <a:rPr lang="en-US" sz="2500" dirty="0" err="1"/>
              <a:t>investasi</a:t>
            </a:r>
            <a:r>
              <a:rPr lang="en-US" sz="2500" dirty="0"/>
              <a:t> </a:t>
            </a:r>
            <a:r>
              <a:rPr lang="id-ID" sz="2500" dirty="0"/>
              <a:t>adalah </a:t>
            </a:r>
            <a:r>
              <a:rPr lang="en-US" sz="2500" dirty="0"/>
              <a:t>(1) </a:t>
            </a:r>
            <a:r>
              <a:rPr lang="en-US" sz="2500" dirty="0" err="1"/>
              <a:t>Kepastian</a:t>
            </a:r>
            <a:r>
              <a:rPr lang="en-US" sz="2500" dirty="0"/>
              <a:t> h</a:t>
            </a:r>
            <a:r>
              <a:rPr lang="id-ID" sz="2500" dirty="0"/>
              <a:t>u</a:t>
            </a:r>
            <a:r>
              <a:rPr lang="en-US" sz="2500" dirty="0" err="1"/>
              <a:t>kum</a:t>
            </a:r>
            <a:r>
              <a:rPr lang="en-US" sz="2500" dirty="0"/>
              <a:t> (2) </a:t>
            </a:r>
            <a:r>
              <a:rPr lang="en-US" sz="2500" dirty="0" err="1"/>
              <a:t>Kemudahan</a:t>
            </a:r>
            <a:r>
              <a:rPr lang="en-US" sz="2500" dirty="0"/>
              <a:t> </a:t>
            </a:r>
            <a:r>
              <a:rPr lang="en-US" sz="2500" dirty="0" err="1"/>
              <a:t>perizinan</a:t>
            </a:r>
            <a:endParaRPr lang="id-ID" sz="2500" dirty="0"/>
          </a:p>
        </p:txBody>
      </p:sp>
      <p:sp>
        <p:nvSpPr>
          <p:cNvPr id="32" name="TextBox 31"/>
          <p:cNvSpPr txBox="1"/>
          <p:nvPr/>
        </p:nvSpPr>
        <p:spPr>
          <a:xfrm>
            <a:off x="9333185" y="4465130"/>
            <a:ext cx="8655560" cy="2877705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lvl="0" algn="just"/>
            <a:r>
              <a:rPr lang="en-US" sz="2500" dirty="0" err="1"/>
              <a:t>Kontribusi</a:t>
            </a:r>
            <a:r>
              <a:rPr lang="en-US" sz="2500" dirty="0"/>
              <a:t> se</a:t>
            </a:r>
            <a:r>
              <a:rPr lang="id-ID" sz="2500" dirty="0"/>
              <a:t>k</a:t>
            </a:r>
            <a:r>
              <a:rPr lang="en-US" sz="2500" dirty="0"/>
              <a:t>tor </a:t>
            </a:r>
            <a:r>
              <a:rPr lang="en-US" sz="2500" dirty="0" err="1"/>
              <a:t>publi</a:t>
            </a:r>
            <a:r>
              <a:rPr lang="id-ID" sz="2500" dirty="0"/>
              <a:t>k</a:t>
            </a:r>
            <a:r>
              <a:rPr lang="en-US" sz="2500" dirty="0"/>
              <a:t> </a:t>
            </a:r>
            <a:r>
              <a:rPr lang="en-US" sz="2500" dirty="0" err="1"/>
              <a:t>privat</a:t>
            </a:r>
            <a:r>
              <a:rPr lang="en-US" sz="2500" dirty="0"/>
              <a:t> Indonesia </a:t>
            </a:r>
            <a:r>
              <a:rPr lang="en-US" sz="2500" dirty="0" err="1"/>
              <a:t>menunjukkan</a:t>
            </a:r>
            <a:r>
              <a:rPr lang="en-US" sz="2500" dirty="0"/>
              <a:t> </a:t>
            </a:r>
            <a:r>
              <a:rPr lang="en-US" sz="2500" dirty="0" err="1"/>
              <a:t>investasi</a:t>
            </a:r>
            <a:r>
              <a:rPr lang="en-US" sz="2500" dirty="0"/>
              <a:t> </a:t>
            </a:r>
            <a:r>
              <a:rPr lang="id-ID" sz="2500" dirty="0"/>
              <a:t> </a:t>
            </a:r>
            <a:r>
              <a:rPr lang="en-US" sz="2500" dirty="0"/>
              <a:t>p</a:t>
            </a:r>
            <a:r>
              <a:rPr lang="id-ID" sz="2500" dirty="0"/>
              <a:t>rivat</a:t>
            </a:r>
            <a:r>
              <a:rPr lang="en-US" sz="2500" dirty="0"/>
              <a:t> (P</a:t>
            </a:r>
            <a:r>
              <a:rPr lang="id-ID" sz="2500" dirty="0"/>
              <a:t>r</a:t>
            </a:r>
            <a:r>
              <a:rPr lang="en-US" sz="2500" dirty="0"/>
              <a:t>) </a:t>
            </a:r>
            <a:r>
              <a:rPr lang="en-US" sz="2500" dirty="0" err="1"/>
              <a:t>lebih</a:t>
            </a:r>
            <a:r>
              <a:rPr lang="en-US" sz="2500" dirty="0"/>
              <a:t> </a:t>
            </a:r>
            <a:r>
              <a:rPr lang="id-ID" sz="2500" dirty="0"/>
              <a:t>kecil </a:t>
            </a:r>
            <a:r>
              <a:rPr lang="en-US" sz="2500" dirty="0" err="1"/>
              <a:t>dari</a:t>
            </a:r>
            <a:r>
              <a:rPr lang="id-ID" sz="2500" dirty="0"/>
              <a:t>pada</a:t>
            </a:r>
            <a:r>
              <a:rPr lang="en-US" sz="2500" dirty="0"/>
              <a:t> </a:t>
            </a:r>
            <a:r>
              <a:rPr lang="en-US" sz="2500" dirty="0" err="1"/>
              <a:t>investasi</a:t>
            </a:r>
            <a:r>
              <a:rPr lang="en-US" sz="2500" dirty="0"/>
              <a:t> p</a:t>
            </a:r>
            <a:r>
              <a:rPr lang="id-ID" sz="2500" dirty="0"/>
              <a:t>ublik (Pb) </a:t>
            </a:r>
            <a:r>
              <a:rPr lang="en-US" sz="2500" dirty="0" err="1"/>
              <a:t>atau</a:t>
            </a:r>
            <a:r>
              <a:rPr lang="en-US" sz="2500" dirty="0"/>
              <a:t> </a:t>
            </a:r>
            <a:r>
              <a:rPr lang="id-ID" sz="2500" dirty="0"/>
              <a:t>sebesar sepertiganya dari investasi publik</a:t>
            </a:r>
          </a:p>
          <a:p>
            <a:pPr lvl="0" algn="ctr"/>
            <a:r>
              <a:rPr lang="en-US" sz="2500" dirty="0"/>
              <a:t>P</a:t>
            </a:r>
            <a:r>
              <a:rPr lang="id-ID" sz="2500" dirty="0"/>
              <a:t>r</a:t>
            </a:r>
            <a:r>
              <a:rPr lang="en-US" sz="2500" dirty="0"/>
              <a:t> = </a:t>
            </a:r>
            <a:r>
              <a:rPr lang="id-ID" sz="2500" dirty="0"/>
              <a:t>1/3</a:t>
            </a:r>
            <a:r>
              <a:rPr lang="en-US" sz="2500" dirty="0"/>
              <a:t> x P</a:t>
            </a:r>
            <a:r>
              <a:rPr lang="id-ID" sz="2500" dirty="0"/>
              <a:t>b</a:t>
            </a:r>
          </a:p>
          <a:p>
            <a:pPr lvl="0" algn="just"/>
            <a:r>
              <a:rPr lang="en-US" sz="2500" dirty="0"/>
              <a:t>Hal </a:t>
            </a:r>
            <a:r>
              <a:rPr lang="en-US" sz="2500" dirty="0" err="1"/>
              <a:t>ini</a:t>
            </a:r>
            <a:r>
              <a:rPr lang="en-US" sz="2500" dirty="0"/>
              <a:t> </a:t>
            </a:r>
            <a:r>
              <a:rPr lang="en-US" sz="2500" b="1" dirty="0" err="1"/>
              <a:t>mendorong</a:t>
            </a:r>
            <a:r>
              <a:rPr lang="en-US" sz="2500" b="1" dirty="0"/>
              <a:t> </a:t>
            </a:r>
            <a:r>
              <a:rPr lang="en-US" sz="2500" b="1" dirty="0" err="1"/>
              <a:t>Badan</a:t>
            </a:r>
            <a:r>
              <a:rPr lang="en-US" sz="2500" b="1" dirty="0"/>
              <a:t> Usaha </a:t>
            </a:r>
            <a:r>
              <a:rPr lang="en-US" sz="2500" b="1" dirty="0" err="1"/>
              <a:t>Asing</a:t>
            </a:r>
            <a:r>
              <a:rPr lang="en-US" sz="2500" b="1" dirty="0"/>
              <a:t> </a:t>
            </a:r>
            <a:r>
              <a:rPr lang="en-US" sz="2500" b="1" dirty="0" err="1"/>
              <a:t>untuk</a:t>
            </a:r>
            <a:r>
              <a:rPr lang="en-US" sz="2500" b="1" dirty="0"/>
              <a:t> </a:t>
            </a:r>
            <a:r>
              <a:rPr lang="en-US" sz="2500" b="1" dirty="0" err="1"/>
              <a:t>masuk</a:t>
            </a:r>
            <a:r>
              <a:rPr lang="en-US" sz="2500" b="1" dirty="0"/>
              <a:t> </a:t>
            </a:r>
            <a:r>
              <a:rPr lang="en-US" sz="2500" b="1" dirty="0" err="1"/>
              <a:t>ke</a:t>
            </a:r>
            <a:r>
              <a:rPr lang="en-US" sz="2500" b="1" dirty="0"/>
              <a:t> se</a:t>
            </a:r>
            <a:r>
              <a:rPr lang="id-ID" sz="2500" b="1" dirty="0"/>
              <a:t>k</a:t>
            </a:r>
            <a:r>
              <a:rPr lang="en-US" sz="2500" b="1" dirty="0"/>
              <a:t>tor </a:t>
            </a:r>
            <a:r>
              <a:rPr lang="en-US" sz="2500" b="1" dirty="0" err="1"/>
              <a:t>konstruksi</a:t>
            </a:r>
            <a:r>
              <a:rPr lang="en-US" sz="2500" b="1" dirty="0"/>
              <a:t> Indonesia</a:t>
            </a:r>
            <a:r>
              <a:rPr lang="en-US" sz="2500" dirty="0"/>
              <a:t> </a:t>
            </a:r>
            <a:r>
              <a:rPr lang="en-US" sz="2500" dirty="0" err="1"/>
              <a:t>khususnya</a:t>
            </a:r>
            <a:r>
              <a:rPr lang="en-US" sz="2500" dirty="0"/>
              <a:t> </a:t>
            </a:r>
            <a:r>
              <a:rPr lang="en-US" sz="2500" dirty="0" err="1"/>
              <a:t>proyek</a:t>
            </a:r>
            <a:r>
              <a:rPr lang="en-US" sz="2500" dirty="0"/>
              <a:t> </a:t>
            </a:r>
            <a:r>
              <a:rPr lang="en-US" sz="2500" dirty="0" err="1"/>
              <a:t>pemerintah</a:t>
            </a:r>
            <a:r>
              <a:rPr lang="en-US" sz="2500" dirty="0"/>
              <a:t> (</a:t>
            </a:r>
            <a:r>
              <a:rPr lang="en-US" sz="2500" dirty="0" err="1"/>
              <a:t>Tahun</a:t>
            </a:r>
            <a:r>
              <a:rPr lang="en-US" sz="2500" dirty="0"/>
              <a:t> 2010 </a:t>
            </a:r>
            <a:r>
              <a:rPr lang="en-US" sz="2500" dirty="0" err="1"/>
              <a:t>jumlah</a:t>
            </a:r>
            <a:r>
              <a:rPr lang="en-US" sz="2500" dirty="0"/>
              <a:t> BUJK 207, </a:t>
            </a:r>
            <a:r>
              <a:rPr lang="en-US" sz="2500" dirty="0" err="1"/>
              <a:t>tahun</a:t>
            </a:r>
            <a:r>
              <a:rPr lang="en-US" sz="2500" dirty="0"/>
              <a:t> 2014 </a:t>
            </a:r>
            <a:r>
              <a:rPr lang="en-US" sz="2500" dirty="0" err="1"/>
              <a:t>ada</a:t>
            </a:r>
            <a:r>
              <a:rPr lang="en-US" sz="2500" dirty="0"/>
              <a:t> 294, </a:t>
            </a:r>
            <a:r>
              <a:rPr lang="en-US" sz="2500" dirty="0" err="1"/>
              <a:t>naik</a:t>
            </a:r>
            <a:r>
              <a:rPr lang="en-US" sz="2500" dirty="0"/>
              <a:t> </a:t>
            </a:r>
            <a:r>
              <a:rPr lang="en-US" sz="2500" dirty="0" err="1"/>
              <a:t>sekitar</a:t>
            </a:r>
            <a:r>
              <a:rPr lang="en-US" sz="2500" dirty="0"/>
              <a:t> </a:t>
            </a:r>
            <a:r>
              <a:rPr lang="id-ID" sz="2500" dirty="0"/>
              <a:t>42</a:t>
            </a:r>
            <a:r>
              <a:rPr lang="en-US" sz="2500" dirty="0"/>
              <a:t>%)</a:t>
            </a:r>
            <a:endParaRPr lang="id-ID" sz="2500" dirty="0"/>
          </a:p>
        </p:txBody>
      </p:sp>
      <p:sp>
        <p:nvSpPr>
          <p:cNvPr id="33" name="TextBox 32"/>
          <p:cNvSpPr txBox="1"/>
          <p:nvPr/>
        </p:nvSpPr>
        <p:spPr>
          <a:xfrm>
            <a:off x="9354209" y="7566862"/>
            <a:ext cx="8601284" cy="2492984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lvl="0" algn="just"/>
            <a:r>
              <a:rPr lang="id-ID" sz="2500" dirty="0"/>
              <a:t>Berkebalikan dengan Malaysia, investasi privat (Pr) di negara tersebut lebih besar tiga kalinya daripada investasi publik</a:t>
            </a:r>
          </a:p>
          <a:p>
            <a:pPr lvl="0" algn="ctr"/>
            <a:r>
              <a:rPr lang="en-US" sz="2500" dirty="0"/>
              <a:t>P</a:t>
            </a:r>
            <a:r>
              <a:rPr lang="id-ID" sz="2500" dirty="0"/>
              <a:t>r</a:t>
            </a:r>
            <a:r>
              <a:rPr lang="en-US" sz="2500" dirty="0"/>
              <a:t> = </a:t>
            </a:r>
            <a:r>
              <a:rPr lang="id-ID" sz="2500" dirty="0"/>
              <a:t>3</a:t>
            </a:r>
            <a:r>
              <a:rPr lang="en-US" sz="2500" dirty="0"/>
              <a:t> x P</a:t>
            </a:r>
            <a:r>
              <a:rPr lang="id-ID" sz="2500" dirty="0"/>
              <a:t>b</a:t>
            </a:r>
          </a:p>
          <a:p>
            <a:pPr lvl="0" algn="just"/>
            <a:r>
              <a:rPr lang="id-ID" sz="2500" dirty="0"/>
              <a:t>Hal ini menimbulkan pertanyaan bagaimana cara Malaysia untuk </a:t>
            </a:r>
            <a:r>
              <a:rPr lang="id-ID" sz="2500" b="1" dirty="0"/>
              <a:t>mendorong agar sektor privatnya lebih unggul daripada sektor publiknya</a:t>
            </a:r>
          </a:p>
        </p:txBody>
      </p:sp>
      <p:grpSp>
        <p:nvGrpSpPr>
          <p:cNvPr id="2" name="Group 38"/>
          <p:cNvGrpSpPr/>
          <p:nvPr/>
        </p:nvGrpSpPr>
        <p:grpSpPr>
          <a:xfrm>
            <a:off x="-111701" y="1237424"/>
            <a:ext cx="9211632" cy="4934195"/>
            <a:chOff x="1990045" y="1302203"/>
            <a:chExt cx="5163910" cy="2539093"/>
          </a:xfrm>
        </p:grpSpPr>
        <p:graphicFrame>
          <p:nvGraphicFramePr>
            <p:cNvPr id="37" name="Chart 3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17404001"/>
                </p:ext>
              </p:extLst>
            </p:nvPr>
          </p:nvGraphicFramePr>
          <p:xfrm>
            <a:off x="1990045" y="1302203"/>
            <a:ext cx="5163910" cy="25390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8" name="Chart 3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95445996"/>
                </p:ext>
              </p:extLst>
            </p:nvPr>
          </p:nvGraphicFramePr>
          <p:xfrm>
            <a:off x="3538420" y="1576489"/>
            <a:ext cx="3578482" cy="20500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2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8288000" cy="611188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INVESTASI INFRASTRUKTUR</a:t>
            </a:r>
          </a:p>
        </p:txBody>
      </p:sp>
      <p:graphicFrame>
        <p:nvGraphicFramePr>
          <p:cNvPr id="36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6067425"/>
          <a:ext cx="8787742" cy="327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5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10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38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2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447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Australia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/>
                        <a:t> 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dirty="0"/>
                        <a:t>Singapura</a:t>
                      </a:r>
                      <a:endParaRPr lang="en-US" sz="1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Malaysia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dirty="0"/>
                        <a:t>Thailand</a:t>
                      </a:r>
                      <a:endParaRPr lang="en-US" sz="1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dirty="0"/>
                        <a:t>Filipina</a:t>
                      </a:r>
                      <a:endParaRPr lang="en-US" sz="1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Indonesia 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id-ID" sz="1800" dirty="0"/>
                        <a:t>Investasi Privat</a:t>
                      </a:r>
                      <a:endParaRPr lang="en-US" sz="1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 </a:t>
                      </a:r>
                      <a:r>
                        <a:rPr lang="id-ID" sz="1800" dirty="0"/>
                        <a:t>32.000</a:t>
                      </a:r>
                      <a:r>
                        <a:rPr lang="id-ID" sz="1800" baseline="0" dirty="0"/>
                        <a:t> juta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</a:t>
                      </a:r>
                      <a:r>
                        <a:rPr lang="id-ID" sz="1800" dirty="0"/>
                        <a:t> </a:t>
                      </a:r>
                      <a:r>
                        <a:rPr lang="en-US" sz="1800" dirty="0"/>
                        <a:t>1</a:t>
                      </a:r>
                      <a:r>
                        <a:rPr lang="id-ID" sz="1800" dirty="0"/>
                        <a:t>8.000</a:t>
                      </a:r>
                      <a:r>
                        <a:rPr lang="id-ID" sz="1800" baseline="0" dirty="0"/>
                        <a:t> juta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id-ID" sz="1800" baseline="0" dirty="0">
                          <a:solidFill>
                            <a:schemeClr val="tx1"/>
                          </a:solidFill>
                        </a:rPr>
                        <a:t> 9.560 juta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</a:t>
                      </a:r>
                      <a:r>
                        <a:rPr lang="id-ID" sz="1800" dirty="0"/>
                        <a:t> </a:t>
                      </a:r>
                      <a:r>
                        <a:rPr lang="en-US" sz="1800" dirty="0"/>
                        <a:t>1</a:t>
                      </a:r>
                      <a:r>
                        <a:rPr lang="id-ID" sz="1800" dirty="0"/>
                        <a:t>1.</a:t>
                      </a:r>
                      <a:r>
                        <a:rPr lang="en-US" sz="1800" dirty="0"/>
                        <a:t>7</a:t>
                      </a:r>
                      <a:r>
                        <a:rPr lang="id-ID" sz="1800" dirty="0"/>
                        <a:t>60</a:t>
                      </a:r>
                      <a:r>
                        <a:rPr lang="id-ID" sz="1800" baseline="0" dirty="0"/>
                        <a:t> juta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</a:t>
                      </a:r>
                      <a:r>
                        <a:rPr lang="id-ID" sz="1800" baseline="0" dirty="0"/>
                        <a:t> 7.394 juta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 </a:t>
                      </a:r>
                      <a:r>
                        <a:rPr lang="id-ID" sz="1800" dirty="0"/>
                        <a:t>5.390</a:t>
                      </a:r>
                      <a:r>
                        <a:rPr lang="id-ID" sz="1800" baseline="0" dirty="0"/>
                        <a:t> juta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id-ID" sz="1800" dirty="0"/>
                        <a:t>Invetasi Publik</a:t>
                      </a:r>
                      <a:endParaRPr lang="en-US" sz="1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 </a:t>
                      </a:r>
                      <a:r>
                        <a:rPr lang="id-ID" sz="1800" dirty="0"/>
                        <a:t>50.000</a:t>
                      </a:r>
                      <a:r>
                        <a:rPr lang="id-ID" sz="1800" baseline="0" dirty="0"/>
                        <a:t> juta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dirty="0"/>
                        <a:t>$</a:t>
                      </a:r>
                      <a:r>
                        <a:rPr lang="id-ID" sz="1800" baseline="0" dirty="0"/>
                        <a:t> 19.700 juta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id-ID" sz="1800" dirty="0">
                          <a:solidFill>
                            <a:schemeClr val="tx1"/>
                          </a:solidFill>
                        </a:rPr>
                        <a:t> 2.540</a:t>
                      </a:r>
                      <a:r>
                        <a:rPr lang="id-ID" sz="1800" baseline="0" dirty="0">
                          <a:solidFill>
                            <a:schemeClr val="tx1"/>
                          </a:solidFill>
                        </a:rPr>
                        <a:t> juta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</a:t>
                      </a:r>
                      <a:r>
                        <a:rPr lang="id-ID" sz="1800" dirty="0"/>
                        <a:t> </a:t>
                      </a:r>
                      <a:r>
                        <a:rPr lang="en-US" sz="1800" dirty="0"/>
                        <a:t>1</a:t>
                      </a:r>
                      <a:r>
                        <a:rPr lang="id-ID" sz="1800" dirty="0"/>
                        <a:t>0.</a:t>
                      </a:r>
                      <a:r>
                        <a:rPr lang="en-US" sz="1800" dirty="0"/>
                        <a:t>0</a:t>
                      </a:r>
                      <a:r>
                        <a:rPr lang="id-ID" sz="1800" dirty="0"/>
                        <a:t>60</a:t>
                      </a:r>
                      <a:r>
                        <a:rPr lang="id-ID" sz="1800" baseline="0" dirty="0"/>
                        <a:t> juta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 </a:t>
                      </a:r>
                      <a:r>
                        <a:rPr lang="id-ID" sz="1800" dirty="0"/>
                        <a:t>1.507</a:t>
                      </a:r>
                      <a:r>
                        <a:rPr lang="id-ID" sz="1800" baseline="0" dirty="0"/>
                        <a:t> juta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 </a:t>
                      </a:r>
                      <a:r>
                        <a:rPr lang="id-ID" sz="1800" dirty="0"/>
                        <a:t>15.800</a:t>
                      </a:r>
                      <a:r>
                        <a:rPr lang="id-ID" sz="1800" baseline="0" dirty="0"/>
                        <a:t> juta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id-ID" sz="1800" baseline="0" dirty="0"/>
                        <a:t>Rasio Privat terhadap Publik</a:t>
                      </a:r>
                      <a:endParaRPr lang="en-US" sz="1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dirty="0"/>
                        <a:t>0,64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dirty="0"/>
                        <a:t>0,91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dirty="0">
                          <a:solidFill>
                            <a:schemeClr val="tx1"/>
                          </a:solidFill>
                        </a:rPr>
                        <a:t>3,76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dirty="0"/>
                        <a:t>1,17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dirty="0"/>
                        <a:t>4,91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dirty="0"/>
                        <a:t>0,34</a:t>
                      </a:r>
                      <a:endParaRPr lang="en-US" sz="1800" dirty="0"/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7600210" y="3543300"/>
            <a:ext cx="1211282" cy="20459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id-ID"/>
          </a:p>
        </p:txBody>
      </p:sp>
      <p:sp>
        <p:nvSpPr>
          <p:cNvPr id="40" name="Rectangle 39"/>
          <p:cNvSpPr/>
          <p:nvPr/>
        </p:nvSpPr>
        <p:spPr>
          <a:xfrm>
            <a:off x="3810000" y="6080166"/>
            <a:ext cx="1282536" cy="3230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id-ID"/>
          </a:p>
        </p:txBody>
      </p:sp>
      <p:sp>
        <p:nvSpPr>
          <p:cNvPr id="41" name="Rectangle 40"/>
          <p:cNvSpPr/>
          <p:nvPr/>
        </p:nvSpPr>
        <p:spPr>
          <a:xfrm>
            <a:off x="7467600" y="6076208"/>
            <a:ext cx="1282536" cy="3230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id-ID"/>
          </a:p>
        </p:txBody>
      </p:sp>
      <p:grpSp>
        <p:nvGrpSpPr>
          <p:cNvPr id="26" name="Group 25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27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8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10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661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020" y="857222"/>
            <a:ext cx="9144000" cy="6309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Data Empirik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32939" y="879429"/>
            <a:ext cx="8712822" cy="6309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Key Issue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32937" y="1573033"/>
            <a:ext cx="8712824" cy="6595743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id-ID" dirty="0"/>
          </a:p>
        </p:txBody>
      </p:sp>
      <p:sp>
        <p:nvSpPr>
          <p:cNvPr id="31" name="TextBox 30"/>
          <p:cNvSpPr txBox="1"/>
          <p:nvPr/>
        </p:nvSpPr>
        <p:spPr>
          <a:xfrm>
            <a:off x="9685190" y="1613406"/>
            <a:ext cx="8270306" cy="6647968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lvl="0" algn="just"/>
            <a:r>
              <a:rPr lang="en-US" sz="3000" dirty="0" err="1"/>
              <a:t>Pasar</a:t>
            </a:r>
            <a:r>
              <a:rPr lang="en-US" sz="3000" dirty="0"/>
              <a:t> </a:t>
            </a:r>
            <a:r>
              <a:rPr lang="en-US" sz="3000" dirty="0" err="1"/>
              <a:t>konstruksi</a:t>
            </a:r>
            <a:r>
              <a:rPr lang="en-US" sz="3000" dirty="0"/>
              <a:t> Indonesia </a:t>
            </a:r>
            <a:r>
              <a:rPr lang="id-ID" sz="3000" dirty="0"/>
              <a:t>pada tahun 2013 </a:t>
            </a:r>
            <a:r>
              <a:rPr lang="en-US" sz="3000" dirty="0" err="1"/>
              <a:t>sebesar</a:t>
            </a:r>
            <a:r>
              <a:rPr lang="id-ID" sz="3000" dirty="0"/>
              <a:t> USD </a:t>
            </a:r>
            <a:r>
              <a:rPr lang="en-US" sz="3000" dirty="0"/>
              <a:t>267</a:t>
            </a:r>
            <a:r>
              <a:rPr lang="id-ID" sz="3000" dirty="0"/>
              <a:t>.000</a:t>
            </a:r>
            <a:r>
              <a:rPr lang="en-US" sz="3000" dirty="0"/>
              <a:t> </a:t>
            </a:r>
            <a:r>
              <a:rPr lang="id-ID" sz="3000" dirty="0"/>
              <a:t>juta </a:t>
            </a:r>
            <a:r>
              <a:rPr lang="en-US" sz="3000" dirty="0" err="1"/>
              <a:t>tetapi</a:t>
            </a:r>
            <a:r>
              <a:rPr lang="en-US" sz="3000" dirty="0"/>
              <a:t> </a:t>
            </a:r>
            <a:r>
              <a:rPr lang="en-US" sz="3000" b="1" dirty="0" err="1"/>
              <a:t>konstruksi</a:t>
            </a:r>
            <a:r>
              <a:rPr lang="en-US" sz="3000" b="1" dirty="0"/>
              <a:t> yang </a:t>
            </a:r>
            <a:r>
              <a:rPr lang="en-US" sz="3000" b="1" dirty="0" err="1"/>
              <a:t>diselesaikan</a:t>
            </a:r>
            <a:r>
              <a:rPr lang="en-US" sz="3000" b="1" dirty="0"/>
              <a:t> </a:t>
            </a:r>
            <a:r>
              <a:rPr lang="id-ID" sz="3000" b="1" dirty="0"/>
              <a:t>Indonesia </a:t>
            </a:r>
            <a:r>
              <a:rPr lang="en-US" sz="3000" dirty="0" err="1"/>
              <a:t>hanya</a:t>
            </a:r>
            <a:r>
              <a:rPr lang="en-US" sz="3000" dirty="0"/>
              <a:t> </a:t>
            </a:r>
            <a:r>
              <a:rPr lang="id-ID" sz="3000" dirty="0"/>
              <a:t>USD </a:t>
            </a:r>
            <a:r>
              <a:rPr lang="en-US" sz="3000" dirty="0"/>
              <a:t>41</a:t>
            </a:r>
            <a:r>
              <a:rPr lang="id-ID" sz="3000" dirty="0"/>
              <a:t>.</a:t>
            </a:r>
            <a:r>
              <a:rPr lang="en-US" sz="3000" dirty="0"/>
              <a:t>7</a:t>
            </a:r>
            <a:r>
              <a:rPr lang="id-ID" sz="3000" dirty="0"/>
              <a:t>61 juta atau </a:t>
            </a:r>
            <a:r>
              <a:rPr lang="en-US" sz="3000" b="1" dirty="0" err="1"/>
              <a:t>hanya</a:t>
            </a:r>
            <a:r>
              <a:rPr lang="en-US" sz="3000" b="1" dirty="0"/>
              <a:t> </a:t>
            </a:r>
            <a:r>
              <a:rPr lang="en-US" sz="3000" b="1" dirty="0" err="1"/>
              <a:t>sekitar</a:t>
            </a:r>
            <a:r>
              <a:rPr lang="en-US" sz="3000" b="1" dirty="0"/>
              <a:t> 1</a:t>
            </a:r>
            <a:r>
              <a:rPr lang="id-ID" sz="3000" b="1" dirty="0"/>
              <a:t>6</a:t>
            </a:r>
            <a:r>
              <a:rPr lang="en-US" sz="3000" b="1" dirty="0"/>
              <a:t>% </a:t>
            </a:r>
            <a:r>
              <a:rPr lang="en-US" sz="3000" dirty="0"/>
              <a:t>yang </a:t>
            </a:r>
            <a:r>
              <a:rPr lang="en-US" sz="3000" dirty="0" err="1"/>
              <a:t>bisa</a:t>
            </a:r>
            <a:r>
              <a:rPr lang="en-US" sz="3000" dirty="0"/>
              <a:t> </a:t>
            </a:r>
            <a:r>
              <a:rPr lang="en-US" sz="3000" dirty="0" err="1"/>
              <a:t>diselesaikan</a:t>
            </a:r>
            <a:r>
              <a:rPr lang="en-US" sz="3000" dirty="0"/>
              <a:t>.</a:t>
            </a:r>
            <a:r>
              <a:rPr lang="id-ID" sz="3000" dirty="0"/>
              <a:t> Jika dibandingkan dengan </a:t>
            </a:r>
            <a:r>
              <a:rPr lang="id-ID" sz="3000" b="1" dirty="0"/>
              <a:t>Malaysia ataupun Singapura</a:t>
            </a:r>
            <a:r>
              <a:rPr lang="id-ID" sz="3000" dirty="0"/>
              <a:t>, kedua negara ini </a:t>
            </a:r>
            <a:r>
              <a:rPr lang="id-ID" sz="3000" b="1" dirty="0"/>
              <a:t>mampu menyelesaikan konstruksinya lebih dari 100% atau tepatnya kurang lebih 119%</a:t>
            </a:r>
            <a:r>
              <a:rPr lang="id-ID" sz="3000" dirty="0"/>
              <a:t>. Besarnya angka persentase rasio konstruksi yang dapat diselesaikan berhubungan dengan </a:t>
            </a:r>
            <a:r>
              <a:rPr lang="id-ID" sz="3000" b="1" i="1" dirty="0"/>
              <a:t>project preparation </a:t>
            </a:r>
            <a:r>
              <a:rPr lang="id-ID" sz="3000" dirty="0"/>
              <a:t>atau proses persiapan dari proyek itu sendiri. Semakin besar angka persentase rasio tersebut, </a:t>
            </a:r>
            <a:r>
              <a:rPr lang="id-ID" sz="3000" i="1" dirty="0"/>
              <a:t>project preparation</a:t>
            </a:r>
            <a:r>
              <a:rPr lang="id-ID" sz="3000" dirty="0"/>
              <a:t> di negara tersebut dapat dikatakan </a:t>
            </a:r>
            <a:r>
              <a:rPr lang="id-ID" sz="3000" b="1" dirty="0"/>
              <a:t>efektif dan efisien</a:t>
            </a:r>
            <a:r>
              <a:rPr lang="id-ID" sz="3000" dirty="0"/>
              <a:t>.</a:t>
            </a:r>
          </a:p>
        </p:txBody>
      </p:sp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125909"/>
              </p:ext>
            </p:extLst>
          </p:nvPr>
        </p:nvGraphicFramePr>
        <p:xfrm>
          <a:off x="-21020" y="1216500"/>
          <a:ext cx="9144000" cy="4887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43441" y="6337391"/>
          <a:ext cx="8900561" cy="3498810"/>
        </p:xfrm>
        <a:graphic>
          <a:graphicData uri="http://schemas.openxmlformats.org/drawingml/2006/table">
            <a:tbl>
              <a:tblPr/>
              <a:tblGrid>
                <a:gridCol w="2523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1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96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78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4150">
                <a:tc>
                  <a:txBody>
                    <a:bodyPr/>
                    <a:lstStyle/>
                    <a:p>
                      <a:pPr algn="ctr" rtl="0" fontAlgn="t"/>
                      <a:r>
                        <a:rPr lang="id-ID" sz="17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id-ID" sz="17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id-ID" sz="1700" b="1" i="0" u="none" strike="noStrike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7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Australia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7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Singapura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7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Malaysia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7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Thailand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7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Filipina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7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Indonesia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Nilai Construction</a:t>
                      </a:r>
                      <a:r>
                        <a:rPr lang="id-ID" sz="20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Work Done</a:t>
                      </a:r>
                    </a:p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(USD juta)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204.299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28.648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9.885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5.532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41.761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Nilai</a:t>
                      </a:r>
                      <a:r>
                        <a:rPr lang="id-ID" sz="20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Pasar Infrastruktur</a:t>
                      </a:r>
                    </a:p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(USD juta)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267.000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Rasio</a:t>
                      </a:r>
                      <a:r>
                        <a:rPr lang="id-ID" sz="20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Construction Work Done terhadap Pasar Infrastruktur</a:t>
                      </a:r>
                      <a:endParaRPr lang="id-ID" sz="2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886200" y="6807517"/>
            <a:ext cx="2226353" cy="30286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id-ID"/>
          </a:p>
        </p:txBody>
      </p:sp>
      <p:sp>
        <p:nvSpPr>
          <p:cNvPr id="13" name="TextBox 12"/>
          <p:cNvSpPr txBox="1"/>
          <p:nvPr/>
        </p:nvSpPr>
        <p:spPr>
          <a:xfrm>
            <a:off x="9429752" y="8252079"/>
            <a:ext cx="8716008" cy="1615821"/>
          </a:xfrm>
          <a:prstGeom prst="rect">
            <a:avLst/>
          </a:prstGeom>
          <a:solidFill>
            <a:srgbClr val="FF0000"/>
          </a:solidFill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Bagaimana cara agar proses </a:t>
            </a:r>
            <a:r>
              <a:rPr lang="id-ID" b="1" i="1" dirty="0">
                <a:solidFill>
                  <a:schemeClr val="bg1"/>
                </a:solidFill>
              </a:rPr>
              <a:t>project preparation </a:t>
            </a:r>
            <a:r>
              <a:rPr lang="id-ID" b="1" dirty="0">
                <a:solidFill>
                  <a:schemeClr val="bg1"/>
                </a:solidFill>
              </a:rPr>
              <a:t>efektif dan efisien?</a:t>
            </a:r>
          </a:p>
          <a:p>
            <a:pPr algn="ctr"/>
            <a:r>
              <a:rPr lang="id-ID" sz="2900" dirty="0">
                <a:solidFill>
                  <a:schemeClr val="bg1"/>
                </a:solidFill>
              </a:rPr>
              <a:t>*perlu studi langsung ke lapangan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8288000" cy="611188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INVESTASI INFRASTRUKTUR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18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9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11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668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b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0"/>
            <a:ext cx="6553200" cy="10287000"/>
          </a:xfrm>
          <a:prstGeom prst="rect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905500"/>
            <a:ext cx="5638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5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ndalus" pitchFamily="18" charset="-78"/>
              </a:rPr>
              <a:t>TANTANGAN</a:t>
            </a:r>
          </a:p>
          <a:p>
            <a:r>
              <a:rPr lang="fi-FI" sz="5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ndalus" pitchFamily="18" charset="-78"/>
              </a:rPr>
              <a:t>SDM</a:t>
            </a:r>
          </a:p>
          <a:p>
            <a:r>
              <a:rPr lang="fi-FI" sz="5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ndalus" pitchFamily="18" charset="-78"/>
              </a:rPr>
              <a:t>JASA KONSTRUKSI</a:t>
            </a:r>
          </a:p>
        </p:txBody>
      </p:sp>
      <p:pic>
        <p:nvPicPr>
          <p:cNvPr id="16" name="Picture 15" descr="Picture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374051"/>
            <a:ext cx="986971" cy="912949"/>
          </a:xfrm>
          <a:prstGeom prst="rect">
            <a:avLst/>
          </a:prstGeom>
        </p:spPr>
      </p:pic>
      <p:sp>
        <p:nvSpPr>
          <p:cNvPr id="25" name="Slide Number Placeholder 18"/>
          <p:cNvSpPr txBox="1">
            <a:spLocks/>
          </p:cNvSpPr>
          <p:nvPr/>
        </p:nvSpPr>
        <p:spPr bwMode="auto">
          <a:xfrm>
            <a:off x="838200" y="266700"/>
            <a:ext cx="4724400" cy="685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DIREKTORAT JENDERAL BINA KONSTRUKSI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KEMENTERIAN PEKERJAAN UMUM DAN PERUMAHAN RAKYAT</a:t>
            </a: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667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16916400" y="9629274"/>
            <a:ext cx="1371600" cy="647700"/>
            <a:chOff x="16916400" y="9448800"/>
            <a:chExt cx="1371600" cy="647700"/>
          </a:xfrm>
        </p:grpSpPr>
        <p:grpSp>
          <p:nvGrpSpPr>
            <p:cNvPr id="17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8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12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80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/>
          <p:cNvSpPr/>
          <p:nvPr/>
        </p:nvSpPr>
        <p:spPr>
          <a:xfrm>
            <a:off x="7086600" y="4229100"/>
            <a:ext cx="4229100" cy="2514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14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C918-188B-42D0-961C-DA66234F3A9F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0" y="337446"/>
            <a:ext cx="11430000" cy="12573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5714" b="1" dirty="0" err="1">
                <a:latin typeface="Franklin Gothic Book"/>
                <a:ea typeface="+mj-ea"/>
                <a:cs typeface="Franklin Gothic Book"/>
              </a:rPr>
              <a:t>Kerangka</a:t>
            </a:r>
            <a:r>
              <a:rPr lang="en-US" sz="5714" b="1" dirty="0">
                <a:latin typeface="Franklin Gothic Book"/>
                <a:ea typeface="+mj-ea"/>
                <a:cs typeface="Franklin Gothic Book"/>
              </a:rPr>
              <a:t> </a:t>
            </a:r>
            <a:r>
              <a:rPr lang="en-US" sz="5714" b="1" dirty="0" err="1">
                <a:latin typeface="Franklin Gothic Book"/>
                <a:ea typeface="+mj-ea"/>
                <a:cs typeface="Franklin Gothic Book"/>
              </a:rPr>
              <a:t>Berpikir</a:t>
            </a:r>
            <a:endParaRPr lang="id-ID" sz="5714" b="1" dirty="0"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58100" y="1943100"/>
            <a:ext cx="2628900" cy="685800"/>
          </a:xfrm>
          <a:prstGeom prst="roundRect">
            <a:avLst/>
          </a:prstGeom>
          <a:solidFill>
            <a:srgbClr val="FEC67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Demand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58100" y="3056337"/>
            <a:ext cx="2574138" cy="800100"/>
          </a:xfrm>
          <a:prstGeom prst="roundRect">
            <a:avLst/>
          </a:prstGeom>
          <a:solidFill>
            <a:srgbClr val="FEC67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Produksi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86100" y="5088726"/>
            <a:ext cx="2743200" cy="800100"/>
          </a:xfrm>
          <a:prstGeom prst="roundRect">
            <a:avLst/>
          </a:prstGeom>
          <a:solidFill>
            <a:srgbClr val="FEC67A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Kebijakan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Pemerintah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344400" y="4944663"/>
            <a:ext cx="2514600" cy="1088226"/>
          </a:xfrm>
          <a:prstGeom prst="roundRect">
            <a:avLst/>
          </a:prstGeom>
          <a:solidFill>
            <a:srgbClr val="69D8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</a:rPr>
              <a:t>Daya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Saing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57800" y="7429500"/>
            <a:ext cx="2743200" cy="685800"/>
          </a:xfrm>
          <a:prstGeom prst="roundRect">
            <a:avLst/>
          </a:prstGeom>
          <a:solidFill>
            <a:srgbClr val="FEC67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Struktur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Industri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172700" y="7315200"/>
            <a:ext cx="3429000" cy="800100"/>
          </a:xfrm>
          <a:prstGeom prst="roundRect">
            <a:avLst/>
          </a:prstGeom>
          <a:solidFill>
            <a:srgbClr val="FEC67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Industri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Pendukung</a:t>
            </a:r>
            <a:r>
              <a:rPr lang="en-US" sz="2800" dirty="0">
                <a:solidFill>
                  <a:srgbClr val="000000"/>
                </a:solidFill>
              </a:rPr>
              <a:t> (</a:t>
            </a:r>
            <a:r>
              <a:rPr lang="en-US" sz="2800" dirty="0" err="1">
                <a:solidFill>
                  <a:srgbClr val="000000"/>
                </a:solidFill>
              </a:rPr>
              <a:t>Strategis</a:t>
            </a:r>
            <a:r>
              <a:rPr lang="en-US" sz="28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8458200" y="4343400"/>
            <a:ext cx="1187568" cy="1190697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Time</a:t>
            </a: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9715500" y="5486400"/>
            <a:ext cx="1187568" cy="1190697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Cost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7200900" y="5486400"/>
            <a:ext cx="1187568" cy="1190697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86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372601" y="6743701"/>
            <a:ext cx="2172069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64" dirty="0" err="1"/>
              <a:t>Manajemen</a:t>
            </a:r>
            <a:r>
              <a:rPr lang="en-US" sz="1964" dirty="0"/>
              <a:t> </a:t>
            </a:r>
            <a:r>
              <a:rPr lang="en-US" sz="1964" dirty="0" err="1"/>
              <a:t>Proyek</a:t>
            </a:r>
            <a:endParaRPr lang="en-US" sz="1964" dirty="0"/>
          </a:p>
        </p:txBody>
      </p:sp>
      <p:cxnSp>
        <p:nvCxnSpPr>
          <p:cNvPr id="19" name="Elbow Connector 18"/>
          <p:cNvCxnSpPr>
            <a:stCxn id="10" idx="0"/>
            <a:endCxn id="4" idx="1"/>
          </p:cNvCxnSpPr>
          <p:nvPr/>
        </p:nvCxnSpPr>
        <p:spPr>
          <a:xfrm rot="5400000" flipH="1" flipV="1">
            <a:off x="4656537" y="2087163"/>
            <a:ext cx="2802726" cy="320040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4" idx="3"/>
          </p:cNvCxnSpPr>
          <p:nvPr/>
        </p:nvCxnSpPr>
        <p:spPr>
          <a:xfrm>
            <a:off x="10287000" y="2286000"/>
            <a:ext cx="3429000" cy="2628900"/>
          </a:xfrm>
          <a:prstGeom prst="bentConnector3">
            <a:avLst>
              <a:gd name="adj1" fmla="val 100353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0"/>
          </p:cNvCxnSpPr>
          <p:nvPr/>
        </p:nvCxnSpPr>
        <p:spPr>
          <a:xfrm rot="5400000" flipH="1" flipV="1">
            <a:off x="5170887" y="2601513"/>
            <a:ext cx="1774026" cy="3200400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0" idx="2"/>
            <a:endCxn id="13" idx="2"/>
          </p:cNvCxnSpPr>
          <p:nvPr/>
        </p:nvCxnSpPr>
        <p:spPr>
          <a:xfrm rot="16200000" flipH="1">
            <a:off x="7059213" y="3287313"/>
            <a:ext cx="2226474" cy="7429500"/>
          </a:xfrm>
          <a:prstGeom prst="bentConnector3">
            <a:avLst>
              <a:gd name="adj1" fmla="val 128769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0" idx="2"/>
            <a:endCxn id="12" idx="1"/>
          </p:cNvCxnSpPr>
          <p:nvPr/>
        </p:nvCxnSpPr>
        <p:spPr>
          <a:xfrm rot="16200000" flipH="1">
            <a:off x="3915963" y="6430563"/>
            <a:ext cx="1883574" cy="80010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4" name="Elbow Connector 1023"/>
          <p:cNvCxnSpPr>
            <a:stCxn id="12" idx="0"/>
          </p:cNvCxnSpPr>
          <p:nvPr/>
        </p:nvCxnSpPr>
        <p:spPr>
          <a:xfrm rot="5400000" flipH="1" flipV="1">
            <a:off x="5257800" y="5029200"/>
            <a:ext cx="3771900" cy="1028700"/>
          </a:xfrm>
          <a:prstGeom prst="bentConnector3">
            <a:avLst>
              <a:gd name="adj1" fmla="val 99712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/>
          <p:cNvCxnSpPr>
            <a:stCxn id="5" idx="2"/>
            <a:endCxn id="16" idx="0"/>
          </p:cNvCxnSpPr>
          <p:nvPr/>
        </p:nvCxnSpPr>
        <p:spPr>
          <a:xfrm flipH="1">
            <a:off x="7794684" y="4938749"/>
            <a:ext cx="663516" cy="54765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1039"/>
          <p:cNvCxnSpPr>
            <a:stCxn id="16" idx="6"/>
            <a:endCxn id="15" idx="2"/>
          </p:cNvCxnSpPr>
          <p:nvPr/>
        </p:nvCxnSpPr>
        <p:spPr>
          <a:xfrm>
            <a:off x="8388468" y="6081749"/>
            <a:ext cx="132703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Connector 1041"/>
          <p:cNvCxnSpPr>
            <a:stCxn id="5" idx="6"/>
            <a:endCxn id="15" idx="0"/>
          </p:cNvCxnSpPr>
          <p:nvPr/>
        </p:nvCxnSpPr>
        <p:spPr>
          <a:xfrm>
            <a:off x="9645768" y="4938749"/>
            <a:ext cx="663516" cy="54765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4" name="Elbow Connector 1053"/>
          <p:cNvCxnSpPr>
            <a:stCxn id="9" idx="3"/>
          </p:cNvCxnSpPr>
          <p:nvPr/>
        </p:nvCxnSpPr>
        <p:spPr>
          <a:xfrm>
            <a:off x="10232238" y="3456387"/>
            <a:ext cx="3026562" cy="1458513"/>
          </a:xfrm>
          <a:prstGeom prst="bentConnector3">
            <a:avLst>
              <a:gd name="adj1" fmla="val 100163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3" name="Elbow Connector 1062"/>
          <p:cNvCxnSpPr>
            <a:stCxn id="10" idx="3"/>
            <a:endCxn id="1043" idx="1"/>
          </p:cNvCxnSpPr>
          <p:nvPr/>
        </p:nvCxnSpPr>
        <p:spPr>
          <a:xfrm flipV="1">
            <a:off x="5829300" y="5486400"/>
            <a:ext cx="1257300" cy="2376"/>
          </a:xfrm>
          <a:prstGeom prst="bentConnector3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9" name="Elbow Connector 1068"/>
          <p:cNvCxnSpPr>
            <a:stCxn id="13" idx="0"/>
          </p:cNvCxnSpPr>
          <p:nvPr/>
        </p:nvCxnSpPr>
        <p:spPr>
          <a:xfrm rot="16200000" flipV="1">
            <a:off x="9258300" y="4686300"/>
            <a:ext cx="3657600" cy="1600200"/>
          </a:xfrm>
          <a:prstGeom prst="bentConnector3">
            <a:avLst>
              <a:gd name="adj1" fmla="val 99638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stCxn id="1043" idx="3"/>
            <a:endCxn id="11" idx="1"/>
          </p:cNvCxnSpPr>
          <p:nvPr/>
        </p:nvCxnSpPr>
        <p:spPr>
          <a:xfrm>
            <a:off x="11315700" y="5486400"/>
            <a:ext cx="1028700" cy="2376"/>
          </a:xfrm>
          <a:prstGeom prst="bentConnector3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6" name="Straight Arrow Connector 1085"/>
          <p:cNvCxnSpPr>
            <a:stCxn id="4" idx="2"/>
            <a:endCxn id="9" idx="0"/>
          </p:cNvCxnSpPr>
          <p:nvPr/>
        </p:nvCxnSpPr>
        <p:spPr>
          <a:xfrm flipH="1">
            <a:off x="8945169" y="2628900"/>
            <a:ext cx="27381" cy="42743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7286202" y="5829300"/>
            <a:ext cx="11240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Quality</a:t>
            </a:r>
          </a:p>
        </p:txBody>
      </p:sp>
    </p:spTree>
    <p:extLst/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9215255" y="5130142"/>
            <a:ext cx="8977746" cy="5042558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/>
        </p:nvSpPr>
        <p:spPr>
          <a:xfrm>
            <a:off x="-21020" y="486185"/>
            <a:ext cx="9144000" cy="6309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Data Empirik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12169" y="517284"/>
            <a:ext cx="8975834" cy="6309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137157" tIns="68579" rIns="137157" bIns="68579" rtlCol="0" anchor="ctr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Key Issue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91506" y="5015216"/>
            <a:ext cx="9001496" cy="5386084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lvl="0"/>
            <a:r>
              <a:rPr lang="en-US" sz="2500" b="1" dirty="0" err="1"/>
              <a:t>Studi</a:t>
            </a:r>
            <a:r>
              <a:rPr lang="en-US" sz="2500" b="1" dirty="0"/>
              <a:t> </a:t>
            </a:r>
            <a:r>
              <a:rPr lang="en-US" sz="2500" b="1" dirty="0" err="1"/>
              <a:t>kasus</a:t>
            </a:r>
            <a:r>
              <a:rPr lang="en-US" sz="2500" b="1" dirty="0"/>
              <a:t> </a:t>
            </a:r>
            <a:r>
              <a:rPr lang="id-ID" sz="2500" b="1" dirty="0"/>
              <a:t>Australia </a:t>
            </a:r>
            <a:r>
              <a:rPr lang="id-ID" sz="2500" dirty="0"/>
              <a:t>(biaya konstruksi tertinggi)</a:t>
            </a:r>
            <a:r>
              <a:rPr lang="en-US" sz="2500" dirty="0"/>
              <a:t>:</a:t>
            </a:r>
            <a:endParaRPr lang="id-ID" sz="2500" dirty="0"/>
          </a:p>
          <a:p>
            <a:pPr lvl="0"/>
            <a:endParaRPr lang="id-ID" sz="2500" dirty="0"/>
          </a:p>
          <a:p>
            <a:pPr lvl="0" algn="just"/>
            <a:r>
              <a:rPr lang="id-ID" sz="2500" dirty="0"/>
              <a:t>Dilihat dari upah tenaga kerja konstruksinya, </a:t>
            </a:r>
            <a:r>
              <a:rPr lang="id-ID" sz="2500" b="1" dirty="0"/>
              <a:t>upah di Australia  memang merupakan yang tertinggi</a:t>
            </a:r>
            <a:r>
              <a:rPr lang="id-ID" sz="2500" dirty="0"/>
              <a:t>. Walaupun begitu,</a:t>
            </a:r>
            <a:r>
              <a:rPr lang="id-ID" sz="2500" b="1" dirty="0"/>
              <a:t> revenue yang dihasilkan oleh perusahaan konstruksi di Australia tetap bisa menjadi yang tertinggi</a:t>
            </a:r>
            <a:r>
              <a:rPr lang="id-ID" sz="2500" dirty="0"/>
              <a:t>.</a:t>
            </a:r>
          </a:p>
          <a:p>
            <a:pPr lvl="0"/>
            <a:endParaRPr lang="id-ID" sz="2500" dirty="0"/>
          </a:p>
          <a:p>
            <a:pPr lvl="0" algn="just"/>
            <a:r>
              <a:rPr lang="id-ID" sz="2500" dirty="0"/>
              <a:t>Kemungkinan hal tersebut </a:t>
            </a:r>
            <a:r>
              <a:rPr lang="id-ID" sz="2500" b="1" dirty="0"/>
              <a:t>didukung oleh penggunaan teknologi BIM </a:t>
            </a:r>
            <a:r>
              <a:rPr lang="id-ID" sz="2500" dirty="0"/>
              <a:t>di Australia yang mampu membuat Australia memiliki ROI lebih dari 25%. Oleh karena itu, apabila Indonesia ingin menerapkan teknologi BIM, Indonesia harus </a:t>
            </a:r>
            <a:r>
              <a:rPr lang="id-ID" sz="2500" b="1" i="1" dirty="0"/>
              <a:t>transfer knowledge </a:t>
            </a:r>
            <a:r>
              <a:rPr lang="id-ID" sz="2500" dirty="0"/>
              <a:t>dengan negara-negara yang sudah terlebih dahulu menerapkan teknologi BIM seperti Australia.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980" t="1521" r="6239" b="4288"/>
          <a:stretch/>
        </p:blipFill>
        <p:spPr>
          <a:xfrm>
            <a:off x="262079" y="5021461"/>
            <a:ext cx="8473004" cy="4629077"/>
          </a:xfrm>
          <a:prstGeom prst="rect">
            <a:avLst/>
          </a:prstGeom>
        </p:spPr>
      </p:pic>
      <p:graphicFrame>
        <p:nvGraphicFramePr>
          <p:cNvPr id="16" name="Chart 15"/>
          <p:cNvGraphicFramePr/>
          <p:nvPr>
            <p:extLst/>
          </p:nvPr>
        </p:nvGraphicFramePr>
        <p:xfrm>
          <a:off x="9120253" y="1209638"/>
          <a:ext cx="9167750" cy="387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19"/>
          <p:cNvSpPr/>
          <p:nvPr/>
        </p:nvSpPr>
        <p:spPr>
          <a:xfrm>
            <a:off x="5043077" y="6442607"/>
            <a:ext cx="845070" cy="2360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id-ID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t="29358" r="59046" b="65494"/>
          <a:stretch/>
        </p:blipFill>
        <p:spPr>
          <a:xfrm>
            <a:off x="262079" y="9441326"/>
            <a:ext cx="2639184" cy="331973"/>
          </a:xfrm>
          <a:prstGeom prst="rect">
            <a:avLst/>
          </a:prstGeom>
        </p:spPr>
      </p:pic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3458241"/>
              </p:ext>
            </p:extLst>
          </p:nvPr>
        </p:nvGraphicFramePr>
        <p:xfrm>
          <a:off x="48717" y="1179004"/>
          <a:ext cx="9263450" cy="4365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8288000" cy="611188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PENDAPATAN PERUSAHAAN VS UPAH TENAGA KERJA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19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1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14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113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020" y="486186"/>
            <a:ext cx="10315240" cy="6309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Data Empirik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32911" y="486186"/>
            <a:ext cx="7978889" cy="6309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Key Issue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253934" y="1179786"/>
            <a:ext cx="7957866" cy="8992913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id-ID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9286904"/>
            <a:ext cx="10294220" cy="1107990"/>
          </a:xfrm>
          <a:prstGeom prst="rect">
            <a:avLst/>
          </a:prstGeom>
          <a:solidFill>
            <a:srgbClr val="FF0000"/>
          </a:solidFill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id-ID" sz="3000" b="1" dirty="0">
                <a:solidFill>
                  <a:schemeClr val="bg1"/>
                </a:solidFill>
              </a:rPr>
              <a:t>Bagaimana </a:t>
            </a:r>
            <a:r>
              <a:rPr lang="en-US" sz="3000" b="1" dirty="0" err="1">
                <a:solidFill>
                  <a:schemeClr val="bg1"/>
                </a:solidFill>
              </a:rPr>
              <a:t>strategi</a:t>
            </a:r>
            <a:r>
              <a:rPr lang="id-ID" sz="3000" b="1" dirty="0">
                <a:solidFill>
                  <a:schemeClr val="bg1"/>
                </a:solidFill>
              </a:rPr>
              <a:t> untuk meningkatkan kompetensi dan produktivitas tenaga kerja konstruksi?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320378902"/>
              </p:ext>
            </p:extLst>
          </p:nvPr>
        </p:nvGraphicFramePr>
        <p:xfrm>
          <a:off x="152400" y="1179787"/>
          <a:ext cx="9715568" cy="4306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294220" y="1104900"/>
            <a:ext cx="7993781" cy="8032962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lvl="0" algn="just"/>
            <a:r>
              <a:rPr lang="id-ID" sz="3000" dirty="0"/>
              <a:t>Jumlah tenaga kerja konstruksi di Indonesia adalah 7.211.967 orang. </a:t>
            </a:r>
            <a:r>
              <a:rPr lang="id-ID" sz="3000" b="1" dirty="0"/>
              <a:t>Angka ini merupakan angka tertinggi </a:t>
            </a:r>
            <a:r>
              <a:rPr lang="id-ID" sz="3000" dirty="0"/>
              <a:t>dibandingkan dengan negara-negara lainnya. Banyaknya jumlah tenaga kerja konstruksi konstruksi di suatu negara tidak menjamin majunya industri konstruksi di negara tersebut, sehingga dalam hal ini yang dilihat adalah </a:t>
            </a:r>
            <a:r>
              <a:rPr lang="id-ID" sz="3000" b="1" dirty="0"/>
              <a:t>produktivitas dari tenaga kerja </a:t>
            </a:r>
            <a:r>
              <a:rPr lang="id-ID" sz="3000" dirty="0"/>
              <a:t>konstruksi di masing-masing negara.</a:t>
            </a:r>
          </a:p>
          <a:p>
            <a:pPr lvl="0"/>
            <a:endParaRPr lang="id-ID" sz="3000" dirty="0"/>
          </a:p>
          <a:p>
            <a:pPr lvl="0"/>
            <a:r>
              <a:rPr lang="id-ID" sz="3000" dirty="0"/>
              <a:t>Produktivitas TKK =  </a:t>
            </a:r>
            <a:r>
              <a:rPr lang="id-ID" sz="2500" u="sng" dirty="0"/>
              <a:t>Nilai Konstruksi yang Diselesaikan</a:t>
            </a:r>
          </a:p>
          <a:p>
            <a:pPr lvl="0"/>
            <a:r>
              <a:rPr lang="id-ID" sz="3000" dirty="0"/>
              <a:t>	                          Jumlah TKK</a:t>
            </a:r>
          </a:p>
          <a:p>
            <a:pPr lvl="0"/>
            <a:endParaRPr lang="id-ID" sz="3000" dirty="0"/>
          </a:p>
          <a:p>
            <a:pPr lvl="0" algn="just"/>
            <a:r>
              <a:rPr lang="id-ID" sz="3000" dirty="0"/>
              <a:t>Dalam hal ini, </a:t>
            </a:r>
            <a:r>
              <a:rPr lang="id-ID" sz="3000" b="1" dirty="0"/>
              <a:t>Australia memiliki produktivitas tenaga kerja konstruksi paling tinggi</a:t>
            </a:r>
            <a:r>
              <a:rPr lang="id-ID" sz="3000" dirty="0"/>
              <a:t>, yang kemungkinan dipengaruhi oleh tingkat kompetensi dari tenaga kerja konstruksinya.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6018482"/>
              </p:ext>
            </p:extLst>
          </p:nvPr>
        </p:nvGraphicFramePr>
        <p:xfrm>
          <a:off x="0" y="5286377"/>
          <a:ext cx="4857720" cy="4000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965160704"/>
              </p:ext>
            </p:extLst>
          </p:nvPr>
        </p:nvGraphicFramePr>
        <p:xfrm>
          <a:off x="4680408" y="5067300"/>
          <a:ext cx="5772725" cy="399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8288000" cy="611188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PRODUKTIVITAS TENAGA KERJA KONSTRUKSI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18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0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15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87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4500" y="4457700"/>
            <a:ext cx="14859000" cy="3429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5" tIns="68574" rIns="137145" bIns="68574" rtlCol="0" anchor="ctr"/>
          <a:lstStyle/>
          <a:p>
            <a:pPr algn="ctr"/>
            <a:endParaRPr lang="en-US" sz="204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057" y="4125"/>
            <a:ext cx="12258674" cy="960120"/>
          </a:xfrm>
        </p:spPr>
        <p:txBody>
          <a:bodyPr>
            <a:noAutofit/>
          </a:bodyPr>
          <a:lstStyle/>
          <a:p>
            <a:pPr algn="l"/>
            <a:r>
              <a:rPr lang="en-US" sz="40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NEGARA BESAR ‘MISKIN’ INSINYUR:</a:t>
            </a:r>
            <a:br>
              <a:rPr lang="en-US" sz="40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JUMLAH INSINYUR INDONESIA TERENDAH DI ASEAN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4159044" y="4229100"/>
          <a:ext cx="9460857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28995" y="5611508"/>
            <a:ext cx="1985833" cy="1082592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pPr algn="r"/>
            <a:r>
              <a:rPr lang="en-US" sz="2045" b="1" dirty="0" err="1"/>
              <a:t>Jumlah</a:t>
            </a:r>
            <a:r>
              <a:rPr lang="en-US" sz="2045" b="1" dirty="0"/>
              <a:t> </a:t>
            </a:r>
            <a:r>
              <a:rPr lang="en-US" sz="2045" b="1" dirty="0" err="1"/>
              <a:t>Insinyur</a:t>
            </a:r>
            <a:endParaRPr lang="en-US" sz="2045" b="1" dirty="0"/>
          </a:p>
          <a:p>
            <a:pPr algn="r"/>
            <a:r>
              <a:rPr lang="en-US" sz="2045" b="1" dirty="0"/>
              <a:t>Per </a:t>
            </a:r>
            <a:r>
              <a:rPr lang="en-US" sz="2045" b="1" dirty="0" err="1"/>
              <a:t>Satu</a:t>
            </a:r>
            <a:r>
              <a:rPr lang="en-US" sz="2045" b="1" dirty="0"/>
              <a:t> </a:t>
            </a:r>
            <a:r>
              <a:rPr lang="en-US" sz="2045" b="1" dirty="0" err="1"/>
              <a:t>Juta</a:t>
            </a:r>
            <a:endParaRPr lang="en-US" sz="2045" b="1" dirty="0"/>
          </a:p>
          <a:p>
            <a:pPr algn="r"/>
            <a:r>
              <a:rPr lang="en-US" sz="2045" b="1" dirty="0" err="1"/>
              <a:t>Penduduk</a:t>
            </a:r>
            <a:endParaRPr lang="en-US" sz="2045" b="1" dirty="0"/>
          </a:p>
        </p:txBody>
      </p:sp>
      <p:sp>
        <p:nvSpPr>
          <p:cNvPr id="7" name="Rectangle 6"/>
          <p:cNvSpPr/>
          <p:nvPr/>
        </p:nvSpPr>
        <p:spPr>
          <a:xfrm>
            <a:off x="1714500" y="3662713"/>
            <a:ext cx="14859000" cy="901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5" tIns="68574" rIns="137145" bIns="68574" rtlCol="0" anchor="ctr"/>
          <a:lstStyle/>
          <a:p>
            <a:pPr algn="ctr"/>
            <a:endParaRPr lang="en-US" sz="2045" dirty="0"/>
          </a:p>
        </p:txBody>
      </p:sp>
      <p:sp>
        <p:nvSpPr>
          <p:cNvPr id="8" name="TextBox 7"/>
          <p:cNvSpPr txBox="1"/>
          <p:nvPr/>
        </p:nvSpPr>
        <p:spPr>
          <a:xfrm>
            <a:off x="2368895" y="3724044"/>
            <a:ext cx="1985833" cy="767890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pPr algn="r"/>
            <a:r>
              <a:rPr lang="en-US" sz="2045" b="1" dirty="0" err="1"/>
              <a:t>Jumlah</a:t>
            </a:r>
            <a:r>
              <a:rPr lang="en-US" sz="2045" b="1" dirty="0"/>
              <a:t> </a:t>
            </a:r>
            <a:r>
              <a:rPr lang="en-US" sz="2045" b="1" dirty="0" err="1"/>
              <a:t>Insinyur</a:t>
            </a:r>
            <a:endParaRPr lang="en-US" sz="2045" b="1" dirty="0"/>
          </a:p>
          <a:p>
            <a:pPr algn="r"/>
            <a:r>
              <a:rPr lang="en-US" sz="2045" b="1" dirty="0" err="1"/>
              <a:t>Profesional</a:t>
            </a:r>
            <a:endParaRPr lang="en-US" sz="2045" b="1" dirty="0"/>
          </a:p>
        </p:txBody>
      </p:sp>
      <p:sp>
        <p:nvSpPr>
          <p:cNvPr id="9" name="Rectangle 8"/>
          <p:cNvSpPr/>
          <p:nvPr/>
        </p:nvSpPr>
        <p:spPr>
          <a:xfrm>
            <a:off x="1714500" y="7886700"/>
            <a:ext cx="14859000" cy="9144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5" tIns="68574" rIns="137145" bIns="68574" rtlCol="0" anchor="ctr"/>
          <a:lstStyle/>
          <a:p>
            <a:pPr algn="ctr"/>
            <a:endParaRPr lang="en-US" sz="2045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1395" y="7886703"/>
            <a:ext cx="1643432" cy="767890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pPr algn="r"/>
            <a:r>
              <a:rPr lang="en-US" sz="2045" b="1" dirty="0" err="1">
                <a:solidFill>
                  <a:schemeClr val="accent2">
                    <a:lumMod val="75000"/>
                  </a:schemeClr>
                </a:solidFill>
              </a:rPr>
              <a:t>Jumlah</a:t>
            </a:r>
            <a:r>
              <a:rPr lang="en-US" sz="2045" b="1" dirty="0">
                <a:solidFill>
                  <a:schemeClr val="accent2">
                    <a:lumMod val="75000"/>
                  </a:schemeClr>
                </a:solidFill>
              </a:rPr>
              <a:t> Total</a:t>
            </a:r>
          </a:p>
          <a:p>
            <a:pPr algn="r"/>
            <a:r>
              <a:rPr lang="en-US" sz="2045" b="1" dirty="0" err="1">
                <a:solidFill>
                  <a:schemeClr val="accent2">
                    <a:lumMod val="75000"/>
                  </a:schemeClr>
                </a:solidFill>
              </a:rPr>
              <a:t>Insinyur</a:t>
            </a:r>
            <a:endParaRPr lang="en-US" sz="2045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8652" y="8115302"/>
            <a:ext cx="1142590" cy="45318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045" b="1" dirty="0">
                <a:solidFill>
                  <a:schemeClr val="accent2">
                    <a:lumMod val="75000"/>
                  </a:schemeClr>
                </a:solidFill>
              </a:rPr>
              <a:t>150,000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49453" y="8115302"/>
            <a:ext cx="1142590" cy="45318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045" b="1" dirty="0">
                <a:solidFill>
                  <a:schemeClr val="accent2">
                    <a:lumMod val="75000"/>
                  </a:schemeClr>
                </a:solidFill>
              </a:rPr>
              <a:t>100,000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7703" y="8115302"/>
            <a:ext cx="1142590" cy="45318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045" b="1" dirty="0">
                <a:solidFill>
                  <a:schemeClr val="accent2">
                    <a:lumMod val="75000"/>
                  </a:schemeClr>
                </a:solidFill>
              </a:rPr>
              <a:t>276,000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7227" y="8115302"/>
            <a:ext cx="1142590" cy="45318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045" b="1" dirty="0">
                <a:solidFill>
                  <a:schemeClr val="accent2">
                    <a:lumMod val="75000"/>
                  </a:schemeClr>
                </a:solidFill>
              </a:rPr>
              <a:t>500,000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13666" y="8115302"/>
            <a:ext cx="1142590" cy="45318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045" b="1" dirty="0">
                <a:solidFill>
                  <a:schemeClr val="accent2">
                    <a:lumMod val="75000"/>
                  </a:schemeClr>
                </a:solidFill>
              </a:rPr>
              <a:t>750,000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51916" y="8115302"/>
            <a:ext cx="1142590" cy="45318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045" b="1" dirty="0">
                <a:solidFill>
                  <a:schemeClr val="accent2">
                    <a:lumMod val="75000"/>
                  </a:schemeClr>
                </a:solidFill>
              </a:rPr>
              <a:t>800,000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213988" y="8115302"/>
            <a:ext cx="1142590" cy="45318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045" b="1" dirty="0">
                <a:solidFill>
                  <a:schemeClr val="accent2">
                    <a:lumMod val="75000"/>
                  </a:schemeClr>
                </a:solidFill>
              </a:rPr>
              <a:t>205,000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62072" y="4025240"/>
            <a:ext cx="977481" cy="50563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386" b="1" dirty="0"/>
              <a:t>3,490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6804" y="4025240"/>
            <a:ext cx="1132972" cy="50563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4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2386" dirty="0">
                <a:solidFill>
                  <a:schemeClr val="tx1"/>
                </a:solidFill>
              </a:rPr>
              <a:t>11,170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55052" y="4025240"/>
            <a:ext cx="1132972" cy="50563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386" b="1" dirty="0"/>
              <a:t>23,000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93304" y="4025240"/>
            <a:ext cx="1132972" cy="50563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386" b="1" dirty="0"/>
              <a:t>14,250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79202" y="4025240"/>
            <a:ext cx="977481" cy="50563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386" b="1" dirty="0">
                <a:solidFill>
                  <a:srgbClr val="FF0000"/>
                </a:solidFill>
              </a:rPr>
              <a:t>9,000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41277" y="4025242"/>
            <a:ext cx="715230" cy="50563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r>
              <a:rPr lang="en-US" sz="2386" b="1" dirty="0"/>
              <a:t>n/a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403352" y="4025240"/>
            <a:ext cx="587951" cy="505639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386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26" name="McK 5. Source"/>
          <p:cNvSpPr>
            <a:spLocks noChangeArrowheads="1"/>
          </p:cNvSpPr>
          <p:nvPr/>
        </p:nvSpPr>
        <p:spPr bwMode="auto">
          <a:xfrm>
            <a:off x="2096183" y="9246204"/>
            <a:ext cx="6181044" cy="36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1065565" indent="-1065565" defTabSz="1588548">
              <a:tabLst>
                <a:tab pos="1073849" algn="l"/>
              </a:tabLst>
            </a:pPr>
            <a:r>
              <a:rPr lang="en-US" sz="2386" i="1" dirty="0"/>
              <a:t>SUMBER: </a:t>
            </a:r>
            <a:r>
              <a:rPr lang="en-US" sz="2386" i="1" dirty="0" err="1"/>
              <a:t>Persatuan</a:t>
            </a:r>
            <a:r>
              <a:rPr lang="en-US" sz="2386" i="1" dirty="0"/>
              <a:t> </a:t>
            </a:r>
            <a:r>
              <a:rPr lang="en-US" sz="2386" i="1" dirty="0" err="1"/>
              <a:t>Insinyur</a:t>
            </a:r>
            <a:r>
              <a:rPr lang="en-US" sz="2386" i="1" dirty="0"/>
              <a:t> Indonesia, AFEO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099403" y="2820455"/>
            <a:ext cx="12800585" cy="843292"/>
            <a:chOff x="119062" y="1345200"/>
            <a:chExt cx="8618538" cy="551003"/>
          </a:xfrm>
        </p:grpSpPr>
        <p:sp>
          <p:nvSpPr>
            <p:cNvPr id="28" name="TextBox 2"/>
            <p:cNvSpPr txBox="1">
              <a:spLocks noChangeArrowheads="1"/>
            </p:cNvSpPr>
            <p:nvPr/>
          </p:nvSpPr>
          <p:spPr bwMode="auto">
            <a:xfrm>
              <a:off x="119062" y="1345200"/>
              <a:ext cx="8618538" cy="3427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indent="0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3675" indent="-192088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5000"/>
                <a:buFont typeface="Arial" charset="0"/>
                <a:buChar char="▪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457200" indent="-261938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614363" indent="-1555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 typeface="Arial" charset="0"/>
                <a:buChar char="▫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749808" indent="-130175" algn="l" defTabSz="895350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sz="3409" b="1" dirty="0" err="1"/>
                <a:t>Perbandingan</a:t>
              </a:r>
              <a:r>
                <a:rPr lang="en-US" sz="3409" b="1" dirty="0"/>
                <a:t> </a:t>
              </a:r>
              <a:r>
                <a:rPr lang="en-US" sz="3409" b="1" dirty="0" err="1"/>
                <a:t>Kuantitas</a:t>
              </a:r>
              <a:r>
                <a:rPr lang="en-US" sz="3409" b="1" dirty="0"/>
                <a:t> SDM </a:t>
              </a:r>
              <a:r>
                <a:rPr lang="en-US" sz="3409" b="1" dirty="0" err="1"/>
                <a:t>Insinyur</a:t>
              </a:r>
              <a:r>
                <a:rPr lang="en-US" sz="3409" b="1" dirty="0"/>
                <a:t> ASEAN </a:t>
              </a:r>
              <a:r>
                <a:rPr lang="en-US" sz="3409" b="1" dirty="0" err="1"/>
                <a:t>dan</a:t>
              </a:r>
              <a:r>
                <a:rPr lang="en-US" sz="3409" b="1" dirty="0"/>
                <a:t> Asia</a:t>
              </a:r>
              <a:endParaRPr lang="en-US" sz="3409" b="1" baseline="30000" dirty="0"/>
            </a:p>
          </p:txBody>
        </p:sp>
        <p:sp>
          <p:nvSpPr>
            <p:cNvPr id="29" name="Rectangle 10"/>
            <p:cNvSpPr txBox="1">
              <a:spLocks/>
            </p:cNvSpPr>
            <p:nvPr/>
          </p:nvSpPr>
          <p:spPr>
            <a:xfrm>
              <a:off x="119062" y="1347788"/>
              <a:ext cx="8618538" cy="548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/>
              <a:endParaRPr lang="en-US" sz="5454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628451" y="4796787"/>
            <a:ext cx="981120" cy="26289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5" tIns="68574" rIns="137145" bIns="68574" rtlCol="0" anchor="ctr"/>
          <a:lstStyle/>
          <a:p>
            <a:pPr algn="ctr"/>
            <a:endParaRPr lang="en-US" sz="1875" dirty="0"/>
          </a:p>
        </p:txBody>
      </p:sp>
      <p:sp>
        <p:nvSpPr>
          <p:cNvPr id="37" name="Rectangle 36"/>
          <p:cNvSpPr/>
          <p:nvPr/>
        </p:nvSpPr>
        <p:spPr>
          <a:xfrm>
            <a:off x="13437975" y="5044005"/>
            <a:ext cx="1362075" cy="820341"/>
          </a:xfrm>
          <a:prstGeom prst="rect">
            <a:avLst/>
          </a:prstGeom>
        </p:spPr>
        <p:txBody>
          <a:bodyPr wrap="square" lIns="137145" tIns="68574" rIns="137145" bIns="68574">
            <a:spAutoFit/>
          </a:bodyPr>
          <a:lstStyle/>
          <a:p>
            <a:pPr algn="ctr"/>
            <a:r>
              <a:rPr lang="en-US" sz="2045" b="1" dirty="0">
                <a:solidFill>
                  <a:schemeClr val="bg1"/>
                </a:solidFill>
              </a:rPr>
              <a:t>KORSEL</a:t>
            </a:r>
          </a:p>
          <a:p>
            <a:pPr algn="ctr"/>
            <a:r>
              <a:rPr lang="en-US" sz="2386" b="1" dirty="0">
                <a:solidFill>
                  <a:schemeClr val="bg1"/>
                </a:solidFill>
              </a:rPr>
              <a:t>25,310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4774414" y="6282689"/>
            <a:ext cx="1016238" cy="1143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5" tIns="68574" rIns="137145" bIns="68574" rtlCol="0" anchor="ctr"/>
          <a:lstStyle/>
          <a:p>
            <a:pPr algn="ctr"/>
            <a:endParaRPr lang="en-US" sz="1875" dirty="0"/>
          </a:p>
        </p:txBody>
      </p:sp>
      <p:sp>
        <p:nvSpPr>
          <p:cNvPr id="39" name="Rectangle 38"/>
          <p:cNvSpPr/>
          <p:nvPr/>
        </p:nvSpPr>
        <p:spPr>
          <a:xfrm>
            <a:off x="14552402" y="6255141"/>
            <a:ext cx="1362075" cy="872791"/>
          </a:xfrm>
          <a:prstGeom prst="rect">
            <a:avLst/>
          </a:prstGeom>
        </p:spPr>
        <p:txBody>
          <a:bodyPr wrap="square" lIns="137145" tIns="68574" rIns="137145" bIns="68574">
            <a:spAutoFit/>
          </a:bodyPr>
          <a:lstStyle/>
          <a:p>
            <a:pPr algn="ctr"/>
            <a:r>
              <a:rPr lang="en-US" sz="2386" b="1" dirty="0">
                <a:solidFill>
                  <a:schemeClr val="bg1"/>
                </a:solidFill>
              </a:rPr>
              <a:t>CINA</a:t>
            </a:r>
          </a:p>
          <a:p>
            <a:pPr algn="ctr"/>
            <a:r>
              <a:rPr lang="en-US" sz="2386" b="1" dirty="0">
                <a:solidFill>
                  <a:schemeClr val="bg1"/>
                </a:solidFill>
              </a:rPr>
              <a:t>5,730</a:t>
            </a:r>
          </a:p>
        </p:txBody>
      </p:sp>
      <p:sp>
        <p:nvSpPr>
          <p:cNvPr id="3" name="Rectangle 2"/>
          <p:cNvSpPr/>
          <p:nvPr/>
        </p:nvSpPr>
        <p:spPr>
          <a:xfrm>
            <a:off x="13437977" y="7503327"/>
            <a:ext cx="2476500" cy="12025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44" tIns="69972" rIns="139944" bIns="69972" rtlCol="0" anchor="ctr"/>
          <a:lstStyle/>
          <a:p>
            <a:pPr algn="ctr"/>
            <a:endParaRPr lang="en-US" sz="5454" dirty="0" err="1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802186" y="7563529"/>
            <a:ext cx="1786356" cy="1082592"/>
          </a:xfrm>
          <a:prstGeom prst="rect">
            <a:avLst/>
          </a:prstGeom>
          <a:noFill/>
        </p:spPr>
        <p:txBody>
          <a:bodyPr wrap="none" lIns="137145" tIns="68574" rIns="137145" bIns="68574" rtlCol="0">
            <a:spAutoFit/>
          </a:bodyPr>
          <a:lstStyle/>
          <a:p>
            <a:pPr algn="ctr"/>
            <a:r>
              <a:rPr lang="en-US" sz="2045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Perbandingan</a:t>
            </a:r>
            <a:endParaRPr lang="en-US" sz="2045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045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dengan</a:t>
            </a:r>
            <a:endParaRPr lang="en-US" sz="2045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045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Negara </a:t>
            </a:r>
            <a:r>
              <a:rPr lang="en-US" sz="2045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Maju</a:t>
            </a:r>
            <a:endParaRPr lang="en-US" sz="2045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437977" y="3576727"/>
            <a:ext cx="2476500" cy="522437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5" tIns="68574" rIns="137145" bIns="68574" rtlCol="0" anchor="ctr"/>
          <a:lstStyle/>
          <a:p>
            <a:pPr algn="ctr"/>
            <a:endParaRPr lang="en-US" sz="2045"/>
          </a:p>
        </p:txBody>
      </p:sp>
      <p:cxnSp>
        <p:nvCxnSpPr>
          <p:cNvPr id="43" name="Straight Connector 42"/>
          <p:cNvCxnSpPr/>
          <p:nvPr/>
        </p:nvCxnSpPr>
        <p:spPr>
          <a:xfrm>
            <a:off x="4398750" y="7425689"/>
            <a:ext cx="11515725" cy="0"/>
          </a:xfrm>
          <a:prstGeom prst="line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2194731" y="1417086"/>
            <a:ext cx="12305445" cy="137877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r>
              <a:rPr lang="en-US" sz="6818" b="1" dirty="0" err="1">
                <a:latin typeface="+mj-lt"/>
                <a:ea typeface="+mj-ea"/>
                <a:cs typeface="+mj-cs"/>
              </a:rPr>
              <a:t>Sudah</a:t>
            </a:r>
            <a:r>
              <a:rPr lang="en-US" sz="6818" b="1" dirty="0">
                <a:latin typeface="+mj-lt"/>
                <a:ea typeface="+mj-ea"/>
                <a:cs typeface="+mj-cs"/>
              </a:rPr>
              <a:t> </a:t>
            </a:r>
            <a:r>
              <a:rPr lang="en-US" sz="6818" b="1" dirty="0" err="1">
                <a:latin typeface="+mj-lt"/>
                <a:ea typeface="+mj-ea"/>
                <a:cs typeface="+mj-cs"/>
              </a:rPr>
              <a:t>Siapkah</a:t>
            </a:r>
            <a:r>
              <a:rPr lang="en-US" sz="6818" b="1" dirty="0">
                <a:latin typeface="+mj-lt"/>
                <a:ea typeface="+mj-ea"/>
                <a:cs typeface="+mj-cs"/>
              </a:rPr>
              <a:t> Kita?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 animBg="1"/>
      <p:bldP spid="39" grpId="0"/>
      <p:bldP spid="3" grpId="0" animBg="1"/>
      <p:bldP spid="41" grpId="0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eta_masala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5715000" cy="10287000"/>
          </a:xfrm>
          <a:prstGeom prst="rect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4" name="Picture 23" descr="Picture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9374051"/>
            <a:ext cx="986971" cy="912949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667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1066800" y="5905500"/>
            <a:ext cx="4648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+mj-lt"/>
                <a:cs typeface="Andalus" pitchFamily="18" charset="-78"/>
              </a:rPr>
              <a:t>SUBSTANSI PEMBINAAN KONSTRUKSI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6" name="Slide Number Placeholder 18"/>
          <p:cNvSpPr txBox="1">
            <a:spLocks/>
          </p:cNvSpPr>
          <p:nvPr/>
        </p:nvSpPr>
        <p:spPr bwMode="auto">
          <a:xfrm>
            <a:off x="838200" y="266700"/>
            <a:ext cx="4724400" cy="685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DIREKTORAT JENDERAL BINA KONSTRUKSI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KEMENTERIAN PEKERJAAN UMUM DAN PERUMAHAN RAKYAT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667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20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1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17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3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/>
          <p:cNvSpPr txBox="1"/>
          <p:nvPr/>
        </p:nvSpPr>
        <p:spPr>
          <a:xfrm>
            <a:off x="1581984" y="6591300"/>
            <a:ext cx="1573953" cy="415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Kasubdit</a:t>
            </a:r>
            <a:r>
              <a:rPr lang="en-US" sz="1800" dirty="0"/>
              <a:t> KS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9153102" y="6593716"/>
            <a:ext cx="1743498" cy="415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Kasubdit</a:t>
            </a:r>
            <a:r>
              <a:rPr lang="en-US" sz="1800" dirty="0"/>
              <a:t> Wil III</a:t>
            </a:r>
          </a:p>
        </p:txBody>
      </p:sp>
      <p:sp>
        <p:nvSpPr>
          <p:cNvPr id="88" name="Rectangle: Rounded Corners 61"/>
          <p:cNvSpPr/>
          <p:nvPr/>
        </p:nvSpPr>
        <p:spPr>
          <a:xfrm>
            <a:off x="1768380" y="5161250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87" name="Rectangle: Rounded Corners 61"/>
          <p:cNvSpPr/>
          <p:nvPr/>
        </p:nvSpPr>
        <p:spPr>
          <a:xfrm>
            <a:off x="1581984" y="5038160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62" name="Rectangle: Rounded Corners 61"/>
          <p:cNvSpPr/>
          <p:nvPr/>
        </p:nvSpPr>
        <p:spPr>
          <a:xfrm>
            <a:off x="1406139" y="4925621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8" name="TextBox 7"/>
          <p:cNvSpPr txBox="1"/>
          <p:nvPr/>
        </p:nvSpPr>
        <p:spPr>
          <a:xfrm>
            <a:off x="4402440" y="2304515"/>
            <a:ext cx="4387344" cy="60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3000" dirty="0"/>
              <a:t>DIREKTUR JENDERAL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67665" y="8270627"/>
            <a:ext cx="1247039" cy="1293587"/>
            <a:chOff x="809624" y="3965372"/>
            <a:chExt cx="1245394" cy="862391"/>
          </a:xfrm>
          <a:solidFill>
            <a:schemeClr val="bg1"/>
          </a:solidFill>
        </p:grpSpPr>
        <p:sp>
          <p:nvSpPr>
            <p:cNvPr id="69" name="TextBox 68"/>
            <p:cNvSpPr txBox="1"/>
            <p:nvPr/>
          </p:nvSpPr>
          <p:spPr>
            <a:xfrm>
              <a:off x="809626" y="396537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Balai</a:t>
              </a:r>
              <a:r>
                <a:rPr lang="en-US" sz="1800" dirty="0"/>
                <a:t> PT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09624" y="4273765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09624" y="458154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2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833169" y="8265917"/>
            <a:ext cx="1247039" cy="1293587"/>
            <a:chOff x="809624" y="3965372"/>
            <a:chExt cx="1245394" cy="862391"/>
          </a:xfrm>
          <a:solidFill>
            <a:schemeClr val="bg1"/>
          </a:solidFill>
        </p:grpSpPr>
        <p:sp>
          <p:nvSpPr>
            <p:cNvPr id="169" name="TextBox 168"/>
            <p:cNvSpPr txBox="1"/>
            <p:nvPr/>
          </p:nvSpPr>
          <p:spPr>
            <a:xfrm>
              <a:off x="809626" y="396537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Balai</a:t>
              </a:r>
              <a:r>
                <a:rPr lang="en-US" sz="1800" dirty="0"/>
                <a:t> MPK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809624" y="4273765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1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809624" y="458154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2</a:t>
              </a:r>
            </a:p>
          </p:txBody>
        </p:sp>
      </p:grpSp>
      <p:cxnSp>
        <p:nvCxnSpPr>
          <p:cNvPr id="172" name="Straight Connector 171"/>
          <p:cNvCxnSpPr>
            <a:cxnSpLocks/>
            <a:endCxn id="102" idx="0"/>
          </p:cNvCxnSpPr>
          <p:nvPr/>
        </p:nvCxnSpPr>
        <p:spPr>
          <a:xfrm>
            <a:off x="4839794" y="3580845"/>
            <a:ext cx="0" cy="671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" name="Group 183"/>
          <p:cNvGrpSpPr/>
          <p:nvPr/>
        </p:nvGrpSpPr>
        <p:grpSpPr>
          <a:xfrm>
            <a:off x="6898637" y="8252443"/>
            <a:ext cx="1247039" cy="1293587"/>
            <a:chOff x="809624" y="3965372"/>
            <a:chExt cx="1245394" cy="862391"/>
          </a:xfrm>
          <a:solidFill>
            <a:schemeClr val="bg1"/>
          </a:solidFill>
        </p:grpSpPr>
        <p:sp>
          <p:nvSpPr>
            <p:cNvPr id="185" name="TextBox 184"/>
            <p:cNvSpPr txBox="1"/>
            <p:nvPr/>
          </p:nvSpPr>
          <p:spPr>
            <a:xfrm>
              <a:off x="809626" y="396537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BPJK 4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809624" y="4273765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1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09624" y="458154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2</a:t>
              </a:r>
            </a:p>
          </p:txBody>
        </p:sp>
      </p:grpSp>
      <p:cxnSp>
        <p:nvCxnSpPr>
          <p:cNvPr id="190" name="Elbow Connector 189"/>
          <p:cNvCxnSpPr>
            <a:stCxn id="9" idx="0"/>
            <a:endCxn id="8" idx="2"/>
          </p:cNvCxnSpPr>
          <p:nvPr/>
        </p:nvCxnSpPr>
        <p:spPr>
          <a:xfrm rot="5400000" flipH="1" flipV="1">
            <a:off x="3784230" y="1440398"/>
            <a:ext cx="1347599" cy="427616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Elbow Connector 191"/>
          <p:cNvCxnSpPr>
            <a:endCxn id="110" idx="0"/>
          </p:cNvCxnSpPr>
          <p:nvPr/>
        </p:nvCxnSpPr>
        <p:spPr>
          <a:xfrm>
            <a:off x="6111128" y="3590503"/>
            <a:ext cx="3909207" cy="62599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flipH="1">
            <a:off x="12167381" y="822605"/>
            <a:ext cx="67917" cy="93777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Isosceles Triangle 42"/>
          <p:cNvSpPr/>
          <p:nvPr/>
        </p:nvSpPr>
        <p:spPr>
          <a:xfrm rot="10800000">
            <a:off x="12262457" y="2164789"/>
            <a:ext cx="5704662" cy="7546202"/>
          </a:xfrm>
          <a:prstGeom prst="triangle">
            <a:avLst/>
          </a:prstGeom>
          <a:solidFill>
            <a:srgbClr val="FEC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 dirty="0"/>
          </a:p>
        </p:txBody>
      </p:sp>
      <p:sp>
        <p:nvSpPr>
          <p:cNvPr id="44" name="Rectangle 43"/>
          <p:cNvSpPr/>
          <p:nvPr/>
        </p:nvSpPr>
        <p:spPr>
          <a:xfrm>
            <a:off x="12489395" y="3580846"/>
            <a:ext cx="5369519" cy="44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46" name="Rectangle 45"/>
          <p:cNvSpPr/>
          <p:nvPr/>
        </p:nvSpPr>
        <p:spPr>
          <a:xfrm>
            <a:off x="13799483" y="7393520"/>
            <a:ext cx="2517111" cy="48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2" name="TextBox 1"/>
          <p:cNvSpPr txBox="1"/>
          <p:nvPr/>
        </p:nvSpPr>
        <p:spPr>
          <a:xfrm>
            <a:off x="12990302" y="2360680"/>
            <a:ext cx="4372824" cy="112338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ID" b="1" dirty="0" err="1"/>
              <a:t>Portofolio</a:t>
            </a:r>
            <a:r>
              <a:rPr lang="en-ID" b="1" dirty="0"/>
              <a:t> – </a:t>
            </a:r>
            <a:r>
              <a:rPr lang="en-ID" b="1" dirty="0" err="1"/>
              <a:t>Kebijakan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/>
              <a:t>Strategi</a:t>
            </a:r>
            <a:r>
              <a:rPr lang="en-ID" b="1" dirty="0"/>
              <a:t>  </a:t>
            </a:r>
            <a:r>
              <a:rPr lang="en-ID" b="1" dirty="0" err="1"/>
              <a:t>Portofolio</a:t>
            </a:r>
            <a:endParaRPr lang="en-ID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2954000" y="5661273"/>
            <a:ext cx="4191000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ID" b="1" dirty="0"/>
              <a:t>Program – NSPK </a:t>
            </a:r>
            <a:r>
              <a:rPr lang="en-ID" b="1" dirty="0" err="1"/>
              <a:t>Pelaksanaan</a:t>
            </a:r>
            <a:r>
              <a:rPr lang="en-ID" b="1" dirty="0"/>
              <a:t> </a:t>
            </a:r>
            <a:r>
              <a:rPr lang="en-ID" b="1" dirty="0" err="1"/>
              <a:t>Pemenuhan</a:t>
            </a:r>
            <a:r>
              <a:rPr lang="en-ID" b="1" dirty="0"/>
              <a:t> Program </a:t>
            </a:r>
            <a:endParaRPr lang="id-ID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3799483" y="8302868"/>
            <a:ext cx="2601452" cy="112338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ID" b="1" dirty="0" err="1"/>
              <a:t>Pelaksanaan</a:t>
            </a:r>
            <a:endParaRPr lang="en-ID" b="1" dirty="0"/>
          </a:p>
          <a:p>
            <a:pPr algn="ctr"/>
            <a:r>
              <a:rPr lang="en-ID" b="1" dirty="0" err="1"/>
              <a:t>Kegiatan</a:t>
            </a:r>
            <a:endParaRPr lang="id-ID" b="1" dirty="0"/>
          </a:p>
        </p:txBody>
      </p:sp>
      <p:sp>
        <p:nvSpPr>
          <p:cNvPr id="50" name="Rectangle: Rounded Corners 49"/>
          <p:cNvSpPr/>
          <p:nvPr/>
        </p:nvSpPr>
        <p:spPr>
          <a:xfrm>
            <a:off x="4388011" y="2303166"/>
            <a:ext cx="4401770" cy="60264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51" name="Rectangle: Rounded Corners 50"/>
          <p:cNvSpPr/>
          <p:nvPr/>
        </p:nvSpPr>
        <p:spPr>
          <a:xfrm>
            <a:off x="1275531" y="4255801"/>
            <a:ext cx="2092191" cy="3694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61" name="Rectangle: Rounded Corners 60"/>
          <p:cNvSpPr/>
          <p:nvPr/>
        </p:nvSpPr>
        <p:spPr>
          <a:xfrm>
            <a:off x="1268393" y="4800590"/>
            <a:ext cx="1599342" cy="425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5" name="Rounded Rectangle 4"/>
          <p:cNvSpPr/>
          <p:nvPr/>
        </p:nvSpPr>
        <p:spPr>
          <a:xfrm>
            <a:off x="353087" y="2164790"/>
            <a:ext cx="17670597" cy="141030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353087" y="4067093"/>
            <a:ext cx="17674824" cy="328951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353086" y="7920179"/>
            <a:ext cx="17678894" cy="199393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61592" y="1083329"/>
            <a:ext cx="8957148" cy="69249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3600" b="1" dirty="0" err="1"/>
              <a:t>Struktur</a:t>
            </a:r>
            <a:r>
              <a:rPr lang="en-US" sz="3600" b="1" dirty="0"/>
              <a:t> </a:t>
            </a:r>
            <a:r>
              <a:rPr lang="en-US" sz="3600" b="1" dirty="0" err="1"/>
              <a:t>Organisasi</a:t>
            </a:r>
            <a:r>
              <a:rPr lang="en-US" sz="3600" b="1" dirty="0"/>
              <a:t> </a:t>
            </a:r>
            <a:r>
              <a:rPr lang="en-US" sz="3600" b="1" dirty="0" err="1"/>
              <a:t>Ditjen</a:t>
            </a:r>
            <a:r>
              <a:rPr lang="en-US" sz="3600" b="1" dirty="0"/>
              <a:t> Bina </a:t>
            </a:r>
            <a:r>
              <a:rPr lang="en-US" sz="3600" b="1" dirty="0" err="1"/>
              <a:t>Konstruksi</a:t>
            </a:r>
            <a:endParaRPr lang="en-US" sz="36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12494514" y="1077184"/>
            <a:ext cx="5364399" cy="69249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3600" b="1" dirty="0" err="1"/>
              <a:t>Manajemen</a:t>
            </a:r>
            <a:r>
              <a:rPr lang="en-US" sz="3600" b="1" dirty="0"/>
              <a:t> </a:t>
            </a:r>
            <a:r>
              <a:rPr lang="en-US" sz="3600" b="1" dirty="0" err="1"/>
              <a:t>Proyek</a:t>
            </a:r>
            <a:endParaRPr lang="en-US" sz="3600" b="1" dirty="0"/>
          </a:p>
        </p:txBody>
      </p:sp>
      <p:cxnSp>
        <p:nvCxnSpPr>
          <p:cNvPr id="35" name="Straight Connector 34"/>
          <p:cNvCxnSpPr>
            <a:stCxn id="51" idx="2"/>
          </p:cNvCxnSpPr>
          <p:nvPr/>
        </p:nvCxnSpPr>
        <p:spPr>
          <a:xfrm>
            <a:off x="2321627" y="4625234"/>
            <a:ext cx="0" cy="199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61"/>
          <p:cNvSpPr/>
          <p:nvPr/>
        </p:nvSpPr>
        <p:spPr>
          <a:xfrm>
            <a:off x="4286547" y="5157728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95" name="Rectangle: Rounded Corners 61"/>
          <p:cNvSpPr/>
          <p:nvPr/>
        </p:nvSpPr>
        <p:spPr>
          <a:xfrm>
            <a:off x="4100151" y="5034638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99" name="Rectangle: Rounded Corners 61"/>
          <p:cNvSpPr/>
          <p:nvPr/>
        </p:nvSpPr>
        <p:spPr>
          <a:xfrm>
            <a:off x="3924306" y="4922099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02" name="Rectangle: Rounded Corners 50"/>
          <p:cNvSpPr/>
          <p:nvPr/>
        </p:nvSpPr>
        <p:spPr>
          <a:xfrm>
            <a:off x="3793698" y="4252279"/>
            <a:ext cx="2092191" cy="3694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03" name="Rectangle: Rounded Corners 60"/>
          <p:cNvSpPr/>
          <p:nvPr/>
        </p:nvSpPr>
        <p:spPr>
          <a:xfrm>
            <a:off x="3786560" y="4797068"/>
            <a:ext cx="1599342" cy="425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cxnSp>
        <p:nvCxnSpPr>
          <p:cNvPr id="104" name="Straight Connector 103"/>
          <p:cNvCxnSpPr>
            <a:stCxn id="102" idx="2"/>
          </p:cNvCxnSpPr>
          <p:nvPr/>
        </p:nvCxnSpPr>
        <p:spPr>
          <a:xfrm>
            <a:off x="4839794" y="4621712"/>
            <a:ext cx="0" cy="199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: Rounded Corners 61"/>
          <p:cNvSpPr/>
          <p:nvPr/>
        </p:nvSpPr>
        <p:spPr>
          <a:xfrm>
            <a:off x="9467088" y="5157728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06" name="Rectangle: Rounded Corners 61"/>
          <p:cNvSpPr/>
          <p:nvPr/>
        </p:nvSpPr>
        <p:spPr>
          <a:xfrm>
            <a:off x="9280692" y="5034638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07" name="Rectangle: Rounded Corners 61"/>
          <p:cNvSpPr/>
          <p:nvPr/>
        </p:nvSpPr>
        <p:spPr>
          <a:xfrm>
            <a:off x="9104847" y="4922099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10" name="Rectangle: Rounded Corners 50"/>
          <p:cNvSpPr/>
          <p:nvPr/>
        </p:nvSpPr>
        <p:spPr>
          <a:xfrm>
            <a:off x="8974239" y="4216499"/>
            <a:ext cx="2092191" cy="3694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11" name="Rectangle: Rounded Corners 60"/>
          <p:cNvSpPr/>
          <p:nvPr/>
        </p:nvSpPr>
        <p:spPr>
          <a:xfrm>
            <a:off x="8967101" y="4808995"/>
            <a:ext cx="1599342" cy="425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cxnSp>
        <p:nvCxnSpPr>
          <p:cNvPr id="112" name="Straight Connector 111"/>
          <p:cNvCxnSpPr>
            <a:stCxn id="110" idx="2"/>
          </p:cNvCxnSpPr>
          <p:nvPr/>
        </p:nvCxnSpPr>
        <p:spPr>
          <a:xfrm>
            <a:off x="10020334" y="4585932"/>
            <a:ext cx="0" cy="199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: Rounded Corners 61"/>
          <p:cNvSpPr/>
          <p:nvPr/>
        </p:nvSpPr>
        <p:spPr>
          <a:xfrm>
            <a:off x="6850440" y="5157728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14" name="Rectangle: Rounded Corners 61"/>
          <p:cNvSpPr/>
          <p:nvPr/>
        </p:nvSpPr>
        <p:spPr>
          <a:xfrm>
            <a:off x="6664044" y="5034638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17" name="Rectangle: Rounded Corners 61"/>
          <p:cNvSpPr/>
          <p:nvPr/>
        </p:nvSpPr>
        <p:spPr>
          <a:xfrm>
            <a:off x="6488199" y="4874393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20" name="Rectangle: Rounded Corners 50"/>
          <p:cNvSpPr/>
          <p:nvPr/>
        </p:nvSpPr>
        <p:spPr>
          <a:xfrm>
            <a:off x="6357591" y="4240352"/>
            <a:ext cx="2092191" cy="3694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21" name="Rectangle: Rounded Corners 60"/>
          <p:cNvSpPr/>
          <p:nvPr/>
        </p:nvSpPr>
        <p:spPr>
          <a:xfrm>
            <a:off x="6350453" y="4797068"/>
            <a:ext cx="1599342" cy="4255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cxnSp>
        <p:nvCxnSpPr>
          <p:cNvPr id="122" name="Straight Connector 121"/>
          <p:cNvCxnSpPr>
            <a:stCxn id="120" idx="2"/>
          </p:cNvCxnSpPr>
          <p:nvPr/>
        </p:nvCxnSpPr>
        <p:spPr>
          <a:xfrm>
            <a:off x="7403687" y="4609785"/>
            <a:ext cx="0" cy="199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cxnSpLocks/>
            <a:endCxn id="120" idx="0"/>
          </p:cNvCxnSpPr>
          <p:nvPr/>
        </p:nvCxnSpPr>
        <p:spPr>
          <a:xfrm>
            <a:off x="7402019" y="3604699"/>
            <a:ext cx="1668" cy="635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: Rounded Corners 61"/>
          <p:cNvSpPr/>
          <p:nvPr/>
        </p:nvSpPr>
        <p:spPr>
          <a:xfrm>
            <a:off x="9144000" y="6595607"/>
            <a:ext cx="1752600" cy="417665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28" name="Rectangle: Rounded Corners 61"/>
          <p:cNvSpPr/>
          <p:nvPr/>
        </p:nvSpPr>
        <p:spPr>
          <a:xfrm>
            <a:off x="6634337" y="6592358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29" name="Rectangle: Rounded Corners 61"/>
          <p:cNvSpPr/>
          <p:nvPr/>
        </p:nvSpPr>
        <p:spPr>
          <a:xfrm>
            <a:off x="4146408" y="6581972"/>
            <a:ext cx="1599342" cy="417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32" name="Rectangle: Rounded Corners 50"/>
          <p:cNvSpPr/>
          <p:nvPr/>
        </p:nvSpPr>
        <p:spPr>
          <a:xfrm>
            <a:off x="5075540" y="5738446"/>
            <a:ext cx="2092191" cy="3694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sp>
        <p:nvSpPr>
          <p:cNvPr id="133" name="Rectangle: Rounded Corners 60"/>
          <p:cNvSpPr/>
          <p:nvPr/>
        </p:nvSpPr>
        <p:spPr>
          <a:xfrm>
            <a:off x="1556595" y="6590330"/>
            <a:ext cx="1599342" cy="42550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/>
          </a:p>
        </p:txBody>
      </p:sp>
      <p:cxnSp>
        <p:nvCxnSpPr>
          <p:cNvPr id="134" name="Straight Connector 133"/>
          <p:cNvCxnSpPr>
            <a:stCxn id="132" idx="2"/>
          </p:cNvCxnSpPr>
          <p:nvPr/>
        </p:nvCxnSpPr>
        <p:spPr>
          <a:xfrm>
            <a:off x="6121635" y="6107879"/>
            <a:ext cx="0" cy="199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cxnSpLocks/>
            <a:endCxn id="132" idx="0"/>
          </p:cNvCxnSpPr>
          <p:nvPr/>
        </p:nvCxnSpPr>
        <p:spPr>
          <a:xfrm flipH="1">
            <a:off x="6121635" y="3575099"/>
            <a:ext cx="17637" cy="2163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321627" y="6307088"/>
            <a:ext cx="7758737" cy="16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4953747" y="6307088"/>
            <a:ext cx="0" cy="270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7408356" y="6307088"/>
            <a:ext cx="0" cy="270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10078683" y="6319448"/>
            <a:ext cx="0" cy="270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2319947" y="6319448"/>
            <a:ext cx="0" cy="270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4101702" y="6593716"/>
            <a:ext cx="1656021" cy="415499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Kasubdit</a:t>
            </a:r>
            <a:r>
              <a:rPr lang="en-US" sz="1800" dirty="0"/>
              <a:t> Wil I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596706" y="6600332"/>
            <a:ext cx="1656021" cy="415499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Kasubdit</a:t>
            </a:r>
            <a:r>
              <a:rPr lang="en-US" sz="1800" dirty="0"/>
              <a:t> Wil II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3099376" y="8258032"/>
            <a:ext cx="1247039" cy="1293587"/>
            <a:chOff x="809624" y="3965372"/>
            <a:chExt cx="1245394" cy="862391"/>
          </a:xfrm>
          <a:solidFill>
            <a:schemeClr val="bg1"/>
          </a:solidFill>
        </p:grpSpPr>
        <p:sp>
          <p:nvSpPr>
            <p:cNvPr id="152" name="TextBox 151"/>
            <p:cNvSpPr txBox="1"/>
            <p:nvPr/>
          </p:nvSpPr>
          <p:spPr>
            <a:xfrm>
              <a:off x="809626" y="396537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BPJK 1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09624" y="4273765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1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09624" y="458154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2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366115" y="8264399"/>
            <a:ext cx="1247039" cy="1293587"/>
            <a:chOff x="809624" y="3965372"/>
            <a:chExt cx="1245394" cy="862391"/>
          </a:xfrm>
          <a:solidFill>
            <a:schemeClr val="bg1"/>
          </a:solidFill>
        </p:grpSpPr>
        <p:sp>
          <p:nvSpPr>
            <p:cNvPr id="156" name="TextBox 155"/>
            <p:cNvSpPr txBox="1"/>
            <p:nvPr/>
          </p:nvSpPr>
          <p:spPr>
            <a:xfrm>
              <a:off x="809626" y="396537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BPJK 2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809624" y="4273765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1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809624" y="458154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2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5628337" y="8253616"/>
            <a:ext cx="1247039" cy="1293587"/>
            <a:chOff x="809624" y="3965372"/>
            <a:chExt cx="1245394" cy="862391"/>
          </a:xfrm>
          <a:solidFill>
            <a:schemeClr val="bg1"/>
          </a:solidFill>
        </p:grpSpPr>
        <p:sp>
          <p:nvSpPr>
            <p:cNvPr id="162" name="TextBox 161"/>
            <p:cNvSpPr txBox="1"/>
            <p:nvPr/>
          </p:nvSpPr>
          <p:spPr>
            <a:xfrm>
              <a:off x="809626" y="396537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BPJK 3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09624" y="4273765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1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09624" y="458154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2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8166263" y="8258032"/>
            <a:ext cx="1247039" cy="1293587"/>
            <a:chOff x="809624" y="3965372"/>
            <a:chExt cx="1245394" cy="862391"/>
          </a:xfrm>
          <a:solidFill>
            <a:schemeClr val="bg1"/>
          </a:solidFill>
        </p:grpSpPr>
        <p:sp>
          <p:nvSpPr>
            <p:cNvPr id="166" name="TextBox 165"/>
            <p:cNvSpPr txBox="1"/>
            <p:nvPr/>
          </p:nvSpPr>
          <p:spPr>
            <a:xfrm>
              <a:off x="809626" y="396537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BPJK 5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809624" y="4273765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1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809624" y="458154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2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9432986" y="8258032"/>
            <a:ext cx="1247039" cy="1293587"/>
            <a:chOff x="809624" y="3965372"/>
            <a:chExt cx="1245394" cy="862391"/>
          </a:xfrm>
          <a:solidFill>
            <a:schemeClr val="bg1"/>
          </a:solidFill>
        </p:grpSpPr>
        <p:sp>
          <p:nvSpPr>
            <p:cNvPr id="176" name="TextBox 175"/>
            <p:cNvSpPr txBox="1"/>
            <p:nvPr/>
          </p:nvSpPr>
          <p:spPr>
            <a:xfrm>
              <a:off x="809626" y="396537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BPJK 6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809624" y="4273765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1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09624" y="458154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2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0693358" y="8258032"/>
            <a:ext cx="1247039" cy="1293587"/>
            <a:chOff x="809624" y="3965372"/>
            <a:chExt cx="1245394" cy="862391"/>
          </a:xfrm>
          <a:solidFill>
            <a:schemeClr val="bg1"/>
          </a:solidFill>
        </p:grpSpPr>
        <p:sp>
          <p:nvSpPr>
            <p:cNvPr id="181" name="TextBox 180"/>
            <p:cNvSpPr txBox="1"/>
            <p:nvPr/>
          </p:nvSpPr>
          <p:spPr>
            <a:xfrm>
              <a:off x="809626" y="396537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BPJK 7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809624" y="4273765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1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809624" y="4581542"/>
              <a:ext cx="1245392" cy="246221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Proyek</a:t>
              </a:r>
              <a:r>
                <a:rPr lang="en-US" sz="1800" dirty="0"/>
                <a:t> 2</a:t>
              </a:r>
            </a:p>
          </p:txBody>
        </p:sp>
      </p:grpSp>
      <p:sp>
        <p:nvSpPr>
          <p:cNvPr id="123" name="Title 1"/>
          <p:cNvSpPr txBox="1">
            <a:spLocks/>
          </p:cNvSpPr>
          <p:nvPr/>
        </p:nvSpPr>
        <p:spPr>
          <a:xfrm>
            <a:off x="0" y="0"/>
            <a:ext cx="18288000" cy="611409"/>
          </a:xfrm>
          <a:prstGeom prst="rect">
            <a:avLst/>
          </a:prstGeom>
          <a:noFill/>
        </p:spPr>
        <p:txBody>
          <a:bodyPr lIns="137160" tIns="68580" rIns="137160" bIns="6858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ID" sz="3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STRUKTUR </a:t>
            </a:r>
            <a:r>
              <a:rPr lang="en-US" sz="3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ORGANISASI DAN BISNIS PROSES DIREKTORAT JENDERAL BINA KONSTRUKSI</a:t>
            </a:r>
            <a:endParaRPr lang="en-US" sz="3600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3419213" y="3924300"/>
            <a:ext cx="337491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ID" b="1" dirty="0"/>
              <a:t>Program – NSPK </a:t>
            </a:r>
            <a:r>
              <a:rPr lang="en-ID" b="1" dirty="0" err="1"/>
              <a:t>Kebijakan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/>
              <a:t>Strategi</a:t>
            </a:r>
            <a:r>
              <a:rPr lang="en-ID" b="1" dirty="0"/>
              <a:t> Program</a:t>
            </a:r>
            <a:endParaRPr lang="id-ID" b="1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3498961" y="5479591"/>
            <a:ext cx="3247322" cy="377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5066014" y="5715413"/>
            <a:ext cx="2111241" cy="415499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Direktorat</a:t>
            </a:r>
            <a:r>
              <a:rPr lang="en-US" sz="1800" dirty="0"/>
              <a:t> KSP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346398" y="4216499"/>
            <a:ext cx="2111241" cy="415499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Direktorat</a:t>
            </a:r>
            <a:r>
              <a:rPr lang="en-US" sz="1800" dirty="0"/>
              <a:t> BPJK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974239" y="4193131"/>
            <a:ext cx="2092191" cy="415499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Direktorat</a:t>
            </a:r>
            <a:r>
              <a:rPr lang="en-US" sz="1800" dirty="0"/>
              <a:t> BKPK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4326" y="4252279"/>
            <a:ext cx="2111241" cy="415499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Direktorat</a:t>
            </a:r>
            <a:r>
              <a:rPr lang="en-US" sz="1800" dirty="0"/>
              <a:t> BII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757780" y="4232768"/>
            <a:ext cx="2111241" cy="415499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Direktorat</a:t>
            </a:r>
            <a:r>
              <a:rPr lang="en-US" sz="1800" dirty="0"/>
              <a:t> BKSDJK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955189" y="4840471"/>
            <a:ext cx="1611254" cy="415499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Kasubdit</a:t>
            </a:r>
            <a:r>
              <a:rPr lang="en-US" sz="1800" dirty="0"/>
              <a:t> 1 - 4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338541" y="4815683"/>
            <a:ext cx="1611254" cy="415499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Kasubdit</a:t>
            </a:r>
            <a:r>
              <a:rPr lang="en-US" sz="1800" dirty="0"/>
              <a:t> 1 - 4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814289" y="4797068"/>
            <a:ext cx="1571613" cy="415499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Kasubdit</a:t>
            </a:r>
            <a:r>
              <a:rPr lang="en-US" sz="1800" dirty="0"/>
              <a:t> 1 - 4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68393" y="4815428"/>
            <a:ext cx="1611254" cy="415499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800" dirty="0" err="1"/>
              <a:t>Kasubdit</a:t>
            </a:r>
            <a:r>
              <a:rPr lang="en-US" sz="1800" dirty="0"/>
              <a:t> 1 - 4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116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136" name="Rectangle 135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25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18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428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8" y="1139142"/>
            <a:ext cx="17936588" cy="86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8288000" cy="611409"/>
          </a:xfrm>
          <a:prstGeom prst="rect">
            <a:avLst/>
          </a:prstGeom>
          <a:noFill/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KAPASITAS DAN KAPABILITAS INDUSTRI KONSTRUKSI – MANAJEMEN PORTOFOLIO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6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7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19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5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39800" y="0"/>
            <a:ext cx="4648200" cy="1257300"/>
          </a:xfrm>
          <a:prstGeom prst="rect">
            <a:avLst/>
          </a:prstGeom>
          <a:solidFill>
            <a:srgbClr val="FBE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68400" y="2286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ndalus" pitchFamily="18" charset="-78"/>
              </a:rPr>
              <a:t>OUTLINE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48262" y="1961971"/>
            <a:ext cx="1102895" cy="10479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4200" y="2010097"/>
            <a:ext cx="114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5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ndalus" pitchFamily="18" charset="-78"/>
              </a:rPr>
              <a:t>1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5800" y="20193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cs typeface="Andalus" pitchFamily="18" charset="-78"/>
              </a:rPr>
              <a:t>LATAR BELAKANG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5800" y="5783640"/>
            <a:ext cx="1043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cs typeface="Andalus" pitchFamily="18" charset="-78"/>
              </a:rPr>
              <a:t>ROADMAP PENGEMBANGAN TENAGA KERJA KONSTRUKSI INDONESIA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5800" y="4716840"/>
            <a:ext cx="1112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cs typeface="Andalus" pitchFamily="18" charset="-78"/>
              </a:rPr>
              <a:t>SUBSTANSI PEMBINAAN KONSTRUKSI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95800" y="3421440"/>
            <a:ext cx="1234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cs typeface="Andalus" pitchFamily="18" charset="-78"/>
              </a:rPr>
              <a:t>TANTANGAN SDM JASA KONSTRUKSI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20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1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3148262" y="3287911"/>
            <a:ext cx="1102895" cy="10479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24200" y="3336037"/>
            <a:ext cx="114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5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ndalus" pitchFamily="18" charset="-78"/>
              </a:rPr>
              <a:t>2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48262" y="4564440"/>
            <a:ext cx="1102895" cy="10479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24200" y="4612566"/>
            <a:ext cx="114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5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ndalus" pitchFamily="18" charset="-78"/>
              </a:rPr>
              <a:t>3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72325" y="5936040"/>
            <a:ext cx="1102895" cy="10479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48263" y="5984166"/>
            <a:ext cx="114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5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ndalus" pitchFamily="18" charset="-78"/>
              </a:rPr>
              <a:t>4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30"/>
          <p:cNvGrpSpPr>
            <a:grpSpLocks/>
          </p:cNvGrpSpPr>
          <p:nvPr/>
        </p:nvGrpSpPr>
        <p:grpSpPr bwMode="auto">
          <a:xfrm>
            <a:off x="475403" y="1140360"/>
            <a:ext cx="16670466" cy="7597551"/>
            <a:chOff x="451983" y="1500174"/>
            <a:chExt cx="8334862" cy="5064508"/>
          </a:xfrm>
        </p:grpSpPr>
        <p:sp>
          <p:nvSpPr>
            <p:cNvPr id="16" name="Oval 15"/>
            <p:cNvSpPr/>
            <p:nvPr/>
          </p:nvSpPr>
          <p:spPr>
            <a:xfrm>
              <a:off x="1000071" y="1643034"/>
              <a:ext cx="7000564" cy="47858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54281" name="Rectangle 16"/>
            <p:cNvSpPr>
              <a:spLocks noChangeArrowheads="1"/>
            </p:cNvSpPr>
            <p:nvPr/>
          </p:nvSpPr>
          <p:spPr bwMode="auto">
            <a:xfrm>
              <a:off x="3852375" y="1500174"/>
              <a:ext cx="1571641" cy="49239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indent="-36036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id-ID" altLang="en-US" sz="4200" b="1"/>
                <a:t>Survey</a:t>
              </a:r>
            </a:p>
          </p:txBody>
        </p:sp>
        <p:sp>
          <p:nvSpPr>
            <p:cNvPr id="54282" name="Rectangle 17"/>
            <p:cNvSpPr>
              <a:spLocks noChangeArrowheads="1"/>
            </p:cNvSpPr>
            <p:nvPr/>
          </p:nvSpPr>
          <p:spPr bwMode="auto">
            <a:xfrm>
              <a:off x="6286512" y="2143116"/>
              <a:ext cx="1483673" cy="49239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60363" indent="-36036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d-ID" altLang="en-US" sz="4200" b="1" dirty="0"/>
                <a:t>Investigasi</a:t>
              </a:r>
            </a:p>
          </p:txBody>
        </p:sp>
        <p:sp>
          <p:nvSpPr>
            <p:cNvPr id="54284" name="Rectangle 19"/>
            <p:cNvSpPr>
              <a:spLocks noChangeArrowheads="1"/>
            </p:cNvSpPr>
            <p:nvPr/>
          </p:nvSpPr>
          <p:spPr bwMode="auto">
            <a:xfrm>
              <a:off x="1643042" y="2071678"/>
              <a:ext cx="1453218" cy="49239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60363" indent="-36036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d-ID" altLang="en-US" sz="4200" b="1"/>
                <a:t>Evaluation</a:t>
              </a:r>
            </a:p>
          </p:txBody>
        </p:sp>
        <p:sp>
          <p:nvSpPr>
            <p:cNvPr id="54285" name="Rectangle 20"/>
            <p:cNvSpPr>
              <a:spLocks noChangeArrowheads="1"/>
            </p:cNvSpPr>
            <p:nvPr/>
          </p:nvSpPr>
          <p:spPr bwMode="auto">
            <a:xfrm>
              <a:off x="642910" y="3143248"/>
              <a:ext cx="1556607" cy="49239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60363" indent="-36036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d-ID" altLang="en-US" sz="4200" b="1"/>
                <a:t>Monitoring </a:t>
              </a:r>
            </a:p>
          </p:txBody>
        </p:sp>
        <p:sp>
          <p:nvSpPr>
            <p:cNvPr id="54286" name="Rectangle 22"/>
            <p:cNvSpPr>
              <a:spLocks noChangeArrowheads="1"/>
            </p:cNvSpPr>
            <p:nvPr/>
          </p:nvSpPr>
          <p:spPr bwMode="auto">
            <a:xfrm>
              <a:off x="7215208" y="3695843"/>
              <a:ext cx="1571637" cy="49239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indent="-36036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id-ID" altLang="en-US" sz="4200" b="1" dirty="0"/>
                <a:t>Desain</a:t>
              </a:r>
            </a:p>
          </p:txBody>
        </p:sp>
        <p:sp>
          <p:nvSpPr>
            <p:cNvPr id="54287" name="Rectangle 24"/>
            <p:cNvSpPr>
              <a:spLocks noChangeArrowheads="1"/>
            </p:cNvSpPr>
            <p:nvPr/>
          </p:nvSpPr>
          <p:spPr bwMode="auto">
            <a:xfrm>
              <a:off x="451983" y="4295978"/>
              <a:ext cx="1918068" cy="49239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60363" indent="-36036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4200" b="1" dirty="0" err="1"/>
                <a:t>Pemeliharaan</a:t>
              </a:r>
              <a:r>
                <a:rPr lang="id-ID" altLang="en-US" sz="4200" b="1" dirty="0"/>
                <a:t> </a:t>
              </a:r>
            </a:p>
          </p:txBody>
        </p:sp>
        <p:sp>
          <p:nvSpPr>
            <p:cNvPr id="54289" name="Rectangle 26"/>
            <p:cNvSpPr>
              <a:spLocks noChangeArrowheads="1"/>
            </p:cNvSpPr>
            <p:nvPr/>
          </p:nvSpPr>
          <p:spPr bwMode="auto">
            <a:xfrm>
              <a:off x="6286512" y="5455646"/>
              <a:ext cx="1528555" cy="49239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60363" indent="-36036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4200" b="1" dirty="0" err="1"/>
                <a:t>Pengadaan</a:t>
              </a:r>
              <a:endParaRPr lang="id-ID" altLang="en-US" sz="4200" b="1" dirty="0"/>
            </a:p>
          </p:txBody>
        </p:sp>
        <p:sp>
          <p:nvSpPr>
            <p:cNvPr id="54290" name="Rectangle 27"/>
            <p:cNvSpPr>
              <a:spLocks noChangeArrowheads="1"/>
            </p:cNvSpPr>
            <p:nvPr/>
          </p:nvSpPr>
          <p:spPr bwMode="auto">
            <a:xfrm>
              <a:off x="3576045" y="6072290"/>
              <a:ext cx="2124301" cy="49239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indent="-36036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4200" b="1" dirty="0" err="1">
                  <a:latin typeface="Calibri" pitchFamily="34" charset="0"/>
                </a:rPr>
                <a:t>Pelaksanaan</a:t>
              </a:r>
              <a:endParaRPr lang="id-ID" altLang="en-US" sz="4200" b="1" dirty="0">
                <a:latin typeface="Calibri" pitchFamily="34" charset="0"/>
              </a:endParaRPr>
            </a:p>
          </p:txBody>
        </p:sp>
        <p:sp>
          <p:nvSpPr>
            <p:cNvPr id="54291" name="Rectangle 28"/>
            <p:cNvSpPr>
              <a:spLocks noChangeArrowheads="1"/>
            </p:cNvSpPr>
            <p:nvPr/>
          </p:nvSpPr>
          <p:spPr bwMode="auto">
            <a:xfrm>
              <a:off x="1282171" y="5488724"/>
              <a:ext cx="1862656" cy="49239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indent="-36036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4200" b="1" dirty="0" err="1"/>
                <a:t>Operasi</a:t>
              </a:r>
              <a:endParaRPr lang="id-ID" altLang="en-US" sz="4200" b="1" dirty="0">
                <a:latin typeface="Calibri" pitchFamily="34" charset="0"/>
              </a:endParaRPr>
            </a:p>
          </p:txBody>
        </p:sp>
      </p:grpSp>
      <p:grpSp>
        <p:nvGrpSpPr>
          <p:cNvPr id="54276" name="Group 34"/>
          <p:cNvGrpSpPr>
            <a:grpSpLocks/>
          </p:cNvGrpSpPr>
          <p:nvPr/>
        </p:nvGrpSpPr>
        <p:grpSpPr bwMode="auto">
          <a:xfrm>
            <a:off x="5276852" y="2854860"/>
            <a:ext cx="7715250" cy="4179093"/>
            <a:chOff x="2643174" y="2214554"/>
            <a:chExt cx="3857652" cy="2786082"/>
          </a:xfrm>
        </p:grpSpPr>
        <p:sp>
          <p:nvSpPr>
            <p:cNvPr id="33" name="Oval 32"/>
            <p:cNvSpPr/>
            <p:nvPr/>
          </p:nvSpPr>
          <p:spPr>
            <a:xfrm>
              <a:off x="2643174" y="2214554"/>
              <a:ext cx="3786215" cy="278608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54279" name="TextBox 33"/>
            <p:cNvSpPr txBox="1">
              <a:spLocks noChangeArrowheads="1"/>
            </p:cNvSpPr>
            <p:nvPr/>
          </p:nvSpPr>
          <p:spPr bwMode="auto">
            <a:xfrm>
              <a:off x="2643174" y="2928934"/>
              <a:ext cx="3857652" cy="120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id-ID" altLang="en-US" sz="5400" b="1">
                  <a:solidFill>
                    <a:schemeClr val="bg1"/>
                  </a:solidFill>
                  <a:latin typeface="Calibri" pitchFamily="34" charset="0"/>
                </a:rPr>
                <a:t>Pengawasan  Thd Proses Kontrol Perubahan  </a:t>
              </a:r>
            </a:p>
          </p:txBody>
        </p:sp>
      </p:grpSp>
      <p:sp>
        <p:nvSpPr>
          <p:cNvPr id="54277" name="TextBox 36"/>
          <p:cNvSpPr txBox="1">
            <a:spLocks noChangeArrowheads="1"/>
          </p:cNvSpPr>
          <p:nvPr/>
        </p:nvSpPr>
        <p:spPr bwMode="auto">
          <a:xfrm>
            <a:off x="857251" y="9069923"/>
            <a:ext cx="15830549" cy="6929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d-ID" altLang="en-US" sz="3600" b="1" dirty="0">
                <a:solidFill>
                  <a:schemeClr val="bg1"/>
                </a:solidFill>
                <a:latin typeface="Calibri" pitchFamily="34" charset="0"/>
              </a:rPr>
              <a:t>Element Elemen ini harus di Integrasikan oleh </a:t>
            </a:r>
            <a:r>
              <a:rPr lang="en-US" altLang="en-US" sz="3600" b="1" dirty="0" err="1">
                <a:solidFill>
                  <a:schemeClr val="bg1"/>
                </a:solidFill>
                <a:latin typeface="Calibri" pitchFamily="34" charset="0"/>
              </a:rPr>
              <a:t>manajer</a:t>
            </a:r>
            <a:r>
              <a:rPr lang="en-US" altLang="en-US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d-ID" altLang="en-US" sz="3600" b="1" dirty="0">
                <a:solidFill>
                  <a:schemeClr val="bg1"/>
                </a:solidFill>
                <a:latin typeface="Calibri" pitchFamily="34" charset="0"/>
              </a:rPr>
              <a:t>proyek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18288000" cy="611409"/>
          </a:xfrm>
          <a:prstGeom prst="rect">
            <a:avLst/>
          </a:prstGeom>
          <a:noFill/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MANAJEMEN PROYEK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19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1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20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555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344400" y="0"/>
            <a:ext cx="5943600" cy="1143000"/>
          </a:xfrm>
          <a:prstGeom prst="rect">
            <a:avLst/>
          </a:prstGeom>
          <a:solidFill>
            <a:srgbClr val="FBE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06400" y="304800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ndalus" pitchFamily="18" charset="-78"/>
              </a:rPr>
              <a:t>TENAGA KERJA KONSTRUKSI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95" y="38100"/>
            <a:ext cx="1814675" cy="150263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703085" y="1227716"/>
            <a:ext cx="2598589" cy="707886"/>
          </a:xfrm>
          <a:prstGeom prst="rect">
            <a:avLst/>
          </a:prstGeom>
          <a:solidFill>
            <a:srgbClr val="FF6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TENAGA KERJA KONSTRUKSI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442625" y="6432754"/>
            <a:ext cx="4192181" cy="23276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+mj-lt"/>
              </a:rPr>
              <a:t>Tenaga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Kerja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Konstruksi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memiliki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Sertifikat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Kompetensi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Kerja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berhak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atas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imbalan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yang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layak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atas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layanan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jasa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diberikan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2" name="Down Arrow 51"/>
          <p:cNvSpPr/>
          <p:nvPr/>
        </p:nvSpPr>
        <p:spPr>
          <a:xfrm flipV="1">
            <a:off x="914400" y="3605198"/>
            <a:ext cx="297740" cy="48822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3986241" y="2721318"/>
            <a:ext cx="3848788" cy="218774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+mj-lt"/>
              </a:rPr>
              <a:t>WAJIB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memiliki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Sertifikasi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Kompetensi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Kerja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diperoleh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melalui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Uji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Kompetensi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oleh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Lembaga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Sertifikasi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Profesi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dan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diregistrasi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oleh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Menteri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57200" y="2628900"/>
            <a:ext cx="4724399" cy="2209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Pelatihan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sesuai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Standar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Kompetensi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Kerja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diselenggarakan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oleh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Lembaga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Pendidikan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&amp;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Pelatihan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Kerja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diregistrasi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Menteri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586585" y="6451684"/>
            <a:ext cx="6400799" cy="157955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latin typeface="+mj-lt"/>
              </a:rPr>
              <a:t>Lembaga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Sertifikasi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Profesi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dapat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dibentuk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oleh</a:t>
            </a:r>
            <a:r>
              <a:rPr lang="en-US" sz="2400" dirty="0">
                <a:latin typeface="+mj-lt"/>
              </a:rPr>
              <a:t>:</a:t>
            </a:r>
          </a:p>
          <a:p>
            <a:r>
              <a:rPr lang="en-US" sz="2400" dirty="0" err="1">
                <a:latin typeface="+mj-lt"/>
              </a:rPr>
              <a:t>Asosiasi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Profesi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terakreditasi</a:t>
            </a:r>
            <a:r>
              <a:rPr lang="en-US" sz="2400" dirty="0">
                <a:latin typeface="+mj-lt"/>
              </a:rPr>
              <a:t>; </a:t>
            </a:r>
            <a:r>
              <a:rPr lang="en-US" sz="2400" dirty="0" err="1">
                <a:latin typeface="+mj-lt"/>
              </a:rPr>
              <a:t>dan</a:t>
            </a:r>
            <a:endParaRPr lang="en-US" sz="2400" dirty="0">
              <a:latin typeface="+mj-lt"/>
            </a:endParaRPr>
          </a:p>
          <a:p>
            <a:r>
              <a:rPr lang="en-US" sz="2400" dirty="0" err="1">
                <a:latin typeface="+mj-lt"/>
              </a:rPr>
              <a:t>Lembaga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Pendidikan</a:t>
            </a:r>
            <a:r>
              <a:rPr lang="en-US" sz="2400" dirty="0">
                <a:latin typeface="+mj-lt"/>
              </a:rPr>
              <a:t> &amp; </a:t>
            </a:r>
            <a:r>
              <a:rPr lang="en-US" sz="2400" dirty="0" err="1">
                <a:latin typeface="+mj-lt"/>
              </a:rPr>
              <a:t>Pelatihan</a:t>
            </a:r>
            <a:r>
              <a:rPr lang="en-US" sz="2400" dirty="0">
                <a:latin typeface="+mj-lt"/>
              </a:rPr>
              <a:t>. </a:t>
            </a:r>
          </a:p>
        </p:txBody>
      </p:sp>
      <p:grpSp>
        <p:nvGrpSpPr>
          <p:cNvPr id="58" name="Group 29"/>
          <p:cNvGrpSpPr/>
          <p:nvPr/>
        </p:nvGrpSpPr>
        <p:grpSpPr>
          <a:xfrm>
            <a:off x="5715000" y="2552702"/>
            <a:ext cx="7696200" cy="3124198"/>
            <a:chOff x="2549401" y="4068342"/>
            <a:chExt cx="5188871" cy="2334202"/>
          </a:xfrm>
        </p:grpSpPr>
        <p:sp>
          <p:nvSpPr>
            <p:cNvPr id="59" name="Rectangle 58"/>
            <p:cNvSpPr/>
            <p:nvPr/>
          </p:nvSpPr>
          <p:spPr>
            <a:xfrm>
              <a:off x="2549401" y="4068342"/>
              <a:ext cx="5188871" cy="2334202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6200000">
              <a:off x="2293818" y="4980975"/>
              <a:ext cx="1222554" cy="26975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+mj-lt"/>
                </a:rPr>
                <a:t>Kualifikasi</a:t>
              </a:r>
              <a:r>
                <a:rPr lang="en-US" sz="2000" dirty="0">
                  <a:latin typeface="+mj-lt"/>
                </a:rPr>
                <a:t> 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180955" y="4533703"/>
              <a:ext cx="1428426" cy="298937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Operator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180955" y="4960992"/>
              <a:ext cx="1414554" cy="29893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Teknisi</a:t>
              </a:r>
              <a:r>
                <a:rPr lang="en-US" sz="2000" b="0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/</a:t>
              </a:r>
              <a:r>
                <a:rPr lang="en-US" sz="2000" b="0" cap="none" spc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Analis</a:t>
              </a:r>
              <a:endParaRPr lang="en-US" sz="2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180955" y="5417702"/>
              <a:ext cx="1428426" cy="29893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Ahli</a:t>
              </a:r>
              <a:endParaRPr lang="en-US" sz="2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6200000">
              <a:off x="4173336" y="5077080"/>
              <a:ext cx="2039579" cy="26975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+mj-lt"/>
                </a:rPr>
                <a:t>Klasifikasi</a:t>
              </a:r>
              <a:r>
                <a:rPr lang="en-US" sz="2000" dirty="0">
                  <a:latin typeface="+mj-lt"/>
                </a:rPr>
                <a:t> 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429635" y="4192170"/>
              <a:ext cx="2056743" cy="29893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Arsitektur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440790" y="4509517"/>
              <a:ext cx="2045588" cy="29893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Sipil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429635" y="4865386"/>
              <a:ext cx="2056743" cy="29893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Mekanikal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429635" y="5192699"/>
              <a:ext cx="2056743" cy="29893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Elektrikal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440789" y="5534289"/>
              <a:ext cx="2045589" cy="29893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Tata </a:t>
              </a:r>
              <a:r>
                <a:rPr lang="en-US" sz="2000" b="0" cap="none" spc="0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Lingkungan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437339" y="5875880"/>
              <a:ext cx="1994214" cy="29893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Manajemen</a:t>
              </a:r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2000" b="0" cap="none" spc="0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Pelaksanaan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71" name="Flowchart: Punched Tape 70"/>
          <p:cNvSpPr/>
          <p:nvPr/>
        </p:nvSpPr>
        <p:spPr>
          <a:xfrm>
            <a:off x="13030202" y="2476500"/>
            <a:ext cx="854426" cy="422533"/>
          </a:xfrm>
          <a:prstGeom prst="flowChartPunchedTape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+mj-lt"/>
              </a:rPr>
              <a:t>Ps. 68</a:t>
            </a:r>
          </a:p>
        </p:txBody>
      </p:sp>
      <p:sp>
        <p:nvSpPr>
          <p:cNvPr id="72" name="Flowchart: Punched Tape 71"/>
          <p:cNvSpPr/>
          <p:nvPr/>
        </p:nvSpPr>
        <p:spPr>
          <a:xfrm>
            <a:off x="4648200" y="2552700"/>
            <a:ext cx="854426" cy="422533"/>
          </a:xfrm>
          <a:prstGeom prst="flowChartPunchedTape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+mj-lt"/>
              </a:rPr>
              <a:t>Ps. 69</a:t>
            </a:r>
          </a:p>
        </p:txBody>
      </p:sp>
      <p:sp>
        <p:nvSpPr>
          <p:cNvPr id="73" name="Flowchart: Punched Tape 72"/>
          <p:cNvSpPr/>
          <p:nvPr/>
        </p:nvSpPr>
        <p:spPr>
          <a:xfrm>
            <a:off x="16916400" y="2324100"/>
            <a:ext cx="854426" cy="422533"/>
          </a:xfrm>
          <a:prstGeom prst="flowChartPunchedTape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+mj-lt"/>
              </a:rPr>
              <a:t>Ps. 70</a:t>
            </a:r>
          </a:p>
        </p:txBody>
      </p:sp>
      <p:sp>
        <p:nvSpPr>
          <p:cNvPr id="74" name="Flowchart: Punched Tape 73"/>
          <p:cNvSpPr/>
          <p:nvPr/>
        </p:nvSpPr>
        <p:spPr>
          <a:xfrm>
            <a:off x="16823974" y="6181781"/>
            <a:ext cx="854426" cy="422533"/>
          </a:xfrm>
          <a:prstGeom prst="flowChartPunchedTape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+mj-lt"/>
              </a:rPr>
              <a:t>Ps. 71</a:t>
            </a:r>
          </a:p>
        </p:txBody>
      </p:sp>
      <p:sp>
        <p:nvSpPr>
          <p:cNvPr id="76" name="Flowchart: Punched Tape 75"/>
          <p:cNvSpPr/>
          <p:nvPr/>
        </p:nvSpPr>
        <p:spPr>
          <a:xfrm>
            <a:off x="10301674" y="6204153"/>
            <a:ext cx="854426" cy="400161"/>
          </a:xfrm>
          <a:prstGeom prst="flowChartPunchedTape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+mj-lt"/>
              </a:rPr>
              <a:t>Ps. 73</a:t>
            </a:r>
          </a:p>
        </p:txBody>
      </p:sp>
      <p:pic>
        <p:nvPicPr>
          <p:cNvPr id="42" name="Picture 41" descr="Picture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374051"/>
            <a:ext cx="986971" cy="912949"/>
          </a:xfrm>
          <a:prstGeom prst="rect">
            <a:avLst/>
          </a:prstGeom>
        </p:spPr>
      </p:pic>
      <p:sp>
        <p:nvSpPr>
          <p:cNvPr id="44" name="Slide Number Placeholder 18"/>
          <p:cNvSpPr txBox="1">
            <a:spLocks/>
          </p:cNvSpPr>
          <p:nvPr/>
        </p:nvSpPr>
        <p:spPr bwMode="auto">
          <a:xfrm>
            <a:off x="0" y="114300"/>
            <a:ext cx="7086600" cy="685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UU NO. 2/2017  TENTANG JASA KONSTRUKSI</a:t>
            </a:r>
          </a:p>
        </p:txBody>
      </p:sp>
      <p:cxnSp>
        <p:nvCxnSpPr>
          <p:cNvPr id="21" name="Straight Arrow Connector 20"/>
          <p:cNvCxnSpPr>
            <a:stCxn id="53" idx="2"/>
          </p:cNvCxnSpPr>
          <p:nvPr/>
        </p:nvCxnSpPr>
        <p:spPr>
          <a:xfrm>
            <a:off x="15910635" y="4909061"/>
            <a:ext cx="0" cy="1495172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749814" y="5676900"/>
            <a:ext cx="0" cy="75585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49" idx="2"/>
            <a:endCxn id="55" idx="0"/>
          </p:cNvCxnSpPr>
          <p:nvPr/>
        </p:nvCxnSpPr>
        <p:spPr>
          <a:xfrm rot="5400000">
            <a:off x="5564241" y="-809239"/>
            <a:ext cx="693298" cy="6182980"/>
          </a:xfrm>
          <a:prstGeom prst="bentConnector3">
            <a:avLst>
              <a:gd name="adj1" fmla="val 20025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49" idx="2"/>
            <a:endCxn id="53" idx="0"/>
          </p:cNvCxnSpPr>
          <p:nvPr/>
        </p:nvCxnSpPr>
        <p:spPr>
          <a:xfrm rot="16200000" flipH="1">
            <a:off x="12063649" y="-1125668"/>
            <a:ext cx="785716" cy="6908255"/>
          </a:xfrm>
          <a:prstGeom prst="bentConnector3">
            <a:avLst>
              <a:gd name="adj1" fmla="val 15615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49" idx="2"/>
          </p:cNvCxnSpPr>
          <p:nvPr/>
        </p:nvCxnSpPr>
        <p:spPr>
          <a:xfrm flipH="1">
            <a:off x="9002378" y="1935602"/>
            <a:ext cx="2" cy="6000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50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54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21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045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39000" y="0"/>
            <a:ext cx="11049000" cy="1143000"/>
          </a:xfrm>
          <a:prstGeom prst="rect">
            <a:avLst/>
          </a:prstGeom>
          <a:solidFill>
            <a:srgbClr val="FBE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48600" y="304800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ndalus" pitchFamily="18" charset="-78"/>
              </a:rPr>
              <a:t>REGISTRASI DAN SERTIFIKASI TENAGA KERJA KONSTRUKSI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85801" y="2095500"/>
            <a:ext cx="16818496" cy="3429002"/>
            <a:chOff x="181486" y="1712831"/>
            <a:chExt cx="8898877" cy="1814329"/>
          </a:xfrm>
        </p:grpSpPr>
        <p:sp>
          <p:nvSpPr>
            <p:cNvPr id="40" name="TextBox 39"/>
            <p:cNvSpPr txBox="1"/>
            <p:nvPr/>
          </p:nvSpPr>
          <p:spPr>
            <a:xfrm>
              <a:off x="4455233" y="2236970"/>
              <a:ext cx="1463288" cy="732818"/>
            </a:xfrm>
            <a:prstGeom prst="rect">
              <a:avLst/>
            </a:prstGeom>
            <a:solidFill>
              <a:srgbClr val="009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+mj-lt"/>
                </a:rPr>
                <a:t>Tanda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Daftar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Pengalaman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Profesional</a:t>
              </a:r>
              <a:endParaRPr lang="en-US" sz="2800" dirty="0">
                <a:latin typeface="+mj-lt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486" y="1833786"/>
              <a:ext cx="1191277" cy="1122670"/>
            </a:xfrm>
            <a:prstGeom prst="rect">
              <a:avLst/>
            </a:prstGeom>
          </p:spPr>
        </p:pic>
        <p:sp>
          <p:nvSpPr>
            <p:cNvPr id="42" name="Right Arrow 41"/>
            <p:cNvSpPr/>
            <p:nvPr/>
          </p:nvSpPr>
          <p:spPr>
            <a:xfrm>
              <a:off x="1577886" y="2528900"/>
              <a:ext cx="977890" cy="272527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471673" y="1833786"/>
              <a:ext cx="1139331" cy="63510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Pengakuan</a:t>
              </a:r>
              <a:endPara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Pengalaman</a:t>
              </a:r>
              <a:endPara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Profesional</a:t>
              </a:r>
              <a:endPara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91641" y="2361737"/>
              <a:ext cx="1440160" cy="504830"/>
            </a:xfrm>
            <a:prstGeom prst="rect">
              <a:avLst/>
            </a:prstGeom>
            <a:solidFill>
              <a:srgbClr val="BE00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+mj-lt"/>
                </a:rPr>
                <a:t>Registrasi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kepada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Menteri</a:t>
              </a:r>
              <a:endParaRPr lang="en-US" sz="2800" dirty="0">
                <a:latin typeface="+mj-lt"/>
              </a:endParaRPr>
            </a:p>
          </p:txBody>
        </p:sp>
        <p:sp>
          <p:nvSpPr>
            <p:cNvPr id="45" name="Right Arrow 44"/>
            <p:cNvSpPr/>
            <p:nvPr/>
          </p:nvSpPr>
          <p:spPr>
            <a:xfrm>
              <a:off x="4173005" y="2478880"/>
              <a:ext cx="241910" cy="310788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 rot="16200000">
              <a:off x="5926854" y="2499039"/>
              <a:ext cx="322547" cy="282229"/>
            </a:xfrm>
            <a:prstGeom prst="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69560" y="1882390"/>
              <a:ext cx="2810803" cy="164477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lphaLcPeriod"/>
              </a:pPr>
              <a:r>
                <a:rPr lang="en-US" sz="2800" dirty="0" err="1">
                  <a:latin typeface="+mj-lt"/>
                </a:rPr>
                <a:t>Jenis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layanan</a:t>
              </a:r>
              <a:r>
                <a:rPr lang="en-US" sz="2800" dirty="0">
                  <a:latin typeface="+mj-lt"/>
                </a:rPr>
                <a:t>   professional yang </a:t>
              </a:r>
              <a:r>
                <a:rPr lang="en-US" sz="2800" dirty="0" err="1">
                  <a:latin typeface="+mj-lt"/>
                </a:rPr>
                <a:t>diberikan</a:t>
              </a:r>
              <a:r>
                <a:rPr lang="en-US" sz="2800" dirty="0">
                  <a:latin typeface="+mj-lt"/>
                </a:rPr>
                <a:t>;</a:t>
              </a:r>
            </a:p>
            <a:p>
              <a:pPr marL="514350" indent="-514350">
                <a:buFont typeface="+mj-lt"/>
                <a:buAutoNum type="alphaLcPeriod"/>
              </a:pP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Nilai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pekerjaan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konstruksi</a:t>
              </a:r>
              <a:r>
                <a:rPr lang="en-US" sz="2800" dirty="0">
                  <a:latin typeface="+mj-lt"/>
                </a:rPr>
                <a:t> yang </a:t>
              </a:r>
              <a:r>
                <a:rPr lang="en-US" sz="2800" dirty="0" err="1">
                  <a:latin typeface="+mj-lt"/>
                </a:rPr>
                <a:t>terkait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dengan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hasil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layanan</a:t>
              </a:r>
              <a:r>
                <a:rPr lang="en-US" sz="2800" dirty="0">
                  <a:latin typeface="+mj-lt"/>
                </a:rPr>
                <a:t> professional; </a:t>
              </a:r>
            </a:p>
            <a:p>
              <a:pPr marL="514350" indent="-514350">
                <a:buFont typeface="+mj-lt"/>
                <a:buAutoNum type="alphaLcPeriod"/>
              </a:pPr>
              <a:r>
                <a:rPr lang="en-US" sz="2800" dirty="0" err="1">
                  <a:latin typeface="+mj-lt"/>
                </a:rPr>
                <a:t>Tahun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pelaksanaan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pekerjaan</a:t>
              </a:r>
              <a:r>
                <a:rPr lang="en-US" sz="2800" dirty="0">
                  <a:latin typeface="+mj-lt"/>
                </a:rPr>
                <a:t>;</a:t>
              </a:r>
            </a:p>
            <a:p>
              <a:pPr marL="514350" indent="-514350">
                <a:buFont typeface="+mj-lt"/>
                <a:buAutoNum type="alphaLcPeriod"/>
              </a:pPr>
              <a:r>
                <a:rPr lang="en-US" sz="2800" dirty="0" err="1">
                  <a:latin typeface="+mj-lt"/>
                </a:rPr>
                <a:t>Nama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pengguna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jasa</a:t>
              </a:r>
              <a:endParaRPr lang="en-US" sz="2800" dirty="0">
                <a:latin typeface="+mj-lt"/>
              </a:endParaRPr>
            </a:p>
          </p:txBody>
        </p:sp>
        <p:sp>
          <p:nvSpPr>
            <p:cNvPr id="48" name="Flowchart: Punched Tape 47"/>
            <p:cNvSpPr/>
            <p:nvPr/>
          </p:nvSpPr>
          <p:spPr>
            <a:xfrm>
              <a:off x="624988" y="1712831"/>
              <a:ext cx="576064" cy="298975"/>
            </a:xfrm>
            <a:prstGeom prst="flowChartPunchedTap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+mj-lt"/>
                </a:rPr>
                <a:t>Ps. 72</a:t>
              </a:r>
            </a:p>
          </p:txBody>
        </p:sp>
      </p:grpSp>
      <p:pic>
        <p:nvPicPr>
          <p:cNvPr id="21" name="Picture 20" descr="Picture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9374051"/>
            <a:ext cx="986971" cy="91294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85800" y="4533900"/>
            <a:ext cx="2598589" cy="707886"/>
          </a:xfrm>
          <a:prstGeom prst="rect">
            <a:avLst/>
          </a:prstGeom>
          <a:solidFill>
            <a:srgbClr val="FF6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TENAGA KERJA KONSTRUKSI</a:t>
            </a:r>
          </a:p>
        </p:txBody>
      </p:sp>
      <p:pic>
        <p:nvPicPr>
          <p:cNvPr id="30" name="Picture 29" descr="constru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0" y="4762500"/>
            <a:ext cx="5376228" cy="444971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32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33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22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7" name="Slide Number Placeholder 18"/>
          <p:cNvSpPr txBox="1">
            <a:spLocks/>
          </p:cNvSpPr>
          <p:nvPr/>
        </p:nvSpPr>
        <p:spPr bwMode="auto">
          <a:xfrm>
            <a:off x="0" y="114300"/>
            <a:ext cx="7086600" cy="685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UU NO. 2/2017  TENTANG JASA KONSTRUKSI</a:t>
            </a:r>
          </a:p>
        </p:txBody>
      </p:sp>
    </p:spTree>
    <p:extLst>
      <p:ext uri="{BB962C8B-B14F-4D97-AF65-F5344CB8AC3E}">
        <p14:creationId xmlns:p14="http://schemas.microsoft.com/office/powerpoint/2010/main" val="692113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594589" y="0"/>
            <a:ext cx="6693411" cy="1143000"/>
          </a:xfrm>
          <a:prstGeom prst="rect">
            <a:avLst/>
          </a:prstGeom>
          <a:solidFill>
            <a:srgbClr val="FBE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44400" y="38100"/>
            <a:ext cx="601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ndalus" pitchFamily="18" charset="-78"/>
              </a:rPr>
              <a:t>TENAGA KERJA KONSTRUKSI ASING</a:t>
            </a:r>
          </a:p>
        </p:txBody>
      </p:sp>
      <p:pic>
        <p:nvPicPr>
          <p:cNvPr id="38" name="Picture 37" descr="Picture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374051"/>
            <a:ext cx="986971" cy="9129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44170" y="876300"/>
            <a:ext cx="16234231" cy="7927182"/>
            <a:chOff x="532438" y="1533222"/>
            <a:chExt cx="9642727" cy="4924721"/>
          </a:xfrm>
        </p:grpSpPr>
        <p:sp>
          <p:nvSpPr>
            <p:cNvPr id="35" name="Round Diagonal Corner Rectangle 34"/>
            <p:cNvSpPr/>
            <p:nvPr/>
          </p:nvSpPr>
          <p:spPr>
            <a:xfrm>
              <a:off x="2830752" y="3284760"/>
              <a:ext cx="7344413" cy="3173183"/>
            </a:xfrm>
            <a:prstGeom prst="round2Diag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571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defTabSz="844083" eaLnBrk="0" hangingPunct="0">
                <a:spcBef>
                  <a:spcPts val="554"/>
                </a:spcBef>
                <a:spcAft>
                  <a:spcPct val="0"/>
                </a:spcAft>
                <a:defRPr/>
              </a:pPr>
              <a:r>
                <a:rPr lang="en-AU" sz="2400" b="1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KETENTUAN YANG WAJIB DIPENUHI:</a:t>
              </a:r>
              <a:endParaRPr lang="en-US" sz="24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28254" lvl="1" indent="-246191">
                <a:spcBef>
                  <a:spcPts val="554"/>
                </a:spcBef>
                <a:buFont typeface="+mj-lt"/>
                <a:buAutoNum type="arabicPeriod"/>
                <a:defRPr/>
              </a:pP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Pemberi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Kerja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wajib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memiliki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Rencana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Penggunaan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Tenaga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Kerja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Asing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(RPTKA)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Ijin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Memperkerjakan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Tenaga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kerja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Asing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(IMTA)</a:t>
              </a:r>
            </a:p>
            <a:p>
              <a:pPr marL="328254" lvl="1" indent="-246191">
                <a:spcBef>
                  <a:spcPts val="554"/>
                </a:spcBef>
                <a:buFont typeface="+mj-lt"/>
                <a:buAutoNum type="arabicPeriod"/>
                <a:defRPr/>
              </a:pP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Hanya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untuk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Jabatan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tertentu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sesuai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Peraturan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Perundangan</a:t>
              </a:r>
              <a:endPara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28254" lvl="1" indent="-246191">
                <a:spcBef>
                  <a:spcPts val="554"/>
                </a:spcBef>
                <a:buFont typeface="+mj-lt"/>
                <a:buAutoNum type="arabicPeriod"/>
                <a:defRPr/>
              </a:pP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Harus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miliki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surat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tanda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Registrasi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dari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Menteri</a:t>
              </a:r>
              <a:endPara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28254" lvl="1" indent="-246191">
                <a:spcBef>
                  <a:spcPts val="554"/>
                </a:spcBef>
                <a:buFont typeface="+mj-lt"/>
                <a:buAutoNum type="arabicPeriod"/>
                <a:defRPr/>
              </a:pP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Surat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tanda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registrasi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diberikan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berdasarkan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sertifikat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kompetensi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menurut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hukum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negaranya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328254" lvl="1" indent="-246191">
                <a:spcBef>
                  <a:spcPts val="554"/>
                </a:spcBef>
                <a:buFont typeface="+mj-lt"/>
                <a:buAutoNum type="arabicPeriod"/>
                <a:defRPr/>
              </a:pP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Melakukan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alih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pengetahuan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alih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teknologi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kepada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tenaga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kerja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pendamping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sesuai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Peraturan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Perundangan</a:t>
              </a:r>
              <a:endPara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28254" lvl="1" indent="-246191">
                <a:spcBef>
                  <a:spcPts val="554"/>
                </a:spcBef>
                <a:buFont typeface="+mj-lt"/>
                <a:buAutoNum type="arabicPeriod"/>
                <a:defRPr/>
              </a:pP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Pengawasan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penggunaan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tenaga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kerja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konstruksi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asing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dilakukan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oleh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pengawas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ketenagakerjaan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sesuai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dengan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ketentuan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peraturan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perundang-undangan</a:t>
              </a:r>
              <a:r>
                <a: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31" y="3522780"/>
              <a:ext cx="1870680" cy="1815748"/>
            </a:xfrm>
            <a:prstGeom prst="ellipse">
              <a:avLst/>
            </a:prstGeom>
            <a:ln w="63500" cap="rnd">
              <a:solidFill>
                <a:srgbClr val="F79646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7" name="TextBox 46"/>
            <p:cNvSpPr txBox="1"/>
            <p:nvPr/>
          </p:nvSpPr>
          <p:spPr>
            <a:xfrm>
              <a:off x="532438" y="5507018"/>
              <a:ext cx="1707029" cy="571173"/>
            </a:xfrm>
            <a:prstGeom prst="wedgeRoundRectCallout">
              <a:avLst>
                <a:gd name="adj1" fmla="val 8010"/>
                <a:gd name="adj2" fmla="val -118455"/>
                <a:gd name="adj3" fmla="val 16667"/>
              </a:avLst>
            </a:prstGeom>
            <a:ln>
              <a:solidFill>
                <a:schemeClr val="accent6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b="1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Tenaga </a:t>
              </a:r>
              <a:r>
                <a:rPr lang="en-AU" sz="2400" b="1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Kerja</a:t>
              </a:r>
              <a:r>
                <a:rPr lang="en-AU" sz="2400" b="1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AU" sz="2400" b="1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Konstruksi</a:t>
              </a:r>
              <a:r>
                <a:rPr lang="en-AU" sz="2400" b="1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AU" sz="2400" b="1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Asing</a:t>
              </a:r>
              <a:endParaRPr lang="en-US" sz="24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Rounded Rectangle 27"/>
            <p:cNvSpPr/>
            <p:nvPr/>
          </p:nvSpPr>
          <p:spPr>
            <a:xfrm>
              <a:off x="2239467" y="1622658"/>
              <a:ext cx="1597593" cy="1539259"/>
            </a:xfrm>
            <a:prstGeom prst="ellipse">
              <a:avLst/>
            </a:prstGeom>
            <a:solidFill>
              <a:srgbClr val="C00000"/>
            </a:solidFill>
            <a:ln w="571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+mj-lt"/>
                </a:rPr>
                <a:t>SERTIFIKAT KOMPETENSI KERJA</a:t>
              </a:r>
              <a:endParaRPr lang="id-ID" sz="2400" b="1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28396" y="2957152"/>
              <a:ext cx="523793" cy="286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b="1" dirty="0" err="1">
                  <a:solidFill>
                    <a:prstClr val="black"/>
                  </a:solidFill>
                  <a:latin typeface="+mj-lt"/>
                </a:rPr>
                <a:t>wajib</a:t>
              </a:r>
              <a:endParaRPr lang="en-US" sz="2400" b="1" dirty="0">
                <a:solidFill>
                  <a:prstClr val="black"/>
                </a:solidFill>
                <a:latin typeface="+mj-lt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7939457" flipH="1">
              <a:off x="282402" y="1943180"/>
              <a:ext cx="2004557" cy="1184642"/>
            </a:xfrm>
            <a:prstGeom prst="rect">
              <a:avLst/>
            </a:prstGeom>
          </p:spPr>
        </p:pic>
        <p:sp>
          <p:nvSpPr>
            <p:cNvPr id="51" name="Right Arrow 50"/>
            <p:cNvSpPr/>
            <p:nvPr/>
          </p:nvSpPr>
          <p:spPr>
            <a:xfrm>
              <a:off x="3921665" y="2109854"/>
              <a:ext cx="381686" cy="564865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>
                <a:latin typeface="+mj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59541" y="1907182"/>
              <a:ext cx="2378793" cy="1075471"/>
            </a:xfrm>
            <a:prstGeom prst="homePlate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 defTabSz="8440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b="1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PENYELENGGARAAN JASA KONSTRUKSI</a:t>
              </a:r>
              <a:endParaRPr lang="en-US" sz="24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3" name="Picture 52" descr="1197124191544202843dchandlr_dchandlr_work.svg.svg.med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48025" y="1721951"/>
              <a:ext cx="1444789" cy="1468233"/>
            </a:xfrm>
            <a:prstGeom prst="rect">
              <a:avLst/>
            </a:prstGeom>
          </p:spPr>
        </p:pic>
      </p:grpSp>
      <p:sp>
        <p:nvSpPr>
          <p:cNvPr id="54" name="Rectangle 53"/>
          <p:cNvSpPr/>
          <p:nvPr/>
        </p:nvSpPr>
        <p:spPr>
          <a:xfrm>
            <a:off x="8395541" y="665057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>
                <a:latin typeface="+mj-lt"/>
                <a:cs typeface="Andalus" pitchFamily="18" charset="-78"/>
              </a:rPr>
              <a:t>Pasal 74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24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5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23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8" name="Slide Number Placeholder 18"/>
          <p:cNvSpPr txBox="1">
            <a:spLocks/>
          </p:cNvSpPr>
          <p:nvPr/>
        </p:nvSpPr>
        <p:spPr bwMode="auto">
          <a:xfrm>
            <a:off x="0" y="114300"/>
            <a:ext cx="7086600" cy="685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UU NO. 2/2017  TENTANG JASA KONSTRUKSI</a:t>
            </a:r>
          </a:p>
        </p:txBody>
      </p:sp>
    </p:spTree>
    <p:extLst>
      <p:ext uri="{BB962C8B-B14F-4D97-AF65-F5344CB8AC3E}">
        <p14:creationId xmlns:p14="http://schemas.microsoft.com/office/powerpoint/2010/main" val="4240902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bandinga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93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6553200" cy="10287000"/>
          </a:xfrm>
          <a:prstGeom prst="rect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9" name="Picture 8" descr="Picture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374051"/>
            <a:ext cx="986971" cy="9129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14400" y="4305300"/>
            <a:ext cx="5638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5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ndalus" pitchFamily="18" charset="-78"/>
              </a:rPr>
              <a:t>ROADMAP PENGEMBANGAN TENAGA KERJA KONSTRUKSI INDONESIA</a:t>
            </a:r>
          </a:p>
        </p:txBody>
      </p:sp>
      <p:sp>
        <p:nvSpPr>
          <p:cNvPr id="16" name="Slide Number Placeholder 18"/>
          <p:cNvSpPr txBox="1">
            <a:spLocks/>
          </p:cNvSpPr>
          <p:nvPr/>
        </p:nvSpPr>
        <p:spPr bwMode="auto">
          <a:xfrm>
            <a:off x="838200" y="266700"/>
            <a:ext cx="4724400" cy="685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DIREKTORAT JENDERAL BINA KONSTRUKSI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KEMENTERIAN PEKERJAAN UMUM DAN PERUMAHAN RAKYAT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667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17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19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0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24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18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2383863" y="6258913"/>
            <a:ext cx="13520282" cy="3131194"/>
          </a:xfrm>
          <a:prstGeom prst="roundRect">
            <a:avLst/>
          </a:prstGeom>
          <a:solidFill>
            <a:srgbClr val="FFFF00"/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 sz="3000"/>
          </a:p>
        </p:txBody>
      </p:sp>
      <p:sp>
        <p:nvSpPr>
          <p:cNvPr id="5" name="Rounded Rectangle 4"/>
          <p:cNvSpPr/>
          <p:nvPr/>
        </p:nvSpPr>
        <p:spPr>
          <a:xfrm>
            <a:off x="1378439" y="3451169"/>
            <a:ext cx="3303837" cy="199548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id-ID" sz="300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99201">
              <a:spcBef>
                <a:spcPct val="0"/>
              </a:spcBef>
              <a:buClr>
                <a:prstClr val="black"/>
              </a:buClr>
              <a:buSzPct val="100000"/>
            </a:pPr>
            <a:r>
              <a:rPr lang="id-ID" sz="3300" dirty="0">
                <a:latin typeface="Arial" charset="0"/>
                <a:ea typeface="ＭＳ Ｐゴシック" pitchFamily="34" charset="-128"/>
                <a:cs typeface="Arial" charset="0"/>
              </a:rPr>
              <a:t>KEBIJAKAN DJBK DALAM RENSTRA PUPR 2015-2019</a:t>
            </a:r>
          </a:p>
          <a:p>
            <a:pPr marL="99201">
              <a:spcBef>
                <a:spcPct val="0"/>
              </a:spcBef>
              <a:buClr>
                <a:prstClr val="black"/>
              </a:buClr>
              <a:buSzPct val="100000"/>
            </a:pPr>
            <a:r>
              <a:rPr lang="id-ID" sz="3300" dirty="0">
                <a:latin typeface="Arial" charset="0"/>
                <a:ea typeface="ＭＳ Ｐゴシック" pitchFamily="34" charset="-128"/>
                <a:cs typeface="Arial" charset="0"/>
              </a:rPr>
              <a:t>BIDANG JASA </a:t>
            </a:r>
            <a:r>
              <a:rPr lang="en-US" sz="3300" dirty="0">
                <a:latin typeface="Arial" charset="0"/>
                <a:ea typeface="ＭＳ Ｐゴシック" pitchFamily="34" charset="-128"/>
                <a:cs typeface="Arial" charset="0"/>
              </a:rPr>
              <a:t>KONSTRUKSI</a:t>
            </a:r>
            <a:endParaRPr lang="id-ID" sz="33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039" y="1363087"/>
            <a:ext cx="17259935" cy="10801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51056" tIns="75543" rIns="151056" bIns="755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d-ID" sz="4000" b="1" dirty="0">
                <a:solidFill>
                  <a:schemeClr val="tx1"/>
                </a:solidFill>
              </a:rPr>
              <a:t>TARGET OUTPUT - OUTCOME BIDANG JASA KONSTRUKSI 2015-2019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7095230" y="2514600"/>
            <a:ext cx="7310888" cy="3479934"/>
          </a:xfrm>
          <a:prstGeom prst="rect">
            <a:avLst/>
          </a:prstGeom>
          <a:solidFill>
            <a:srgbClr val="8FE2FF"/>
          </a:solidFill>
          <a:ln>
            <a:noFill/>
            <a:prstDash val="sys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678356" y="5446652"/>
            <a:ext cx="20301" cy="1347984"/>
          </a:xfrm>
          <a:prstGeom prst="straightConnector1">
            <a:avLst/>
          </a:prstGeom>
          <a:ln w="1016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20"/>
          <p:cNvSpPr/>
          <p:nvPr/>
        </p:nvSpPr>
        <p:spPr>
          <a:xfrm>
            <a:off x="2914661" y="6794640"/>
            <a:ext cx="3419534" cy="1930259"/>
          </a:xfrm>
          <a:custGeom>
            <a:avLst/>
            <a:gdLst/>
            <a:ahLst/>
            <a:cxnLst/>
            <a:rect l="l" t="t" r="r" b="b"/>
            <a:pathLst>
              <a:path w="2650235" h="2258568">
                <a:moveTo>
                  <a:pt x="0" y="376427"/>
                </a:moveTo>
                <a:lnTo>
                  <a:pt x="0" y="1882127"/>
                </a:lnTo>
                <a:lnTo>
                  <a:pt x="1247" y="1913000"/>
                </a:lnTo>
                <a:lnTo>
                  <a:pt x="10940" y="1972589"/>
                </a:lnTo>
                <a:lnTo>
                  <a:pt x="29583" y="2028653"/>
                </a:lnTo>
                <a:lnTo>
                  <a:pt x="56400" y="2080418"/>
                </a:lnTo>
                <a:lnTo>
                  <a:pt x="90617" y="2127109"/>
                </a:lnTo>
                <a:lnTo>
                  <a:pt x="131458" y="2167950"/>
                </a:lnTo>
                <a:lnTo>
                  <a:pt x="178149" y="2202167"/>
                </a:lnTo>
                <a:lnTo>
                  <a:pt x="229914" y="2228984"/>
                </a:lnTo>
                <a:lnTo>
                  <a:pt x="285978" y="2247627"/>
                </a:lnTo>
                <a:lnTo>
                  <a:pt x="345567" y="2257320"/>
                </a:lnTo>
                <a:lnTo>
                  <a:pt x="376440" y="2258568"/>
                </a:lnTo>
                <a:lnTo>
                  <a:pt x="2273808" y="2258568"/>
                </a:lnTo>
                <a:lnTo>
                  <a:pt x="2334867" y="2253640"/>
                </a:lnTo>
                <a:lnTo>
                  <a:pt x="2392789" y="2239376"/>
                </a:lnTo>
                <a:lnTo>
                  <a:pt x="2446799" y="2216549"/>
                </a:lnTo>
                <a:lnTo>
                  <a:pt x="2496123" y="2185935"/>
                </a:lnTo>
                <a:lnTo>
                  <a:pt x="2539984" y="2148309"/>
                </a:lnTo>
                <a:lnTo>
                  <a:pt x="2577608" y="2104446"/>
                </a:lnTo>
                <a:lnTo>
                  <a:pt x="2608220" y="2055121"/>
                </a:lnTo>
                <a:lnTo>
                  <a:pt x="2631045" y="2001110"/>
                </a:lnTo>
                <a:lnTo>
                  <a:pt x="2645309" y="1943187"/>
                </a:lnTo>
                <a:lnTo>
                  <a:pt x="2650235" y="1882127"/>
                </a:lnTo>
                <a:lnTo>
                  <a:pt x="2650235" y="376427"/>
                </a:lnTo>
                <a:lnTo>
                  <a:pt x="2645309" y="315368"/>
                </a:lnTo>
                <a:lnTo>
                  <a:pt x="2631045" y="257446"/>
                </a:lnTo>
                <a:lnTo>
                  <a:pt x="2608220" y="203436"/>
                </a:lnTo>
                <a:lnTo>
                  <a:pt x="2577608" y="154112"/>
                </a:lnTo>
                <a:lnTo>
                  <a:pt x="2539984" y="110251"/>
                </a:lnTo>
                <a:lnTo>
                  <a:pt x="2496123" y="72627"/>
                </a:lnTo>
                <a:lnTo>
                  <a:pt x="2446799" y="42015"/>
                </a:lnTo>
                <a:lnTo>
                  <a:pt x="2392789" y="19190"/>
                </a:lnTo>
                <a:lnTo>
                  <a:pt x="2334867" y="4926"/>
                </a:lnTo>
                <a:lnTo>
                  <a:pt x="2273808" y="0"/>
                </a:lnTo>
                <a:lnTo>
                  <a:pt x="376440" y="0"/>
                </a:lnTo>
                <a:lnTo>
                  <a:pt x="315380" y="4926"/>
                </a:lnTo>
                <a:lnTo>
                  <a:pt x="257457" y="19190"/>
                </a:lnTo>
                <a:lnTo>
                  <a:pt x="203446" y="42015"/>
                </a:lnTo>
                <a:lnTo>
                  <a:pt x="154121" y="72627"/>
                </a:lnTo>
                <a:lnTo>
                  <a:pt x="110258" y="110251"/>
                </a:lnTo>
                <a:lnTo>
                  <a:pt x="72632" y="154112"/>
                </a:lnTo>
                <a:lnTo>
                  <a:pt x="42018" y="203436"/>
                </a:lnTo>
                <a:lnTo>
                  <a:pt x="19191" y="257446"/>
                </a:lnTo>
                <a:lnTo>
                  <a:pt x="4927" y="315368"/>
                </a:lnTo>
                <a:lnTo>
                  <a:pt x="0" y="376427"/>
                </a:lnTo>
                <a:close/>
              </a:path>
            </a:pathLst>
          </a:custGeom>
          <a:solidFill>
            <a:srgbClr val="07F91E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>
            <a:noAutofit/>
          </a:bodyPr>
          <a:lstStyle/>
          <a:p>
            <a:pPr marL="156945" marR="164580" algn="ctr" defTabSz="1437996" fontAlgn="base">
              <a:spcBef>
                <a:spcPct val="0"/>
              </a:spcBef>
              <a:spcAft>
                <a:spcPct val="0"/>
              </a:spcAft>
            </a:pPr>
            <a:endParaRPr lang="id-ID" sz="1200" b="1" spc="-6" dirty="0">
              <a:latin typeface="Century Gothic"/>
              <a:ea typeface="ＭＳ Ｐゴシック" charset="-128"/>
              <a:cs typeface="Century Gothic"/>
            </a:endParaRPr>
          </a:p>
          <a:p>
            <a:pPr marL="156945" marR="164580" algn="ctr" defTabSz="1437996" fontAlgn="base">
              <a:spcBef>
                <a:spcPct val="0"/>
              </a:spcBef>
              <a:spcAft>
                <a:spcPct val="0"/>
              </a:spcAft>
            </a:pPr>
            <a:r>
              <a:rPr lang="id-ID" sz="2000" b="1" spc="-6" dirty="0">
                <a:latin typeface="Century Gothic"/>
                <a:ea typeface="ＭＳ Ｐゴシック" charset="-128"/>
                <a:cs typeface="Century Gothic"/>
              </a:rPr>
              <a:t>10</a:t>
            </a:r>
            <a:r>
              <a:rPr lang="en-US" sz="2000" b="1" spc="-6" dirty="0">
                <a:latin typeface="Century Gothic"/>
                <a:ea typeface="ＭＳ Ｐゴシック" charset="-128"/>
                <a:cs typeface="Century Gothic"/>
              </a:rPr>
              <a:t>.000</a:t>
            </a:r>
            <a:r>
              <a:rPr lang="id-ID" sz="2000" b="1" spc="-6" dirty="0">
                <a:latin typeface="Century Gothic"/>
                <a:ea typeface="ＭＳ Ｐゴシック" charset="-128"/>
                <a:cs typeface="Century Gothic"/>
              </a:rPr>
              <a:t> Orang</a:t>
            </a:r>
          </a:p>
          <a:p>
            <a:pPr algn="ctr" defTabSz="1437996" fontAlgn="base">
              <a:spcBef>
                <a:spcPct val="0"/>
              </a:spcBef>
              <a:spcAft>
                <a:spcPct val="0"/>
              </a:spcAft>
            </a:pPr>
            <a:r>
              <a:rPr lang="en-US" sz="1700" spc="-159" dirty="0" err="1">
                <a:latin typeface="Arial" charset="0"/>
                <a:ea typeface="ＭＳ Ｐゴシック" charset="-128"/>
                <a:cs typeface="Arial" charset="0"/>
              </a:rPr>
              <a:t>Tenaga</a:t>
            </a:r>
            <a:r>
              <a:rPr lang="en-US" sz="1700" spc="-159" dirty="0">
                <a:latin typeface="Arial" charset="0"/>
                <a:ea typeface="ＭＳ Ｐゴシック" charset="-128"/>
                <a:cs typeface="Arial" charset="0"/>
              </a:rPr>
              <a:t> </a:t>
            </a:r>
            <a:r>
              <a:rPr lang="en-US" sz="1700" spc="-159" dirty="0" err="1">
                <a:latin typeface="Arial" charset="0"/>
                <a:ea typeface="ＭＳ Ｐゴシック" charset="-128"/>
                <a:cs typeface="Arial" charset="0"/>
              </a:rPr>
              <a:t>Ahli</a:t>
            </a:r>
            <a:r>
              <a:rPr lang="en-US" sz="1700" spc="-159" dirty="0">
                <a:latin typeface="Arial" charset="0"/>
                <a:ea typeface="ＭＳ Ｐゴシック" charset="-128"/>
                <a:cs typeface="Arial" charset="0"/>
              </a:rPr>
              <a:t>/</a:t>
            </a:r>
            <a:r>
              <a:rPr lang="id-ID" sz="1700" spc="-159" dirty="0">
                <a:latin typeface="Arial" charset="0"/>
                <a:ea typeface="ＭＳ Ｐゴシック" charset="-128"/>
                <a:cs typeface="Arial" charset="0"/>
              </a:rPr>
              <a:t>Manajer Proyek Terlatih</a:t>
            </a:r>
            <a:endParaRPr lang="en-US" sz="1700" spc="-159" dirty="0">
              <a:latin typeface="Arial" charset="0"/>
              <a:ea typeface="ＭＳ Ｐゴシック" charset="-128"/>
              <a:cs typeface="Arial" charset="0"/>
            </a:endParaRPr>
          </a:p>
          <a:p>
            <a:pPr algn="ctr" defTabSz="1437996" fontAlgn="base">
              <a:spcBef>
                <a:spcPct val="0"/>
              </a:spcBef>
              <a:spcAft>
                <a:spcPct val="0"/>
              </a:spcAft>
            </a:pPr>
            <a:endParaRPr lang="id-ID" sz="500" dirty="0">
              <a:latin typeface="Arial" charset="0"/>
              <a:ea typeface="ＭＳ Ｐゴシック" charset="-128"/>
              <a:cs typeface="Arial" charset="0"/>
            </a:endParaRPr>
          </a:p>
          <a:p>
            <a:pPr marL="156945" marR="164580" algn="ctr" defTabSz="1437996" fontAlgn="base">
              <a:spcBef>
                <a:spcPct val="0"/>
              </a:spcBef>
              <a:spcAft>
                <a:spcPct val="0"/>
              </a:spcAft>
            </a:pPr>
            <a:endParaRPr lang="en-US" sz="2000" b="1" spc="-6" dirty="0">
              <a:latin typeface="Century Gothic"/>
              <a:ea typeface="ＭＳ Ｐゴシック" charset="-128"/>
              <a:cs typeface="Century Gothic"/>
            </a:endParaRPr>
          </a:p>
          <a:p>
            <a:pPr marL="156945" marR="164580" algn="ctr" defTabSz="1437996" fontAlgn="base">
              <a:spcBef>
                <a:spcPct val="0"/>
              </a:spcBef>
              <a:spcAft>
                <a:spcPct val="0"/>
              </a:spcAft>
            </a:pPr>
            <a:r>
              <a:rPr lang="id-ID" sz="2000" b="1" spc="-6" dirty="0">
                <a:latin typeface="Century Gothic"/>
                <a:ea typeface="ＭＳ Ｐゴシック" charset="-128"/>
                <a:cs typeface="Century Gothic"/>
              </a:rPr>
              <a:t>40</a:t>
            </a:r>
            <a:r>
              <a:rPr lang="en-US" sz="2000" b="1" spc="-6" dirty="0">
                <a:latin typeface="Century Gothic"/>
                <a:ea typeface="ＭＳ Ｐゴシック" charset="-128"/>
                <a:cs typeface="Century Gothic"/>
              </a:rPr>
              <a:t>.000</a:t>
            </a:r>
            <a:r>
              <a:rPr lang="id-ID" sz="2000" b="1" spc="-6" dirty="0">
                <a:latin typeface="Century Gothic"/>
                <a:ea typeface="ＭＳ Ｐゴシック" charset="-128"/>
                <a:cs typeface="Century Gothic"/>
              </a:rPr>
              <a:t> Orang</a:t>
            </a:r>
          </a:p>
          <a:p>
            <a:pPr algn="ctr" defTabSz="1437996" fontAlgn="base">
              <a:spcBef>
                <a:spcPct val="0"/>
              </a:spcBef>
              <a:spcAft>
                <a:spcPct val="0"/>
              </a:spcAft>
            </a:pPr>
            <a:r>
              <a:rPr lang="id-ID" sz="1700" i="1" spc="-159" dirty="0">
                <a:latin typeface="Arial" charset="0"/>
                <a:ea typeface="ＭＳ Ｐゴシック" charset="-128"/>
                <a:cs typeface="Arial" charset="0"/>
              </a:rPr>
              <a:t>Supervisor/Foreman</a:t>
            </a:r>
            <a:r>
              <a:rPr lang="id-ID" sz="1700" spc="-159" dirty="0">
                <a:latin typeface="Arial" charset="0"/>
                <a:ea typeface="ＭＳ Ｐゴシック" charset="-128"/>
                <a:cs typeface="Arial" charset="0"/>
              </a:rPr>
              <a:t> Terlatih</a:t>
            </a:r>
          </a:p>
        </p:txBody>
      </p:sp>
      <p:sp>
        <p:nvSpPr>
          <p:cNvPr id="12" name="object 20"/>
          <p:cNvSpPr/>
          <p:nvPr/>
        </p:nvSpPr>
        <p:spPr>
          <a:xfrm>
            <a:off x="11202176" y="6794637"/>
            <a:ext cx="4126635" cy="23493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>
            <a:noAutofit/>
          </a:bodyPr>
          <a:lstStyle/>
          <a:p>
            <a:pPr defTabSz="1437996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ysClr val="windowText" lastClr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34192" y="7685540"/>
            <a:ext cx="740390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64036" y="7168815"/>
            <a:ext cx="3419534" cy="19219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137160" tIns="68580" rIns="137160" bIns="68580" rtlCol="0">
            <a:spAutoFit/>
          </a:bodyPr>
          <a:lstStyle/>
          <a:p>
            <a:pPr marL="156945" marR="164580" algn="ctr" defTabSz="1437996" fontAlgn="base">
              <a:spcBef>
                <a:spcPct val="0"/>
              </a:spcBef>
              <a:spcAft>
                <a:spcPct val="0"/>
              </a:spcAft>
            </a:pPr>
            <a:r>
              <a:rPr lang="id-ID" sz="1800" b="1" spc="-6" dirty="0">
                <a:solidFill>
                  <a:prstClr val="black"/>
                </a:solidFill>
                <a:latin typeface="Century Gothic"/>
                <a:ea typeface="ＭＳ Ｐゴシック" charset="-128"/>
                <a:cs typeface="Century Gothic"/>
              </a:rPr>
              <a:t>50</a:t>
            </a:r>
            <a:r>
              <a:rPr lang="en-US" sz="1800" b="1" spc="-6" dirty="0">
                <a:solidFill>
                  <a:prstClr val="black"/>
                </a:solidFill>
                <a:latin typeface="Century Gothic"/>
                <a:ea typeface="ＭＳ Ｐゴシック" charset="-128"/>
                <a:cs typeface="Century Gothic"/>
              </a:rPr>
              <a:t>.000</a:t>
            </a:r>
            <a:r>
              <a:rPr lang="id-ID" sz="1800" b="1" spc="-6" dirty="0">
                <a:solidFill>
                  <a:prstClr val="black"/>
                </a:solidFill>
                <a:latin typeface="Century Gothic"/>
                <a:ea typeface="ＭＳ Ｐゴシック" charset="-128"/>
                <a:cs typeface="Century Gothic"/>
              </a:rPr>
              <a:t> Orang</a:t>
            </a:r>
          </a:p>
          <a:p>
            <a:pPr algn="ctr" defTabSz="1437996" fontAlgn="base">
              <a:spcBef>
                <a:spcPct val="0"/>
              </a:spcBef>
              <a:spcAft>
                <a:spcPct val="0"/>
              </a:spcAft>
            </a:pPr>
            <a:r>
              <a:rPr lang="id-ID" sz="13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Arial" charset="0"/>
              </a:rPr>
              <a:t>insinyur konstruksi bersertifikat</a:t>
            </a:r>
          </a:p>
          <a:p>
            <a:pPr algn="ctr" defTabSz="1437996" fontAlgn="base">
              <a:spcBef>
                <a:spcPct val="0"/>
              </a:spcBef>
              <a:spcAft>
                <a:spcPct val="0"/>
              </a:spcAft>
            </a:pPr>
            <a:endParaRPr lang="id-ID" sz="800" dirty="0">
              <a:solidFill>
                <a:prstClr val="black"/>
              </a:solidFill>
              <a:latin typeface="Arial" charset="0"/>
              <a:ea typeface="ＭＳ Ｐゴシック" charset="-128"/>
              <a:cs typeface="Arial" charset="0"/>
            </a:endParaRPr>
          </a:p>
          <a:p>
            <a:pPr marL="156945" marR="164580" algn="ctr" defTabSz="1437996" fontAlgn="base">
              <a:spcBef>
                <a:spcPct val="0"/>
              </a:spcBef>
              <a:spcAft>
                <a:spcPct val="0"/>
              </a:spcAft>
            </a:pPr>
            <a:r>
              <a:rPr lang="id-ID" sz="1800" b="1" spc="-6" dirty="0">
                <a:solidFill>
                  <a:prstClr val="black"/>
                </a:solidFill>
                <a:latin typeface="Century Gothic"/>
                <a:ea typeface="ＭＳ Ｐゴシック" charset="-128"/>
                <a:cs typeface="Century Gothic"/>
              </a:rPr>
              <a:t>200</a:t>
            </a:r>
            <a:r>
              <a:rPr lang="en-US" sz="1800" b="1" spc="-6" dirty="0">
                <a:solidFill>
                  <a:prstClr val="black"/>
                </a:solidFill>
                <a:latin typeface="Century Gothic"/>
                <a:ea typeface="ＭＳ Ｐゴシック" charset="-128"/>
                <a:cs typeface="Century Gothic"/>
              </a:rPr>
              <a:t>.000</a:t>
            </a:r>
            <a:r>
              <a:rPr lang="id-ID" sz="1800" b="1" spc="-6" dirty="0">
                <a:solidFill>
                  <a:prstClr val="black"/>
                </a:solidFill>
                <a:latin typeface="Century Gothic"/>
                <a:ea typeface="ＭＳ Ｐゴシック" charset="-128"/>
                <a:cs typeface="Century Gothic"/>
              </a:rPr>
              <a:t> Orang</a:t>
            </a:r>
          </a:p>
          <a:p>
            <a:pPr algn="ctr" defTabSz="1437996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Arial" charset="0"/>
              </a:rPr>
              <a:t>T</a:t>
            </a:r>
            <a:r>
              <a:rPr lang="id-ID" sz="13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Arial" charset="0"/>
              </a:rPr>
              <a:t>eknisi bersertifikat</a:t>
            </a:r>
          </a:p>
          <a:p>
            <a:pPr algn="ctr" defTabSz="1437996" fontAlgn="base">
              <a:spcBef>
                <a:spcPct val="0"/>
              </a:spcBef>
              <a:spcAft>
                <a:spcPct val="0"/>
              </a:spcAft>
            </a:pPr>
            <a:endParaRPr lang="id-ID" sz="1300" b="1" dirty="0">
              <a:solidFill>
                <a:prstClr val="black"/>
              </a:solidFill>
              <a:latin typeface="Arial" charset="0"/>
              <a:ea typeface="ＭＳ Ｐゴシック" charset="-128"/>
              <a:cs typeface="Arial" charset="0"/>
            </a:endParaRPr>
          </a:p>
          <a:p>
            <a:pPr marL="156945" marR="164580" algn="ctr" defTabSz="1437996" fontAlgn="base">
              <a:spcBef>
                <a:spcPct val="0"/>
              </a:spcBef>
              <a:spcAft>
                <a:spcPct val="0"/>
              </a:spcAft>
            </a:pPr>
            <a:r>
              <a:rPr lang="id-ID" sz="1800" b="1" spc="-6" dirty="0">
                <a:solidFill>
                  <a:prstClr val="black"/>
                </a:solidFill>
                <a:latin typeface="Century Gothic"/>
                <a:ea typeface="ＭＳ Ｐゴシック" charset="-128"/>
                <a:cs typeface="Century Gothic"/>
              </a:rPr>
              <a:t>500</a:t>
            </a:r>
            <a:r>
              <a:rPr lang="en-US" sz="1800" b="1" spc="-6" dirty="0">
                <a:solidFill>
                  <a:prstClr val="black"/>
                </a:solidFill>
                <a:latin typeface="Century Gothic"/>
                <a:ea typeface="ＭＳ Ｐゴシック" charset="-128"/>
                <a:cs typeface="Century Gothic"/>
              </a:rPr>
              <a:t>.000</a:t>
            </a:r>
            <a:r>
              <a:rPr lang="id-ID" sz="1800" b="1" spc="-6" dirty="0">
                <a:solidFill>
                  <a:prstClr val="black"/>
                </a:solidFill>
                <a:latin typeface="Century Gothic"/>
                <a:ea typeface="ＭＳ Ｐゴシック" charset="-128"/>
                <a:cs typeface="Century Gothic"/>
              </a:rPr>
              <a:t> Orang</a:t>
            </a:r>
          </a:p>
          <a:p>
            <a:pPr algn="ctr" defTabSz="1437996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Arial" charset="0"/>
              </a:rPr>
              <a:t>T</a:t>
            </a:r>
            <a:r>
              <a:rPr lang="id-ID" sz="13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Arial" charset="0"/>
              </a:rPr>
              <a:t>enaga terampil bersertifikat</a:t>
            </a:r>
          </a:p>
        </p:txBody>
      </p:sp>
      <p:sp>
        <p:nvSpPr>
          <p:cNvPr id="15" name="object 19"/>
          <p:cNvSpPr/>
          <p:nvPr/>
        </p:nvSpPr>
        <p:spPr>
          <a:xfrm>
            <a:off x="7337987" y="2647480"/>
            <a:ext cx="3470894" cy="1551776"/>
          </a:xfrm>
          <a:custGeom>
            <a:avLst/>
            <a:gdLst/>
            <a:ahLst/>
            <a:cxnLst/>
            <a:rect l="l" t="t" r="r" b="b"/>
            <a:pathLst>
              <a:path w="2650236" h="2258568">
                <a:moveTo>
                  <a:pt x="0" y="376427"/>
                </a:moveTo>
                <a:lnTo>
                  <a:pt x="0" y="1882127"/>
                </a:lnTo>
                <a:lnTo>
                  <a:pt x="1247" y="1913000"/>
                </a:lnTo>
                <a:lnTo>
                  <a:pt x="10939" y="1972589"/>
                </a:lnTo>
                <a:lnTo>
                  <a:pt x="29581" y="2028653"/>
                </a:lnTo>
                <a:lnTo>
                  <a:pt x="56396" y="2080418"/>
                </a:lnTo>
                <a:lnTo>
                  <a:pt x="90611" y="2127109"/>
                </a:lnTo>
                <a:lnTo>
                  <a:pt x="131451" y="2167950"/>
                </a:lnTo>
                <a:lnTo>
                  <a:pt x="178140" y="2202167"/>
                </a:lnTo>
                <a:lnTo>
                  <a:pt x="229903" y="2228984"/>
                </a:lnTo>
                <a:lnTo>
                  <a:pt x="285966" y="2247627"/>
                </a:lnTo>
                <a:lnTo>
                  <a:pt x="345554" y="2257320"/>
                </a:lnTo>
                <a:lnTo>
                  <a:pt x="376427" y="2258568"/>
                </a:lnTo>
                <a:lnTo>
                  <a:pt x="2273808" y="2258568"/>
                </a:lnTo>
                <a:lnTo>
                  <a:pt x="2334867" y="2253640"/>
                </a:lnTo>
                <a:lnTo>
                  <a:pt x="2392789" y="2239376"/>
                </a:lnTo>
                <a:lnTo>
                  <a:pt x="2446799" y="2216549"/>
                </a:lnTo>
                <a:lnTo>
                  <a:pt x="2496123" y="2185935"/>
                </a:lnTo>
                <a:lnTo>
                  <a:pt x="2539984" y="2148309"/>
                </a:lnTo>
                <a:lnTo>
                  <a:pt x="2577608" y="2104446"/>
                </a:lnTo>
                <a:lnTo>
                  <a:pt x="2608220" y="2055121"/>
                </a:lnTo>
                <a:lnTo>
                  <a:pt x="2631045" y="2001110"/>
                </a:lnTo>
                <a:lnTo>
                  <a:pt x="2645309" y="1943187"/>
                </a:lnTo>
                <a:lnTo>
                  <a:pt x="2650236" y="1882127"/>
                </a:lnTo>
                <a:lnTo>
                  <a:pt x="2650236" y="376427"/>
                </a:lnTo>
                <a:lnTo>
                  <a:pt x="2645309" y="315368"/>
                </a:lnTo>
                <a:lnTo>
                  <a:pt x="2631045" y="257446"/>
                </a:lnTo>
                <a:lnTo>
                  <a:pt x="2608220" y="203436"/>
                </a:lnTo>
                <a:lnTo>
                  <a:pt x="2577608" y="154112"/>
                </a:lnTo>
                <a:lnTo>
                  <a:pt x="2539984" y="110251"/>
                </a:lnTo>
                <a:lnTo>
                  <a:pt x="2496123" y="72627"/>
                </a:lnTo>
                <a:lnTo>
                  <a:pt x="2446799" y="42015"/>
                </a:lnTo>
                <a:lnTo>
                  <a:pt x="2392789" y="19190"/>
                </a:lnTo>
                <a:lnTo>
                  <a:pt x="2334867" y="4926"/>
                </a:lnTo>
                <a:lnTo>
                  <a:pt x="2273808" y="0"/>
                </a:lnTo>
                <a:lnTo>
                  <a:pt x="376427" y="0"/>
                </a:lnTo>
                <a:lnTo>
                  <a:pt x="315368" y="4926"/>
                </a:lnTo>
                <a:lnTo>
                  <a:pt x="257446" y="19190"/>
                </a:lnTo>
                <a:lnTo>
                  <a:pt x="203436" y="42015"/>
                </a:lnTo>
                <a:lnTo>
                  <a:pt x="154112" y="72627"/>
                </a:lnTo>
                <a:lnTo>
                  <a:pt x="110251" y="110251"/>
                </a:lnTo>
                <a:lnTo>
                  <a:pt x="72627" y="154112"/>
                </a:lnTo>
                <a:lnTo>
                  <a:pt x="42015" y="203436"/>
                </a:lnTo>
                <a:lnTo>
                  <a:pt x="19190" y="257446"/>
                </a:lnTo>
                <a:lnTo>
                  <a:pt x="4926" y="315368"/>
                </a:lnTo>
                <a:lnTo>
                  <a:pt x="0" y="376427"/>
                </a:lnTo>
                <a:close/>
              </a:path>
            </a:pathLst>
          </a:custGeom>
          <a:solidFill>
            <a:srgbClr val="555DFD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>
            <a:noAutofit/>
          </a:bodyPr>
          <a:lstStyle/>
          <a:p>
            <a:pPr defTabSz="1437996" fontAlgn="base">
              <a:spcBef>
                <a:spcPct val="0"/>
              </a:spcBef>
              <a:spcAft>
                <a:spcPct val="0"/>
              </a:spcAft>
            </a:pPr>
            <a:endParaRPr sz="180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6" name="object 4"/>
          <p:cNvSpPr txBox="1"/>
          <p:nvPr/>
        </p:nvSpPr>
        <p:spPr>
          <a:xfrm>
            <a:off x="7419137" y="2703561"/>
            <a:ext cx="3273137" cy="1647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576461" marR="587738" algn="ctr" defTabSz="1437996" fontAlgn="base">
              <a:spcBef>
                <a:spcPct val="0"/>
              </a:spcBef>
            </a:pPr>
            <a:r>
              <a:rPr sz="3000" b="1" spc="-189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40%</a:t>
            </a:r>
          </a:p>
          <a:p>
            <a:pPr indent="-1838" algn="ctr" defTabSz="1437996" fontAlgn="base">
              <a:spcBef>
                <a:spcPct val="0"/>
              </a:spcBef>
              <a:spcAft>
                <a:spcPts val="1898"/>
              </a:spcAft>
            </a:pPr>
            <a:r>
              <a:rPr lang="id-ID" sz="15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P</a:t>
            </a:r>
            <a:r>
              <a:rPr sz="15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ekerjaan</a:t>
            </a:r>
            <a:r>
              <a:rPr sz="15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15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konstruksi</a:t>
            </a:r>
            <a:r>
              <a:rPr sz="15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yang </a:t>
            </a:r>
            <a:r>
              <a:rPr sz="15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menerapkan</a:t>
            </a:r>
            <a:r>
              <a:rPr sz="15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15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manajemen</a:t>
            </a:r>
            <a:r>
              <a:rPr sz="15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15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mutu</a:t>
            </a:r>
            <a:r>
              <a:rPr sz="15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15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dan</a:t>
            </a:r>
            <a:r>
              <a:rPr sz="15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15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tertib</a:t>
            </a:r>
            <a:r>
              <a:rPr lang="en-US" sz="15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penyelenggaran</a:t>
            </a:r>
            <a:r>
              <a:rPr lang="en-US" sz="15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konstruksi</a:t>
            </a:r>
            <a:endParaRPr sz="1500" dirty="0">
              <a:solidFill>
                <a:prstClr val="white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17" name="object 19"/>
          <p:cNvSpPr/>
          <p:nvPr/>
        </p:nvSpPr>
        <p:spPr>
          <a:xfrm>
            <a:off x="10869972" y="2622617"/>
            <a:ext cx="3257709" cy="1552049"/>
          </a:xfrm>
          <a:custGeom>
            <a:avLst/>
            <a:gdLst/>
            <a:ahLst/>
            <a:cxnLst/>
            <a:rect l="l" t="t" r="r" b="b"/>
            <a:pathLst>
              <a:path w="2650236" h="2258568">
                <a:moveTo>
                  <a:pt x="0" y="376427"/>
                </a:moveTo>
                <a:lnTo>
                  <a:pt x="0" y="1882127"/>
                </a:lnTo>
                <a:lnTo>
                  <a:pt x="1247" y="1913000"/>
                </a:lnTo>
                <a:lnTo>
                  <a:pt x="10939" y="1972589"/>
                </a:lnTo>
                <a:lnTo>
                  <a:pt x="29581" y="2028653"/>
                </a:lnTo>
                <a:lnTo>
                  <a:pt x="56396" y="2080418"/>
                </a:lnTo>
                <a:lnTo>
                  <a:pt x="90611" y="2127109"/>
                </a:lnTo>
                <a:lnTo>
                  <a:pt x="131451" y="2167950"/>
                </a:lnTo>
                <a:lnTo>
                  <a:pt x="178140" y="2202167"/>
                </a:lnTo>
                <a:lnTo>
                  <a:pt x="229903" y="2228984"/>
                </a:lnTo>
                <a:lnTo>
                  <a:pt x="285966" y="2247627"/>
                </a:lnTo>
                <a:lnTo>
                  <a:pt x="345554" y="2257320"/>
                </a:lnTo>
                <a:lnTo>
                  <a:pt x="376427" y="2258568"/>
                </a:lnTo>
                <a:lnTo>
                  <a:pt x="2273808" y="2258568"/>
                </a:lnTo>
                <a:lnTo>
                  <a:pt x="2334867" y="2253640"/>
                </a:lnTo>
                <a:lnTo>
                  <a:pt x="2392789" y="2239376"/>
                </a:lnTo>
                <a:lnTo>
                  <a:pt x="2446799" y="2216549"/>
                </a:lnTo>
                <a:lnTo>
                  <a:pt x="2496123" y="2185935"/>
                </a:lnTo>
                <a:lnTo>
                  <a:pt x="2539984" y="2148309"/>
                </a:lnTo>
                <a:lnTo>
                  <a:pt x="2577608" y="2104446"/>
                </a:lnTo>
                <a:lnTo>
                  <a:pt x="2608220" y="2055121"/>
                </a:lnTo>
                <a:lnTo>
                  <a:pt x="2631045" y="2001110"/>
                </a:lnTo>
                <a:lnTo>
                  <a:pt x="2645309" y="1943187"/>
                </a:lnTo>
                <a:lnTo>
                  <a:pt x="2650236" y="1882127"/>
                </a:lnTo>
                <a:lnTo>
                  <a:pt x="2650236" y="376427"/>
                </a:lnTo>
                <a:lnTo>
                  <a:pt x="2645309" y="315368"/>
                </a:lnTo>
                <a:lnTo>
                  <a:pt x="2631045" y="257446"/>
                </a:lnTo>
                <a:lnTo>
                  <a:pt x="2608220" y="203436"/>
                </a:lnTo>
                <a:lnTo>
                  <a:pt x="2577608" y="154112"/>
                </a:lnTo>
                <a:lnTo>
                  <a:pt x="2539984" y="110251"/>
                </a:lnTo>
                <a:lnTo>
                  <a:pt x="2496123" y="72627"/>
                </a:lnTo>
                <a:lnTo>
                  <a:pt x="2446799" y="42015"/>
                </a:lnTo>
                <a:lnTo>
                  <a:pt x="2392789" y="19190"/>
                </a:lnTo>
                <a:lnTo>
                  <a:pt x="2334867" y="4926"/>
                </a:lnTo>
                <a:lnTo>
                  <a:pt x="2273808" y="0"/>
                </a:lnTo>
                <a:lnTo>
                  <a:pt x="376427" y="0"/>
                </a:lnTo>
                <a:lnTo>
                  <a:pt x="315368" y="4926"/>
                </a:lnTo>
                <a:lnTo>
                  <a:pt x="257446" y="19190"/>
                </a:lnTo>
                <a:lnTo>
                  <a:pt x="203436" y="42015"/>
                </a:lnTo>
                <a:lnTo>
                  <a:pt x="154112" y="72627"/>
                </a:lnTo>
                <a:lnTo>
                  <a:pt x="110251" y="110251"/>
                </a:lnTo>
                <a:lnTo>
                  <a:pt x="72627" y="154112"/>
                </a:lnTo>
                <a:lnTo>
                  <a:pt x="42015" y="203436"/>
                </a:lnTo>
                <a:lnTo>
                  <a:pt x="19190" y="257446"/>
                </a:lnTo>
                <a:lnTo>
                  <a:pt x="4926" y="315368"/>
                </a:lnTo>
                <a:lnTo>
                  <a:pt x="0" y="376427"/>
                </a:lnTo>
                <a:close/>
              </a:path>
            </a:pathLst>
          </a:custGeom>
          <a:solidFill>
            <a:srgbClr val="555DFD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>
            <a:noAutofit/>
          </a:bodyPr>
          <a:lstStyle/>
          <a:p>
            <a:pPr defTabSz="1437996" fontAlgn="base">
              <a:spcBef>
                <a:spcPct val="0"/>
              </a:spcBef>
              <a:spcAft>
                <a:spcPct val="0"/>
              </a:spcAft>
            </a:pPr>
            <a:endParaRPr sz="180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8" name="object 4"/>
          <p:cNvSpPr txBox="1"/>
          <p:nvPr/>
        </p:nvSpPr>
        <p:spPr>
          <a:xfrm>
            <a:off x="11403723" y="2946648"/>
            <a:ext cx="2751546" cy="12043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587738" algn="ctr" defTabSz="1437996" fontAlgn="base">
              <a:spcBef>
                <a:spcPct val="0"/>
              </a:spcBef>
              <a:spcAft>
                <a:spcPts val="1898"/>
              </a:spcAft>
            </a:pPr>
            <a:r>
              <a:rPr lang="id-ID" sz="2300" b="1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30%</a:t>
            </a:r>
          </a:p>
          <a:p>
            <a:pPr marR="587738" algn="ctr" defTabSz="1437996" fontAlgn="base">
              <a:spcBef>
                <a:spcPct val="0"/>
              </a:spcBef>
              <a:spcAft>
                <a:spcPts val="1898"/>
              </a:spcAft>
            </a:pPr>
            <a:r>
              <a:rPr lang="id-ID" sz="17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Penggunaan beton pracetak</a:t>
            </a:r>
          </a:p>
        </p:txBody>
      </p:sp>
      <p:sp>
        <p:nvSpPr>
          <p:cNvPr id="19" name="object 21"/>
          <p:cNvSpPr/>
          <p:nvPr/>
        </p:nvSpPr>
        <p:spPr>
          <a:xfrm>
            <a:off x="7374292" y="4264563"/>
            <a:ext cx="3447758" cy="1551774"/>
          </a:xfrm>
          <a:custGeom>
            <a:avLst/>
            <a:gdLst/>
            <a:ahLst/>
            <a:cxnLst/>
            <a:rect l="l" t="t" r="r" b="b"/>
            <a:pathLst>
              <a:path w="2645664" h="1906524">
                <a:moveTo>
                  <a:pt x="0" y="317753"/>
                </a:moveTo>
                <a:lnTo>
                  <a:pt x="0" y="1588770"/>
                </a:lnTo>
                <a:lnTo>
                  <a:pt x="1053" y="1614833"/>
                </a:lnTo>
                <a:lnTo>
                  <a:pt x="9234" y="1665137"/>
                </a:lnTo>
                <a:lnTo>
                  <a:pt x="24971" y="1712464"/>
                </a:lnTo>
                <a:lnTo>
                  <a:pt x="47607" y="1756159"/>
                </a:lnTo>
                <a:lnTo>
                  <a:pt x="76490" y="1795570"/>
                </a:lnTo>
                <a:lnTo>
                  <a:pt x="110966" y="1830042"/>
                </a:lnTo>
                <a:lnTo>
                  <a:pt x="150379" y="1858922"/>
                </a:lnTo>
                <a:lnTo>
                  <a:pt x="194076" y="1881556"/>
                </a:lnTo>
                <a:lnTo>
                  <a:pt x="241402" y="1897290"/>
                </a:lnTo>
                <a:lnTo>
                  <a:pt x="291704" y="1905470"/>
                </a:lnTo>
                <a:lnTo>
                  <a:pt x="317766" y="1906524"/>
                </a:lnTo>
                <a:lnTo>
                  <a:pt x="2327910" y="1906524"/>
                </a:lnTo>
                <a:lnTo>
                  <a:pt x="2379457" y="1902365"/>
                </a:lnTo>
                <a:lnTo>
                  <a:pt x="2428353" y="1890326"/>
                </a:lnTo>
                <a:lnTo>
                  <a:pt x="2473946" y="1871061"/>
                </a:lnTo>
                <a:lnTo>
                  <a:pt x="2515581" y="1845222"/>
                </a:lnTo>
                <a:lnTo>
                  <a:pt x="2552604" y="1813464"/>
                </a:lnTo>
                <a:lnTo>
                  <a:pt x="2584362" y="1776441"/>
                </a:lnTo>
                <a:lnTo>
                  <a:pt x="2610201" y="1734806"/>
                </a:lnTo>
                <a:lnTo>
                  <a:pt x="2629466" y="1689213"/>
                </a:lnTo>
                <a:lnTo>
                  <a:pt x="2641505" y="1640317"/>
                </a:lnTo>
                <a:lnTo>
                  <a:pt x="2645664" y="1588770"/>
                </a:lnTo>
                <a:lnTo>
                  <a:pt x="2645664" y="317753"/>
                </a:lnTo>
                <a:lnTo>
                  <a:pt x="2641505" y="266206"/>
                </a:lnTo>
                <a:lnTo>
                  <a:pt x="2629466" y="217310"/>
                </a:lnTo>
                <a:lnTo>
                  <a:pt x="2610201" y="171717"/>
                </a:lnTo>
                <a:lnTo>
                  <a:pt x="2584362" y="130082"/>
                </a:lnTo>
                <a:lnTo>
                  <a:pt x="2552604" y="93059"/>
                </a:lnTo>
                <a:lnTo>
                  <a:pt x="2515581" y="61301"/>
                </a:lnTo>
                <a:lnTo>
                  <a:pt x="2473946" y="35462"/>
                </a:lnTo>
                <a:lnTo>
                  <a:pt x="2428353" y="16197"/>
                </a:lnTo>
                <a:lnTo>
                  <a:pt x="2379457" y="4158"/>
                </a:lnTo>
                <a:lnTo>
                  <a:pt x="2327910" y="0"/>
                </a:lnTo>
                <a:lnTo>
                  <a:pt x="317766" y="0"/>
                </a:lnTo>
                <a:lnTo>
                  <a:pt x="266222" y="4158"/>
                </a:lnTo>
                <a:lnTo>
                  <a:pt x="217326" y="16197"/>
                </a:lnTo>
                <a:lnTo>
                  <a:pt x="171733" y="35462"/>
                </a:lnTo>
                <a:lnTo>
                  <a:pt x="130096" y="61301"/>
                </a:lnTo>
                <a:lnTo>
                  <a:pt x="93070" y="93059"/>
                </a:lnTo>
                <a:lnTo>
                  <a:pt x="61309" y="130082"/>
                </a:lnTo>
                <a:lnTo>
                  <a:pt x="35467" y="171717"/>
                </a:lnTo>
                <a:lnTo>
                  <a:pt x="16199" y="217310"/>
                </a:lnTo>
                <a:lnTo>
                  <a:pt x="4158" y="266206"/>
                </a:lnTo>
                <a:lnTo>
                  <a:pt x="0" y="317753"/>
                </a:lnTo>
                <a:close/>
              </a:path>
            </a:pathLst>
          </a:custGeom>
          <a:solidFill>
            <a:srgbClr val="555DFD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>
            <a:noAutofit/>
          </a:bodyPr>
          <a:lstStyle/>
          <a:p>
            <a:pPr defTabSz="1437996" fontAlgn="base">
              <a:spcBef>
                <a:spcPct val="0"/>
              </a:spcBef>
              <a:spcAft>
                <a:spcPct val="0"/>
              </a:spcAft>
            </a:pPr>
            <a:endParaRPr sz="180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0" name="object 6"/>
          <p:cNvSpPr txBox="1"/>
          <p:nvPr/>
        </p:nvSpPr>
        <p:spPr>
          <a:xfrm>
            <a:off x="7652949" y="4393508"/>
            <a:ext cx="2780448" cy="11158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56945" marR="164580" algn="ctr" defTabSz="1437996" fontAlgn="base">
              <a:lnSpc>
                <a:spcPts val="4752"/>
              </a:lnSpc>
              <a:spcBef>
                <a:spcPct val="0"/>
              </a:spcBef>
              <a:spcAft>
                <a:spcPts val="948"/>
              </a:spcAft>
            </a:pPr>
            <a:r>
              <a:rPr sz="2300" b="1" spc="-6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12</a:t>
            </a:r>
            <a:r>
              <a:rPr sz="2300" b="1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5</a:t>
            </a:r>
            <a:r>
              <a:rPr sz="2300" b="1" spc="-74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2300" b="1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BUJK</a:t>
            </a:r>
            <a:endParaRPr sz="2300" dirty="0">
              <a:solidFill>
                <a:prstClr val="white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algn="ctr" defTabSz="1437996" fontAlgn="base">
              <a:lnSpc>
                <a:spcPts val="2484"/>
              </a:lnSpc>
              <a:spcBef>
                <a:spcPct val="0"/>
              </a:spcBef>
              <a:spcAft>
                <a:spcPct val="0"/>
              </a:spcAft>
            </a:pPr>
            <a:r>
              <a:rPr sz="1700" spc="-6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P</a:t>
            </a:r>
            <a:r>
              <a:rPr sz="17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enin</a:t>
            </a:r>
            <a:r>
              <a:rPr sz="1700" spc="6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g</a:t>
            </a:r>
            <a:r>
              <a:rPr sz="17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kat</a:t>
            </a:r>
            <a:r>
              <a:rPr sz="1700" spc="6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a</a:t>
            </a:r>
            <a:r>
              <a:rPr sz="17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n</a:t>
            </a:r>
            <a:r>
              <a:rPr sz="1700" spc="-66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17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BUJK </a:t>
            </a:r>
            <a:r>
              <a:rPr sz="17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ke</a:t>
            </a:r>
            <a:r>
              <a:rPr sz="17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1700" spc="-6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K</a:t>
            </a:r>
            <a:r>
              <a:rPr sz="17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ualifika</a:t>
            </a:r>
            <a:r>
              <a:rPr sz="1700" spc="6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s</a:t>
            </a:r>
            <a:r>
              <a:rPr sz="17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i</a:t>
            </a:r>
            <a:r>
              <a:rPr sz="1700" spc="-51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17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Bes</a:t>
            </a:r>
            <a:r>
              <a:rPr sz="1700" spc="6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a</a:t>
            </a:r>
            <a:r>
              <a:rPr sz="1700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r</a:t>
            </a:r>
            <a:r>
              <a:rPr lang="en-US" sz="170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B2</a:t>
            </a:r>
            <a:endParaRPr sz="1700" dirty="0">
              <a:solidFill>
                <a:prstClr val="white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21" name="object 19"/>
          <p:cNvSpPr/>
          <p:nvPr/>
        </p:nvSpPr>
        <p:spPr>
          <a:xfrm>
            <a:off x="10883958" y="4246728"/>
            <a:ext cx="3253683" cy="1551774"/>
          </a:xfrm>
          <a:prstGeom prst="roundRect">
            <a:avLst/>
          </a:prstGeom>
          <a:solidFill>
            <a:srgbClr val="555DFD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>
            <a:noAutofit/>
          </a:bodyPr>
          <a:lstStyle/>
          <a:p>
            <a:pPr defTabSz="1437996" fontAlgn="base">
              <a:spcBef>
                <a:spcPct val="0"/>
              </a:spcBef>
              <a:spcAft>
                <a:spcPct val="0"/>
              </a:spcAft>
            </a:pPr>
            <a:endParaRPr sz="180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2" name="object 6"/>
          <p:cNvSpPr txBox="1"/>
          <p:nvPr/>
        </p:nvSpPr>
        <p:spPr>
          <a:xfrm>
            <a:off x="11123421" y="4482656"/>
            <a:ext cx="2780448" cy="10562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R="164580" algn="ctr" defTabSz="1437996" fontAlgn="base">
              <a:spcBef>
                <a:spcPct val="0"/>
              </a:spcBef>
              <a:spcAft>
                <a:spcPts val="1898"/>
              </a:spcAft>
            </a:pPr>
            <a:r>
              <a:rPr lang="id-ID" sz="2300" b="1" spc="-189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Rp.15 Triliun</a:t>
            </a:r>
          </a:p>
          <a:p>
            <a:pPr marR="164580" algn="ctr" defTabSz="1437996" fontAlgn="base">
              <a:spcBef>
                <a:spcPct val="0"/>
              </a:spcBef>
              <a:spcAft>
                <a:spcPts val="1898"/>
              </a:spcAft>
            </a:pPr>
            <a:r>
              <a:rPr lang="id-ID" sz="1700" kern="0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Ekspor jasa konstruksi ke luar negeri</a:t>
            </a:r>
          </a:p>
        </p:txBody>
      </p:sp>
      <p:cxnSp>
        <p:nvCxnSpPr>
          <p:cNvPr id="23" name="Straight Arrow Connector 22"/>
          <p:cNvCxnSpPr>
            <a:stCxn id="25" idx="3"/>
          </p:cNvCxnSpPr>
          <p:nvPr/>
        </p:nvCxnSpPr>
        <p:spPr>
          <a:xfrm>
            <a:off x="4564915" y="4330887"/>
            <a:ext cx="2477150" cy="0"/>
          </a:xfrm>
          <a:prstGeom prst="straightConnector1">
            <a:avLst/>
          </a:prstGeom>
          <a:ln w="1016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6"/>
          <p:cNvSpPr txBox="1"/>
          <p:nvPr/>
        </p:nvSpPr>
        <p:spPr>
          <a:xfrm>
            <a:off x="1415066" y="3710343"/>
            <a:ext cx="3149846" cy="12410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56945" marR="164580" algn="ctr" defTabSz="1437996" fontAlgn="base">
              <a:spcBef>
                <a:spcPct val="0"/>
              </a:spcBef>
              <a:spcAft>
                <a:spcPts val="1898"/>
              </a:spcAft>
            </a:pPr>
            <a:r>
              <a:rPr sz="2000" b="1" spc="-6" dirty="0">
                <a:latin typeface="Century Gothic"/>
                <a:ea typeface="ＭＳ Ｐゴシック" charset="-128"/>
                <a:cs typeface="Century Gothic"/>
              </a:rPr>
              <a:t>200 </a:t>
            </a:r>
            <a:r>
              <a:rPr sz="2000" b="1" spc="-6" dirty="0" err="1">
                <a:latin typeface="Century Gothic"/>
                <a:ea typeface="ＭＳ Ｐゴシック" charset="-128"/>
                <a:cs typeface="Century Gothic"/>
              </a:rPr>
              <a:t>Kerja</a:t>
            </a:r>
            <a:r>
              <a:rPr sz="2000" b="1" spc="-6" dirty="0"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2000" b="1" spc="-6" dirty="0" err="1">
                <a:latin typeface="Century Gothic"/>
                <a:ea typeface="ＭＳ Ｐゴシック" charset="-128"/>
                <a:cs typeface="Century Gothic"/>
              </a:rPr>
              <a:t>Sama</a:t>
            </a:r>
            <a:r>
              <a:rPr sz="2000" b="1" spc="-6" dirty="0"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2000" b="1" spc="-6" dirty="0" err="1">
                <a:latin typeface="Century Gothic"/>
                <a:ea typeface="ＭＳ Ｐゴシック" charset="-128"/>
                <a:cs typeface="Century Gothic"/>
              </a:rPr>
              <a:t>Strategis</a:t>
            </a:r>
            <a:endParaRPr sz="2000" b="1" spc="-6" dirty="0">
              <a:latin typeface="Century Gothic"/>
              <a:ea typeface="ＭＳ Ｐゴシック" charset="-128"/>
              <a:cs typeface="Century Gothic"/>
            </a:endParaRPr>
          </a:p>
          <a:p>
            <a:pPr marL="156945" marR="164580" algn="ctr" defTabSz="1437996" fontAlgn="base">
              <a:spcBef>
                <a:spcPct val="0"/>
              </a:spcBef>
              <a:spcAft>
                <a:spcPts val="1898"/>
              </a:spcAft>
            </a:pPr>
            <a:r>
              <a:rPr lang="x-none" sz="1700" spc="-6">
                <a:latin typeface="Century Gothic"/>
                <a:ea typeface="ＭＳ Ｐゴシック" charset="-128"/>
                <a:cs typeface="Century Gothic"/>
              </a:rPr>
              <a:t>dengan K/L, Pemda, PT, LPJK, Asosiasi, BUJK, Proyek, Masyarakat </a:t>
            </a:r>
            <a:endParaRPr sz="1700" spc="-6" dirty="0">
              <a:latin typeface="Century Gothic"/>
              <a:ea typeface="ＭＳ Ｐゴシック" charset="-128"/>
              <a:cs typeface="Century Gothic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0423766" y="7686596"/>
            <a:ext cx="761007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ject 18"/>
          <p:cNvSpPr/>
          <p:nvPr/>
        </p:nvSpPr>
        <p:spPr>
          <a:xfrm>
            <a:off x="7042061" y="6794642"/>
            <a:ext cx="3419529" cy="1724498"/>
          </a:xfrm>
          <a:custGeom>
            <a:avLst/>
            <a:gdLst/>
            <a:ahLst/>
            <a:cxnLst/>
            <a:rect l="l" t="t" r="r" b="b"/>
            <a:pathLst>
              <a:path w="2650236" h="1906524">
                <a:moveTo>
                  <a:pt x="0" y="317753"/>
                </a:moveTo>
                <a:lnTo>
                  <a:pt x="0" y="1588770"/>
                </a:lnTo>
                <a:lnTo>
                  <a:pt x="1053" y="1614833"/>
                </a:lnTo>
                <a:lnTo>
                  <a:pt x="9233" y="1665137"/>
                </a:lnTo>
                <a:lnTo>
                  <a:pt x="24967" y="1712464"/>
                </a:lnTo>
                <a:lnTo>
                  <a:pt x="47601" y="1756159"/>
                </a:lnTo>
                <a:lnTo>
                  <a:pt x="76481" y="1795570"/>
                </a:lnTo>
                <a:lnTo>
                  <a:pt x="110953" y="1830042"/>
                </a:lnTo>
                <a:lnTo>
                  <a:pt x="150364" y="1858922"/>
                </a:lnTo>
                <a:lnTo>
                  <a:pt x="194059" y="1881556"/>
                </a:lnTo>
                <a:lnTo>
                  <a:pt x="241386" y="1897290"/>
                </a:lnTo>
                <a:lnTo>
                  <a:pt x="291690" y="1905470"/>
                </a:lnTo>
                <a:lnTo>
                  <a:pt x="317753" y="1906524"/>
                </a:lnTo>
                <a:lnTo>
                  <a:pt x="2332481" y="1906524"/>
                </a:lnTo>
                <a:lnTo>
                  <a:pt x="2384029" y="1902365"/>
                </a:lnTo>
                <a:lnTo>
                  <a:pt x="2432925" y="1890326"/>
                </a:lnTo>
                <a:lnTo>
                  <a:pt x="2478518" y="1871061"/>
                </a:lnTo>
                <a:lnTo>
                  <a:pt x="2520153" y="1845222"/>
                </a:lnTo>
                <a:lnTo>
                  <a:pt x="2557176" y="1813464"/>
                </a:lnTo>
                <a:lnTo>
                  <a:pt x="2588934" y="1776441"/>
                </a:lnTo>
                <a:lnTo>
                  <a:pt x="2614773" y="1734806"/>
                </a:lnTo>
                <a:lnTo>
                  <a:pt x="2634038" y="1689213"/>
                </a:lnTo>
                <a:lnTo>
                  <a:pt x="2646077" y="1640317"/>
                </a:lnTo>
                <a:lnTo>
                  <a:pt x="2650236" y="1588770"/>
                </a:lnTo>
                <a:lnTo>
                  <a:pt x="2650236" y="317753"/>
                </a:lnTo>
                <a:lnTo>
                  <a:pt x="2646077" y="266206"/>
                </a:lnTo>
                <a:lnTo>
                  <a:pt x="2634038" y="217310"/>
                </a:lnTo>
                <a:lnTo>
                  <a:pt x="2614773" y="171717"/>
                </a:lnTo>
                <a:lnTo>
                  <a:pt x="2588934" y="130082"/>
                </a:lnTo>
                <a:lnTo>
                  <a:pt x="2557176" y="93059"/>
                </a:lnTo>
                <a:lnTo>
                  <a:pt x="2520153" y="61301"/>
                </a:lnTo>
                <a:lnTo>
                  <a:pt x="2478518" y="35462"/>
                </a:lnTo>
                <a:lnTo>
                  <a:pt x="2432925" y="16197"/>
                </a:lnTo>
                <a:lnTo>
                  <a:pt x="2384029" y="4158"/>
                </a:lnTo>
                <a:lnTo>
                  <a:pt x="2332481" y="0"/>
                </a:lnTo>
                <a:lnTo>
                  <a:pt x="317753" y="0"/>
                </a:lnTo>
                <a:lnTo>
                  <a:pt x="266206" y="4158"/>
                </a:lnTo>
                <a:lnTo>
                  <a:pt x="217310" y="16197"/>
                </a:lnTo>
                <a:lnTo>
                  <a:pt x="171717" y="35462"/>
                </a:lnTo>
                <a:lnTo>
                  <a:pt x="130082" y="61301"/>
                </a:lnTo>
                <a:lnTo>
                  <a:pt x="93059" y="93059"/>
                </a:lnTo>
                <a:lnTo>
                  <a:pt x="61301" y="130082"/>
                </a:lnTo>
                <a:lnTo>
                  <a:pt x="35462" y="171717"/>
                </a:lnTo>
                <a:lnTo>
                  <a:pt x="16197" y="217310"/>
                </a:lnTo>
                <a:lnTo>
                  <a:pt x="4158" y="266206"/>
                </a:lnTo>
                <a:lnTo>
                  <a:pt x="0" y="317753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>
            <a:noAutofit/>
          </a:bodyPr>
          <a:lstStyle/>
          <a:p>
            <a:pPr defTabSz="1437996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ysClr val="windowText" lastClr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8" name="object 6"/>
          <p:cNvSpPr txBox="1"/>
          <p:nvPr/>
        </p:nvSpPr>
        <p:spPr>
          <a:xfrm>
            <a:off x="7095202" y="7131934"/>
            <a:ext cx="3235193" cy="1327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56945" marR="164580" algn="ctr" defTabSz="1437996" fontAlgn="base">
              <a:spcBef>
                <a:spcPct val="0"/>
              </a:spcBef>
              <a:spcAft>
                <a:spcPts val="1898"/>
              </a:spcAft>
            </a:pPr>
            <a:r>
              <a:rPr sz="2000" b="1" spc="-6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10</a:t>
            </a:r>
            <a:r>
              <a:rPr lang="en-US" sz="2000" b="1" spc="-6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.000</a:t>
            </a:r>
            <a:r>
              <a:rPr sz="2000" b="1" spc="-6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orang</a:t>
            </a:r>
          </a:p>
          <a:p>
            <a:pPr algn="ctr" defTabSz="1437996" fontAlgn="base">
              <a:spcBef>
                <a:spcPct val="0"/>
              </a:spcBef>
            </a:pPr>
            <a:r>
              <a:rPr lang="en-US" sz="1700" spc="-6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In</a:t>
            </a:r>
            <a:r>
              <a:rPr sz="1700" spc="-6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struktur</a:t>
            </a:r>
            <a:r>
              <a:rPr lang="en-US" sz="1700" spc="-6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1700" spc="-6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pelatihan</a:t>
            </a:r>
            <a:r>
              <a:rPr lang="en-US" sz="1700" spc="-6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/ </a:t>
            </a:r>
          </a:p>
          <a:p>
            <a:pPr algn="ctr" defTabSz="1437996" fontAlgn="base">
              <a:spcBef>
                <a:spcPct val="0"/>
              </a:spcBef>
            </a:pPr>
            <a:r>
              <a:rPr lang="en-US" sz="1700" spc="-6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asesor</a:t>
            </a:r>
            <a:r>
              <a:rPr sz="1700" spc="-6" dirty="0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sz="1700" spc="-6" dirty="0" err="1">
                <a:solidFill>
                  <a:prstClr val="white"/>
                </a:solidFill>
                <a:latin typeface="Century Gothic"/>
                <a:ea typeface="ＭＳ Ｐゴシック" charset="-128"/>
                <a:cs typeface="Century Gothic"/>
              </a:rPr>
              <a:t>konstruksi</a:t>
            </a:r>
            <a:endParaRPr sz="1700" dirty="0">
              <a:solidFill>
                <a:prstClr val="white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29" name="Slide Number Placeholder 1"/>
          <p:cNvSpPr txBox="1">
            <a:spLocks/>
          </p:cNvSpPr>
          <p:nvPr/>
        </p:nvSpPr>
        <p:spPr>
          <a:xfrm>
            <a:off x="12542006" y="9534625"/>
            <a:ext cx="4883129" cy="742217"/>
          </a:xfrm>
          <a:prstGeom prst="rect">
            <a:avLst/>
          </a:prstGeom>
        </p:spPr>
        <p:txBody>
          <a:bodyPr vert="horz" lIns="150365" tIns="75228" rIns="150365" bIns="75228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E837588-5EF8-4554-9DEC-B6AE90636686}" type="slidenum">
              <a:rPr lang="en-AU" sz="2000">
                <a:solidFill>
                  <a:prstClr val="white"/>
                </a:solidFill>
              </a:rPr>
              <a:pPr>
                <a:defRPr/>
              </a:pPr>
              <a:t>25</a:t>
            </a:fld>
            <a:endParaRPr lang="en-AU" sz="200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30811" y="4759398"/>
            <a:ext cx="2843774" cy="136133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id-ID" sz="2600" b="1" dirty="0">
                <a:solidFill>
                  <a:prstClr val="black"/>
                </a:solidFill>
              </a:rPr>
              <a:t>SINERGI</a:t>
            </a:r>
          </a:p>
          <a:p>
            <a:pPr algn="ctr"/>
            <a:r>
              <a:rPr lang="id-ID" sz="2600" b="1" dirty="0">
                <a:solidFill>
                  <a:prstClr val="black"/>
                </a:solidFill>
              </a:rPr>
              <a:t>DJBK-MITRA KERJA</a:t>
            </a:r>
            <a:endParaRPr lang="en-US" sz="2600" b="1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153183" y="6468158"/>
            <a:ext cx="4205387" cy="6760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750.000  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</a:rPr>
              <a:t>Orang </a:t>
            </a:r>
            <a:r>
              <a:rPr lang="en-US" sz="2000" b="1" dirty="0" err="1">
                <a:solidFill>
                  <a:prstClr val="black"/>
                </a:solidFill>
              </a:rPr>
              <a:t>Bersertifikat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096195" y="9390107"/>
            <a:ext cx="14527110" cy="75001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id-ID" sz="4000" b="1" dirty="0">
                <a:solidFill>
                  <a:prstClr val="black"/>
                </a:solidFill>
              </a:rPr>
              <a:t>SDM KONSTRUKSI NASIONAL KOMPETENSI 2015-2019</a:t>
            </a:r>
            <a:endParaRPr lang="en-US" sz="4000" b="1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153182" y="7144250"/>
            <a:ext cx="4175627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40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41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25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2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08998203"/>
              </p:ext>
            </p:extLst>
          </p:nvPr>
        </p:nvGraphicFramePr>
        <p:xfrm>
          <a:off x="11309684" y="5566385"/>
          <a:ext cx="7054516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0815" r="31429" b="6021"/>
          <a:stretch/>
        </p:blipFill>
        <p:spPr>
          <a:xfrm>
            <a:off x="1" y="5804776"/>
            <a:ext cx="11321142" cy="4150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41154" r="31524" b="5343"/>
          <a:stretch/>
        </p:blipFill>
        <p:spPr>
          <a:xfrm>
            <a:off x="1" y="1521608"/>
            <a:ext cx="11321142" cy="4283168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576822"/>
              </p:ext>
            </p:extLst>
          </p:nvPr>
        </p:nvGraphicFramePr>
        <p:xfrm>
          <a:off x="11321143" y="1239387"/>
          <a:ext cx="3338286" cy="4094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98208"/>
              </p:ext>
            </p:extLst>
          </p:nvPr>
        </p:nvGraphicFramePr>
        <p:xfrm>
          <a:off x="14572343" y="1521608"/>
          <a:ext cx="3226802" cy="4049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11535507" y="9349910"/>
            <a:ext cx="6466838" cy="605118"/>
          </a:xfrm>
          <a:prstGeom prst="rect">
            <a:avLst/>
          </a:prstGeom>
          <a:noFill/>
          <a:ln>
            <a:noFill/>
          </a:ln>
        </p:spPr>
        <p:txBody>
          <a:bodyPr lIns="163284" tIns="81642" rIns="163284" bIns="8164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900" b="1" dirty="0" err="1">
                <a:solidFill>
                  <a:prstClr val="black"/>
                </a:solidFill>
                <a:latin typeface="Calibri"/>
                <a:ea typeface="Tahoma" pitchFamily="34" charset="0"/>
                <a:cs typeface="Arial" pitchFamily="34" charset="0"/>
              </a:rPr>
              <a:t>Sebaran</a:t>
            </a:r>
            <a:r>
              <a:rPr lang="en-US" sz="2900" b="1" dirty="0">
                <a:solidFill>
                  <a:prstClr val="black"/>
                </a:solidFill>
                <a:latin typeface="Calibri"/>
                <a:ea typeface="Tahoma" pitchFamily="34" charset="0"/>
                <a:cs typeface="Arial" pitchFamily="34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Calibri"/>
                <a:ea typeface="Tahoma" pitchFamily="34" charset="0"/>
                <a:cs typeface="Arial" pitchFamily="34" charset="0"/>
              </a:rPr>
              <a:t>Tenaga</a:t>
            </a:r>
            <a:r>
              <a:rPr lang="en-US" sz="2900" b="1" dirty="0">
                <a:solidFill>
                  <a:prstClr val="black"/>
                </a:solidFill>
                <a:latin typeface="Calibri"/>
                <a:ea typeface="Tahoma" pitchFamily="34" charset="0"/>
                <a:cs typeface="Arial" pitchFamily="34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Calibri"/>
                <a:ea typeface="Tahoma" pitchFamily="34" charset="0"/>
                <a:cs typeface="Arial" pitchFamily="34" charset="0"/>
              </a:rPr>
              <a:t>Kerja</a:t>
            </a:r>
            <a:r>
              <a:rPr lang="en-US" sz="2900" b="1" dirty="0">
                <a:solidFill>
                  <a:prstClr val="black"/>
                </a:solidFill>
                <a:latin typeface="Calibri"/>
                <a:ea typeface="Tahoma" pitchFamily="34" charset="0"/>
                <a:cs typeface="Arial" pitchFamily="34" charset="0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Calibri"/>
                <a:ea typeface="Tahoma" pitchFamily="34" charset="0"/>
                <a:cs typeface="Arial" pitchFamily="34" charset="0"/>
              </a:rPr>
              <a:t>Konstruksi</a:t>
            </a:r>
            <a:r>
              <a:rPr lang="en-US" sz="2900" b="1" dirty="0">
                <a:solidFill>
                  <a:prstClr val="black"/>
                </a:solidFill>
                <a:latin typeface="Calibri"/>
                <a:ea typeface="Tahoma" pitchFamily="34" charset="0"/>
                <a:cs typeface="Arial" pitchFamily="34" charset="0"/>
              </a:rPr>
              <a:t>, BPS 2016</a:t>
            </a:r>
            <a:endParaRPr lang="en-US" sz="4300" b="1" dirty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553200" y="0"/>
            <a:ext cx="11734800" cy="133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63284" tIns="81642" rIns="163284" bIns="8164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630010">
              <a:defRPr/>
            </a:pPr>
            <a:r>
              <a:rPr lang="en-US" sz="4300" b="1" dirty="0">
                <a:solidFill>
                  <a:schemeClr val="tx1"/>
                </a:solidFill>
                <a:cs typeface="Calibri" pitchFamily="34" charset="0"/>
              </a:rPr>
              <a:t>SEBARAN DAN KECUKUPAN </a:t>
            </a:r>
          </a:p>
          <a:p>
            <a:pPr algn="r" defTabSz="1630010">
              <a:defRPr/>
            </a:pPr>
            <a:r>
              <a:rPr lang="en-US" sz="4300" b="1" dirty="0">
                <a:solidFill>
                  <a:schemeClr val="tx1"/>
                </a:solidFill>
                <a:cs typeface="Calibri" pitchFamily="34" charset="0"/>
              </a:rPr>
              <a:t>TENAGA KERJA KONSTRUKSI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13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4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26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533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50877"/>
            <a:ext cx="18331922" cy="8736123"/>
          </a:xfrm>
          <a:prstGeom prst="rect">
            <a:avLst/>
          </a:prstGeom>
        </p:spPr>
      </p:pic>
      <p:sp>
        <p:nvSpPr>
          <p:cNvPr id="4" name="Rectangle 9"/>
          <p:cNvSpPr/>
          <p:nvPr/>
        </p:nvSpPr>
        <p:spPr>
          <a:xfrm>
            <a:off x="8593798" y="30093"/>
            <a:ext cx="9008402" cy="138059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r"/>
            <a:r>
              <a:rPr lang="fi-FI" sz="4300" b="1" dirty="0">
                <a:solidFill>
                  <a:srgbClr val="C00000"/>
                </a:solidFill>
              </a:rPr>
              <a:t>ROADMAP PENGEMBANGAN</a:t>
            </a:r>
          </a:p>
          <a:p>
            <a:pPr algn="r"/>
            <a:r>
              <a:rPr lang="fi-FI" sz="3600" b="1" dirty="0">
                <a:solidFill>
                  <a:srgbClr val="C00000"/>
                </a:solidFill>
              </a:rPr>
              <a:t>TENAGA KERJA KONSTRUKSI INDONESIA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6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7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27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830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75019" y="201704"/>
            <a:ext cx="11717244" cy="874059"/>
          </a:xfrm>
        </p:spPr>
        <p:txBody>
          <a:bodyPr>
            <a:normAutofit fontScale="90000"/>
          </a:bodyPr>
          <a:lstStyle/>
          <a:p>
            <a:pPr algn="l"/>
            <a:r>
              <a:rPr lang="en-US" sz="477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KOMPETISI GLOBAL – SDM KONSTRUKSI</a:t>
            </a:r>
            <a:endParaRPr lang="id-ID" sz="477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6134928" y="3020994"/>
            <a:ext cx="5943600" cy="583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023"/>
              </a:spcBef>
            </a:pPr>
            <a:r>
              <a:rPr lang="en-GB" sz="34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PENGETAHUAN</a:t>
            </a:r>
          </a:p>
          <a:p>
            <a:pPr algn="ctr" eaLnBrk="1" hangingPunct="1">
              <a:spcBef>
                <a:spcPts val="1023"/>
              </a:spcBef>
            </a:pPr>
            <a:r>
              <a:rPr lang="en-GB" sz="34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KECAKAPAN</a:t>
            </a:r>
          </a:p>
          <a:p>
            <a:pPr algn="ctr" eaLnBrk="1" hangingPunct="1">
              <a:spcBef>
                <a:spcPts val="1023"/>
              </a:spcBef>
            </a:pPr>
            <a:r>
              <a:rPr lang="en-GB" sz="34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PROFESIONALISME</a:t>
            </a:r>
          </a:p>
          <a:p>
            <a:pPr algn="ctr" eaLnBrk="1" hangingPunct="1">
              <a:spcBef>
                <a:spcPts val="1023"/>
              </a:spcBef>
            </a:pPr>
            <a:r>
              <a:rPr lang="en-GB" sz="34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INTEGRITAS</a:t>
            </a:r>
          </a:p>
          <a:p>
            <a:pPr algn="ctr" eaLnBrk="1" hangingPunct="1">
              <a:spcBef>
                <a:spcPts val="1023"/>
              </a:spcBef>
            </a:pPr>
            <a:r>
              <a:rPr lang="en-GB" sz="34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DISIPLIN</a:t>
            </a:r>
          </a:p>
          <a:p>
            <a:pPr algn="ctr" eaLnBrk="1" hangingPunct="1">
              <a:spcBef>
                <a:spcPts val="1023"/>
              </a:spcBef>
            </a:pPr>
            <a:r>
              <a:rPr lang="en-GB" sz="34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ENDURANCE</a:t>
            </a:r>
          </a:p>
          <a:p>
            <a:pPr algn="ctr" eaLnBrk="1" hangingPunct="1">
              <a:spcBef>
                <a:spcPts val="1023"/>
              </a:spcBef>
            </a:pPr>
            <a:r>
              <a:rPr lang="en-GB" sz="34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PENGHARGAAN</a:t>
            </a:r>
          </a:p>
          <a:p>
            <a:pPr algn="ctr" eaLnBrk="1" hangingPunct="1">
              <a:spcBef>
                <a:spcPts val="1023"/>
              </a:spcBef>
            </a:pPr>
            <a:endParaRPr lang="en-GB" sz="340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algn="ctr" eaLnBrk="1" hangingPunct="1">
              <a:spcBef>
                <a:spcPts val="1023"/>
              </a:spcBef>
            </a:pPr>
            <a:endParaRPr lang="en-US" sz="340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2085975" y="8339419"/>
            <a:ext cx="13992225" cy="61696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409" b="1" dirty="0">
                <a:solidFill>
                  <a:schemeClr val="bg1"/>
                </a:solidFill>
                <a:latin typeface="Calibri"/>
                <a:cs typeface="Calibri"/>
              </a:rPr>
              <a:t>INDONESIAN ENGINEERS	 	                                   FOREIGN ENGINEERS</a:t>
            </a:r>
            <a:endParaRPr lang="en-US" sz="3409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69226" y="7321109"/>
            <a:ext cx="3832172" cy="265656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16363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VS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3224010"/>
            <a:ext cx="5438133" cy="362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329"/>
          <a:stretch/>
        </p:blipFill>
        <p:spPr>
          <a:xfrm>
            <a:off x="10947074" y="3224009"/>
            <a:ext cx="5626427" cy="362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42138" y="250875"/>
            <a:ext cx="12288299" cy="845343"/>
          </a:xfrm>
        </p:spPr>
        <p:txBody>
          <a:bodyPr/>
          <a:lstStyle/>
          <a:p>
            <a:pPr algn="l" eaLnBrk="1" hangingPunct="1"/>
            <a:r>
              <a:rPr lang="en-US" sz="409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KESIMPULAN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200" y="3634767"/>
            <a:ext cx="10154172" cy="6454590"/>
          </a:xfrm>
          <a:prstGeom prst="rect">
            <a:avLst/>
          </a:prstGeom>
        </p:spPr>
      </p:pic>
      <p:pic>
        <p:nvPicPr>
          <p:cNvPr id="7" name="Content Placeholder 3" descr="unnamed (3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89595" y="2308411"/>
            <a:ext cx="4510088" cy="731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260201" y="1119609"/>
            <a:ext cx="4049999" cy="405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68" dirty="0"/>
              <a:t>Kita </a:t>
            </a:r>
            <a:r>
              <a:rPr lang="en-US" sz="3068" dirty="0" err="1"/>
              <a:t>harus</a:t>
            </a:r>
            <a:r>
              <a:rPr lang="en-US" sz="3068" dirty="0"/>
              <a:t> </a:t>
            </a:r>
            <a:r>
              <a:rPr lang="en-US" sz="3068" dirty="0" err="1"/>
              <a:t>berusaha</a:t>
            </a:r>
            <a:r>
              <a:rPr lang="en-US" sz="3068" dirty="0"/>
              <a:t> </a:t>
            </a:r>
            <a:r>
              <a:rPr lang="en-US" sz="3068" dirty="0" err="1"/>
              <a:t>mendapatkan</a:t>
            </a:r>
            <a:r>
              <a:rPr lang="en-US" sz="3068" dirty="0"/>
              <a:t> </a:t>
            </a:r>
            <a:r>
              <a:rPr lang="en-US" sz="3068" dirty="0" err="1"/>
              <a:t>Buah</a:t>
            </a:r>
            <a:r>
              <a:rPr lang="en-US" sz="3068" dirty="0"/>
              <a:t> </a:t>
            </a:r>
            <a:r>
              <a:rPr lang="en-US" sz="3068" dirty="0" err="1"/>
              <a:t>pengetahuan</a:t>
            </a:r>
            <a:r>
              <a:rPr lang="en-US" sz="3068" dirty="0"/>
              <a:t> yang </a:t>
            </a:r>
            <a:r>
              <a:rPr lang="en-US" sz="3068" dirty="0" err="1"/>
              <a:t>terbaik</a:t>
            </a:r>
            <a:r>
              <a:rPr lang="en-US" sz="3068" dirty="0"/>
              <a:t>, </a:t>
            </a:r>
            <a:r>
              <a:rPr lang="en-US" sz="3068" dirty="0" err="1"/>
              <a:t>tidak</a:t>
            </a:r>
            <a:r>
              <a:rPr lang="en-US" sz="3068" dirty="0"/>
              <a:t> </a:t>
            </a:r>
            <a:r>
              <a:rPr lang="en-US" sz="3068" dirty="0" err="1"/>
              <a:t>malas</a:t>
            </a:r>
            <a:r>
              <a:rPr lang="en-US" sz="3068" dirty="0"/>
              <a:t> </a:t>
            </a:r>
            <a:r>
              <a:rPr lang="en-US" sz="3068" dirty="0" err="1"/>
              <a:t>berpikir</a:t>
            </a:r>
            <a:r>
              <a:rPr lang="en-US" sz="3068" dirty="0"/>
              <a:t> </a:t>
            </a:r>
            <a:r>
              <a:rPr lang="en-US" sz="3068" dirty="0" err="1"/>
              <a:t>kreatif</a:t>
            </a:r>
            <a:r>
              <a:rPr lang="en-US" sz="3068" dirty="0"/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9064432" y="274267"/>
            <a:ext cx="4444802" cy="406886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68" dirty="0" err="1"/>
              <a:t>Peran</a:t>
            </a:r>
            <a:r>
              <a:rPr lang="en-US" sz="3068" dirty="0"/>
              <a:t> </a:t>
            </a:r>
            <a:r>
              <a:rPr lang="en-US" sz="3068" dirty="0" err="1"/>
              <a:t>Pemerintah</a:t>
            </a:r>
            <a:r>
              <a:rPr lang="en-US" sz="3068" dirty="0"/>
              <a:t> </a:t>
            </a:r>
            <a:r>
              <a:rPr lang="en-US" sz="3068" dirty="0" err="1"/>
              <a:t>adalah</a:t>
            </a:r>
            <a:r>
              <a:rPr lang="en-US" sz="3068" dirty="0"/>
              <a:t> </a:t>
            </a:r>
            <a:r>
              <a:rPr lang="en-US" sz="3068" dirty="0" err="1"/>
              <a:t>berupaya</a:t>
            </a:r>
            <a:r>
              <a:rPr lang="en-US" sz="3068" dirty="0"/>
              <a:t> </a:t>
            </a:r>
            <a:r>
              <a:rPr lang="en-US" sz="3068" dirty="0" err="1"/>
              <a:t>mendekatkan</a:t>
            </a:r>
            <a:r>
              <a:rPr lang="en-US" sz="3068" dirty="0"/>
              <a:t> </a:t>
            </a:r>
            <a:r>
              <a:rPr lang="en-US" sz="3068" dirty="0" err="1"/>
              <a:t>buah</a:t>
            </a:r>
            <a:r>
              <a:rPr lang="en-US" sz="3068" dirty="0"/>
              <a:t> </a:t>
            </a:r>
            <a:r>
              <a:rPr lang="en-US" sz="3068" dirty="0" err="1"/>
              <a:t>tersebut</a:t>
            </a:r>
            <a:r>
              <a:rPr lang="en-US" sz="3068" dirty="0"/>
              <a:t> </a:t>
            </a:r>
            <a:r>
              <a:rPr lang="en-US" sz="3068" dirty="0" err="1"/>
              <a:t>kepada</a:t>
            </a:r>
            <a:r>
              <a:rPr lang="en-US" sz="3068" dirty="0"/>
              <a:t> </a:t>
            </a:r>
            <a:r>
              <a:rPr lang="en-US" sz="3068" dirty="0" err="1"/>
              <a:t>masyarakat</a:t>
            </a:r>
            <a:endParaRPr lang="en-US" sz="3068" dirty="0"/>
          </a:p>
        </p:txBody>
      </p:sp>
      <p:sp>
        <p:nvSpPr>
          <p:cNvPr id="9" name="Oval 8"/>
          <p:cNvSpPr/>
          <p:nvPr/>
        </p:nvSpPr>
        <p:spPr>
          <a:xfrm>
            <a:off x="9461288" y="6507000"/>
            <a:ext cx="3779999" cy="378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27" dirty="0" err="1"/>
              <a:t>Selama</a:t>
            </a:r>
            <a:r>
              <a:rPr lang="en-US" sz="2727" dirty="0"/>
              <a:t> </a:t>
            </a:r>
            <a:r>
              <a:rPr lang="en-US" sz="2727" dirty="0" err="1"/>
              <a:t>ini</a:t>
            </a:r>
            <a:r>
              <a:rPr lang="en-US" sz="2727" dirty="0"/>
              <a:t> </a:t>
            </a:r>
            <a:r>
              <a:rPr lang="en-US" sz="2727" dirty="0" err="1"/>
              <a:t>kita</a:t>
            </a:r>
            <a:r>
              <a:rPr lang="en-US" sz="2727" dirty="0"/>
              <a:t> </a:t>
            </a:r>
            <a:r>
              <a:rPr lang="en-US" sz="2727" dirty="0" err="1"/>
              <a:t>hanya</a:t>
            </a:r>
            <a:r>
              <a:rPr lang="en-US" sz="2727" dirty="0"/>
              <a:t> </a:t>
            </a:r>
            <a:r>
              <a:rPr lang="en-US" sz="2727" dirty="0" err="1"/>
              <a:t>mengambil</a:t>
            </a:r>
            <a:r>
              <a:rPr lang="en-US" sz="2727" dirty="0"/>
              <a:t> </a:t>
            </a:r>
            <a:r>
              <a:rPr lang="en-US" sz="2727" dirty="0" err="1"/>
              <a:t>buah</a:t>
            </a:r>
            <a:r>
              <a:rPr lang="en-US" sz="2727" dirty="0"/>
              <a:t> </a:t>
            </a:r>
            <a:r>
              <a:rPr lang="en-US" sz="2727" dirty="0" err="1"/>
              <a:t>pengetahuan</a:t>
            </a:r>
            <a:r>
              <a:rPr lang="en-US" sz="2727" dirty="0"/>
              <a:t> yang </a:t>
            </a:r>
            <a:r>
              <a:rPr lang="en-US" sz="2727" dirty="0" err="1"/>
              <a:t>terjatuh</a:t>
            </a:r>
            <a:r>
              <a:rPr lang="en-US" sz="2727" dirty="0"/>
              <a:t> yang </a:t>
            </a:r>
            <a:r>
              <a:rPr lang="en-US" sz="2727" dirty="0" err="1"/>
              <a:t>kualitasnya</a:t>
            </a:r>
            <a:r>
              <a:rPr lang="en-US" sz="2727" dirty="0"/>
              <a:t> </a:t>
            </a:r>
            <a:r>
              <a:rPr lang="en-US" sz="2727" dirty="0" err="1"/>
              <a:t>bukan</a:t>
            </a:r>
            <a:r>
              <a:rPr lang="en-US" sz="2727" dirty="0"/>
              <a:t> yang </a:t>
            </a:r>
            <a:r>
              <a:rPr lang="en-US" sz="2727" dirty="0" err="1"/>
              <a:t>terbaik</a:t>
            </a:r>
            <a:r>
              <a:rPr lang="en-US" sz="2727" dirty="0"/>
              <a:t>.</a:t>
            </a:r>
          </a:p>
        </p:txBody>
      </p:sp>
    </p:spTree>
    <p:extLst/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ta_masala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0"/>
            <a:ext cx="18355733" cy="103250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76200" y="0"/>
            <a:ext cx="5715000" cy="10287000"/>
          </a:xfrm>
          <a:prstGeom prst="rect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5" name="Picture 24" descr="Picture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374051"/>
            <a:ext cx="986971" cy="91294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8600" y="7581900"/>
            <a:ext cx="541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5400" b="1" dirty="0">
                <a:solidFill>
                  <a:srgbClr val="FFFF00"/>
                </a:solidFill>
                <a:latin typeface="+mj-lt"/>
                <a:cs typeface="Andalus" pitchFamily="18" charset="-78"/>
              </a:rPr>
              <a:t>LATAR BELAKANG</a:t>
            </a:r>
          </a:p>
        </p:txBody>
      </p:sp>
      <p:sp>
        <p:nvSpPr>
          <p:cNvPr id="20" name="Slide Number Placeholder 18"/>
          <p:cNvSpPr txBox="1">
            <a:spLocks/>
          </p:cNvSpPr>
          <p:nvPr/>
        </p:nvSpPr>
        <p:spPr bwMode="auto">
          <a:xfrm>
            <a:off x="838200" y="266700"/>
            <a:ext cx="4724400" cy="685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DIREKTORAT JENDERAL BINA KONSTRUKSI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KEMENTERIAN PEKERJAAN UMUM DAN PERUMAHAN RAKYAT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667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oup 15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17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2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3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207045" y="4437"/>
            <a:ext cx="6521922" cy="10300311"/>
          </a:xfrm>
          <a:custGeom>
            <a:avLst/>
            <a:gdLst>
              <a:gd name="connsiteX0" fmla="*/ 1545996 w 2064470"/>
              <a:gd name="connsiteY0" fmla="*/ 4637987 h 6843860"/>
              <a:gd name="connsiteX1" fmla="*/ 556181 w 2064470"/>
              <a:gd name="connsiteY1" fmla="*/ 0 h 6843860"/>
              <a:gd name="connsiteX2" fmla="*/ 0 w 2064470"/>
              <a:gd name="connsiteY2" fmla="*/ 0 h 6843860"/>
              <a:gd name="connsiteX3" fmla="*/ 0 w 2064470"/>
              <a:gd name="connsiteY3" fmla="*/ 6843860 h 6843860"/>
              <a:gd name="connsiteX4" fmla="*/ 2064470 w 2064470"/>
              <a:gd name="connsiteY4" fmla="*/ 6843860 h 6843860"/>
              <a:gd name="connsiteX5" fmla="*/ 1545996 w 2064470"/>
              <a:gd name="connsiteY5" fmla="*/ 4637987 h 6843860"/>
              <a:gd name="connsiteX0" fmla="*/ 1687398 w 2064470"/>
              <a:gd name="connsiteY0" fmla="*/ 4637987 h 6843860"/>
              <a:gd name="connsiteX1" fmla="*/ 556181 w 2064470"/>
              <a:gd name="connsiteY1" fmla="*/ 0 h 6843860"/>
              <a:gd name="connsiteX2" fmla="*/ 0 w 2064470"/>
              <a:gd name="connsiteY2" fmla="*/ 0 h 6843860"/>
              <a:gd name="connsiteX3" fmla="*/ 0 w 2064470"/>
              <a:gd name="connsiteY3" fmla="*/ 6843860 h 6843860"/>
              <a:gd name="connsiteX4" fmla="*/ 2064470 w 2064470"/>
              <a:gd name="connsiteY4" fmla="*/ 6843860 h 6843860"/>
              <a:gd name="connsiteX5" fmla="*/ 1687398 w 2064470"/>
              <a:gd name="connsiteY5" fmla="*/ 4637987 h 6843860"/>
              <a:gd name="connsiteX0" fmla="*/ 1621410 w 2064470"/>
              <a:gd name="connsiteY0" fmla="*/ 3817855 h 6843860"/>
              <a:gd name="connsiteX1" fmla="*/ 556181 w 2064470"/>
              <a:gd name="connsiteY1" fmla="*/ 0 h 6843860"/>
              <a:gd name="connsiteX2" fmla="*/ 0 w 2064470"/>
              <a:gd name="connsiteY2" fmla="*/ 0 h 6843860"/>
              <a:gd name="connsiteX3" fmla="*/ 0 w 2064470"/>
              <a:gd name="connsiteY3" fmla="*/ 6843860 h 6843860"/>
              <a:gd name="connsiteX4" fmla="*/ 2064470 w 2064470"/>
              <a:gd name="connsiteY4" fmla="*/ 6843860 h 6843860"/>
              <a:gd name="connsiteX5" fmla="*/ 1621410 w 2064470"/>
              <a:gd name="connsiteY5" fmla="*/ 3817855 h 6843860"/>
              <a:gd name="connsiteX0" fmla="*/ 1621410 w 2064470"/>
              <a:gd name="connsiteY0" fmla="*/ 3827281 h 6853286"/>
              <a:gd name="connsiteX1" fmla="*/ 348791 w 2064470"/>
              <a:gd name="connsiteY1" fmla="*/ 0 h 6853286"/>
              <a:gd name="connsiteX2" fmla="*/ 0 w 2064470"/>
              <a:gd name="connsiteY2" fmla="*/ 9426 h 6853286"/>
              <a:gd name="connsiteX3" fmla="*/ 0 w 2064470"/>
              <a:gd name="connsiteY3" fmla="*/ 6853286 h 6853286"/>
              <a:gd name="connsiteX4" fmla="*/ 2064470 w 2064470"/>
              <a:gd name="connsiteY4" fmla="*/ 6853286 h 6853286"/>
              <a:gd name="connsiteX5" fmla="*/ 1621410 w 2064470"/>
              <a:gd name="connsiteY5" fmla="*/ 3827281 h 6853286"/>
              <a:gd name="connsiteX0" fmla="*/ 1677971 w 2064470"/>
              <a:gd name="connsiteY0" fmla="*/ 3827281 h 6853286"/>
              <a:gd name="connsiteX1" fmla="*/ 348791 w 2064470"/>
              <a:gd name="connsiteY1" fmla="*/ 0 h 6853286"/>
              <a:gd name="connsiteX2" fmla="*/ 0 w 2064470"/>
              <a:gd name="connsiteY2" fmla="*/ 9426 h 6853286"/>
              <a:gd name="connsiteX3" fmla="*/ 0 w 2064470"/>
              <a:gd name="connsiteY3" fmla="*/ 6853286 h 6853286"/>
              <a:gd name="connsiteX4" fmla="*/ 2064470 w 2064470"/>
              <a:gd name="connsiteY4" fmla="*/ 6853286 h 6853286"/>
              <a:gd name="connsiteX5" fmla="*/ 1677971 w 2064470"/>
              <a:gd name="connsiteY5" fmla="*/ 3827281 h 6853286"/>
              <a:gd name="connsiteX0" fmla="*/ 1677971 w 2828041"/>
              <a:gd name="connsiteY0" fmla="*/ 3827281 h 6853286"/>
              <a:gd name="connsiteX1" fmla="*/ 348791 w 2828041"/>
              <a:gd name="connsiteY1" fmla="*/ 0 h 6853286"/>
              <a:gd name="connsiteX2" fmla="*/ 0 w 2828041"/>
              <a:gd name="connsiteY2" fmla="*/ 9426 h 6853286"/>
              <a:gd name="connsiteX3" fmla="*/ 0 w 2828041"/>
              <a:gd name="connsiteY3" fmla="*/ 6853286 h 6853286"/>
              <a:gd name="connsiteX4" fmla="*/ 2828041 w 2828041"/>
              <a:gd name="connsiteY4" fmla="*/ 6853286 h 6853286"/>
              <a:gd name="connsiteX5" fmla="*/ 1677971 w 2828041"/>
              <a:gd name="connsiteY5" fmla="*/ 3827281 h 6853286"/>
              <a:gd name="connsiteX0" fmla="*/ 2422688 w 3572758"/>
              <a:gd name="connsiteY0" fmla="*/ 3827281 h 6853286"/>
              <a:gd name="connsiteX1" fmla="*/ 1093508 w 3572758"/>
              <a:gd name="connsiteY1" fmla="*/ 0 h 6853286"/>
              <a:gd name="connsiteX2" fmla="*/ 0 w 3572758"/>
              <a:gd name="connsiteY2" fmla="*/ 18852 h 6853286"/>
              <a:gd name="connsiteX3" fmla="*/ 744717 w 3572758"/>
              <a:gd name="connsiteY3" fmla="*/ 6853286 h 6853286"/>
              <a:gd name="connsiteX4" fmla="*/ 3572758 w 3572758"/>
              <a:gd name="connsiteY4" fmla="*/ 6853286 h 6853286"/>
              <a:gd name="connsiteX5" fmla="*/ 2422688 w 3572758"/>
              <a:gd name="connsiteY5" fmla="*/ 3827281 h 6853286"/>
              <a:gd name="connsiteX0" fmla="*/ 2422688 w 3572758"/>
              <a:gd name="connsiteY0" fmla="*/ 3827281 h 6862713"/>
              <a:gd name="connsiteX1" fmla="*/ 1093508 w 3572758"/>
              <a:gd name="connsiteY1" fmla="*/ 0 h 6862713"/>
              <a:gd name="connsiteX2" fmla="*/ 0 w 3572758"/>
              <a:gd name="connsiteY2" fmla="*/ 18852 h 6862713"/>
              <a:gd name="connsiteX3" fmla="*/ 56561 w 3572758"/>
              <a:gd name="connsiteY3" fmla="*/ 6862713 h 6862713"/>
              <a:gd name="connsiteX4" fmla="*/ 3572758 w 3572758"/>
              <a:gd name="connsiteY4" fmla="*/ 6853286 h 6862713"/>
              <a:gd name="connsiteX5" fmla="*/ 2422688 w 3572758"/>
              <a:gd name="connsiteY5" fmla="*/ 3827281 h 6862713"/>
              <a:gd name="connsiteX0" fmla="*/ 2432115 w 3582185"/>
              <a:gd name="connsiteY0" fmla="*/ 3827281 h 6862713"/>
              <a:gd name="connsiteX1" fmla="*/ 1102935 w 3582185"/>
              <a:gd name="connsiteY1" fmla="*/ 0 h 6862713"/>
              <a:gd name="connsiteX2" fmla="*/ 0 w 3582185"/>
              <a:gd name="connsiteY2" fmla="*/ 9425 h 6862713"/>
              <a:gd name="connsiteX3" fmla="*/ 65988 w 3582185"/>
              <a:gd name="connsiteY3" fmla="*/ 6862713 h 6862713"/>
              <a:gd name="connsiteX4" fmla="*/ 3582185 w 3582185"/>
              <a:gd name="connsiteY4" fmla="*/ 6853286 h 6862713"/>
              <a:gd name="connsiteX5" fmla="*/ 2432115 w 3582185"/>
              <a:gd name="connsiteY5" fmla="*/ 3827281 h 6862713"/>
              <a:gd name="connsiteX0" fmla="*/ 2432115 w 3582185"/>
              <a:gd name="connsiteY0" fmla="*/ 5778112 h 8813544"/>
              <a:gd name="connsiteX1" fmla="*/ 371375 w 3582185"/>
              <a:gd name="connsiteY1" fmla="*/ 0 h 8813544"/>
              <a:gd name="connsiteX2" fmla="*/ 0 w 3582185"/>
              <a:gd name="connsiteY2" fmla="*/ 1960256 h 8813544"/>
              <a:gd name="connsiteX3" fmla="*/ 65988 w 3582185"/>
              <a:gd name="connsiteY3" fmla="*/ 8813544 h 8813544"/>
              <a:gd name="connsiteX4" fmla="*/ 3582185 w 3582185"/>
              <a:gd name="connsiteY4" fmla="*/ 8804117 h 8813544"/>
              <a:gd name="connsiteX5" fmla="*/ 2432115 w 3582185"/>
              <a:gd name="connsiteY5" fmla="*/ 5778112 h 8813544"/>
              <a:gd name="connsiteX0" fmla="*/ 2712548 w 3862618"/>
              <a:gd name="connsiteY0" fmla="*/ 5793072 h 8828504"/>
              <a:gd name="connsiteX1" fmla="*/ 651808 w 3862618"/>
              <a:gd name="connsiteY1" fmla="*/ 14960 h 8828504"/>
              <a:gd name="connsiteX2" fmla="*/ 0 w 3862618"/>
              <a:gd name="connsiteY2" fmla="*/ 0 h 8828504"/>
              <a:gd name="connsiteX3" fmla="*/ 346421 w 3862618"/>
              <a:gd name="connsiteY3" fmla="*/ 8828504 h 8828504"/>
              <a:gd name="connsiteX4" fmla="*/ 3862618 w 3862618"/>
              <a:gd name="connsiteY4" fmla="*/ 8819077 h 8828504"/>
              <a:gd name="connsiteX5" fmla="*/ 2712548 w 3862618"/>
              <a:gd name="connsiteY5" fmla="*/ 5793072 h 8828504"/>
              <a:gd name="connsiteX0" fmla="*/ 2712548 w 3862618"/>
              <a:gd name="connsiteY0" fmla="*/ 5826883 h 8862315"/>
              <a:gd name="connsiteX1" fmla="*/ 651808 w 3862618"/>
              <a:gd name="connsiteY1" fmla="*/ 0 h 8862315"/>
              <a:gd name="connsiteX2" fmla="*/ 0 w 3862618"/>
              <a:gd name="connsiteY2" fmla="*/ 33811 h 8862315"/>
              <a:gd name="connsiteX3" fmla="*/ 346421 w 3862618"/>
              <a:gd name="connsiteY3" fmla="*/ 8862315 h 8862315"/>
              <a:gd name="connsiteX4" fmla="*/ 3862618 w 3862618"/>
              <a:gd name="connsiteY4" fmla="*/ 8852888 h 8862315"/>
              <a:gd name="connsiteX5" fmla="*/ 2712548 w 3862618"/>
              <a:gd name="connsiteY5" fmla="*/ 5826883 h 8862315"/>
              <a:gd name="connsiteX0" fmla="*/ 2712548 w 3862618"/>
              <a:gd name="connsiteY0" fmla="*/ 5802497 h 8837929"/>
              <a:gd name="connsiteX1" fmla="*/ 651808 w 3862618"/>
              <a:gd name="connsiteY1" fmla="*/ 0 h 8837929"/>
              <a:gd name="connsiteX2" fmla="*/ 0 w 3862618"/>
              <a:gd name="connsiteY2" fmla="*/ 9425 h 8837929"/>
              <a:gd name="connsiteX3" fmla="*/ 346421 w 3862618"/>
              <a:gd name="connsiteY3" fmla="*/ 8837929 h 8837929"/>
              <a:gd name="connsiteX4" fmla="*/ 3862618 w 3862618"/>
              <a:gd name="connsiteY4" fmla="*/ 8828502 h 8837929"/>
              <a:gd name="connsiteX5" fmla="*/ 2712548 w 3862618"/>
              <a:gd name="connsiteY5" fmla="*/ 5802497 h 8837929"/>
              <a:gd name="connsiteX0" fmla="*/ 2673125 w 3823195"/>
              <a:gd name="connsiteY0" fmla="*/ 5802497 h 8837929"/>
              <a:gd name="connsiteX1" fmla="*/ 612385 w 3823195"/>
              <a:gd name="connsiteY1" fmla="*/ 0 h 8837929"/>
              <a:gd name="connsiteX2" fmla="*/ 0 w 3823195"/>
              <a:gd name="connsiteY2" fmla="*/ 955578 h 8837929"/>
              <a:gd name="connsiteX3" fmla="*/ 306998 w 3823195"/>
              <a:gd name="connsiteY3" fmla="*/ 8837929 h 8837929"/>
              <a:gd name="connsiteX4" fmla="*/ 3823195 w 3823195"/>
              <a:gd name="connsiteY4" fmla="*/ 8828502 h 8837929"/>
              <a:gd name="connsiteX5" fmla="*/ 2673125 w 3823195"/>
              <a:gd name="connsiteY5" fmla="*/ 5802497 h 8837929"/>
              <a:gd name="connsiteX0" fmla="*/ 2673125 w 3823195"/>
              <a:gd name="connsiteY0" fmla="*/ 4846919 h 7882351"/>
              <a:gd name="connsiteX1" fmla="*/ 848924 w 3823195"/>
              <a:gd name="connsiteY1" fmla="*/ 3716 h 7882351"/>
              <a:gd name="connsiteX2" fmla="*/ 0 w 3823195"/>
              <a:gd name="connsiteY2" fmla="*/ 0 h 7882351"/>
              <a:gd name="connsiteX3" fmla="*/ 306998 w 3823195"/>
              <a:gd name="connsiteY3" fmla="*/ 7882351 h 7882351"/>
              <a:gd name="connsiteX4" fmla="*/ 3823195 w 3823195"/>
              <a:gd name="connsiteY4" fmla="*/ 7872924 h 7882351"/>
              <a:gd name="connsiteX5" fmla="*/ 2673125 w 3823195"/>
              <a:gd name="connsiteY5" fmla="*/ 4846919 h 7882351"/>
              <a:gd name="connsiteX0" fmla="*/ 2673125 w 4204284"/>
              <a:gd name="connsiteY0" fmla="*/ 4846919 h 8884782"/>
              <a:gd name="connsiteX1" fmla="*/ 848924 w 4204284"/>
              <a:gd name="connsiteY1" fmla="*/ 3716 h 8884782"/>
              <a:gd name="connsiteX2" fmla="*/ 0 w 4204284"/>
              <a:gd name="connsiteY2" fmla="*/ 0 h 8884782"/>
              <a:gd name="connsiteX3" fmla="*/ 306998 w 4204284"/>
              <a:gd name="connsiteY3" fmla="*/ 7882351 h 8884782"/>
              <a:gd name="connsiteX4" fmla="*/ 4204284 w 4204284"/>
              <a:gd name="connsiteY4" fmla="*/ 8884782 h 8884782"/>
              <a:gd name="connsiteX5" fmla="*/ 2673125 w 4204284"/>
              <a:gd name="connsiteY5" fmla="*/ 4846919 h 8884782"/>
              <a:gd name="connsiteX0" fmla="*/ 2673125 w 4204284"/>
              <a:gd name="connsiteY0" fmla="*/ 4846919 h 8907351"/>
              <a:gd name="connsiteX1" fmla="*/ 848924 w 4204284"/>
              <a:gd name="connsiteY1" fmla="*/ 3716 h 8907351"/>
              <a:gd name="connsiteX2" fmla="*/ 0 w 4204284"/>
              <a:gd name="connsiteY2" fmla="*/ 0 h 8907351"/>
              <a:gd name="connsiteX3" fmla="*/ 123024 w 4204284"/>
              <a:gd name="connsiteY3" fmla="*/ 8907351 h 8907351"/>
              <a:gd name="connsiteX4" fmla="*/ 4204284 w 4204284"/>
              <a:gd name="connsiteY4" fmla="*/ 8884782 h 8907351"/>
              <a:gd name="connsiteX5" fmla="*/ 2673125 w 4204284"/>
              <a:gd name="connsiteY5" fmla="*/ 4846919 h 8907351"/>
              <a:gd name="connsiteX0" fmla="*/ 2673125 w 4204284"/>
              <a:gd name="connsiteY0" fmla="*/ 4846919 h 8907351"/>
              <a:gd name="connsiteX1" fmla="*/ 848924 w 4204284"/>
              <a:gd name="connsiteY1" fmla="*/ 3716 h 8907351"/>
              <a:gd name="connsiteX2" fmla="*/ 0 w 4204284"/>
              <a:gd name="connsiteY2" fmla="*/ 0 h 8907351"/>
              <a:gd name="connsiteX3" fmla="*/ 123024 w 4204284"/>
              <a:gd name="connsiteY3" fmla="*/ 8907351 h 8907351"/>
              <a:gd name="connsiteX4" fmla="*/ 4204284 w 4204284"/>
              <a:gd name="connsiteY4" fmla="*/ 8845359 h 8907351"/>
              <a:gd name="connsiteX5" fmla="*/ 2673125 w 4204284"/>
              <a:gd name="connsiteY5" fmla="*/ 4846919 h 8907351"/>
              <a:gd name="connsiteX0" fmla="*/ 2673125 w 4204284"/>
              <a:gd name="connsiteY0" fmla="*/ 4846919 h 8881069"/>
              <a:gd name="connsiteX1" fmla="*/ 848924 w 4204284"/>
              <a:gd name="connsiteY1" fmla="*/ 3716 h 8881069"/>
              <a:gd name="connsiteX2" fmla="*/ 0 w 4204284"/>
              <a:gd name="connsiteY2" fmla="*/ 0 h 8881069"/>
              <a:gd name="connsiteX3" fmla="*/ 123024 w 4204284"/>
              <a:gd name="connsiteY3" fmla="*/ 8881069 h 8881069"/>
              <a:gd name="connsiteX4" fmla="*/ 4204284 w 4204284"/>
              <a:gd name="connsiteY4" fmla="*/ 8845359 h 8881069"/>
              <a:gd name="connsiteX5" fmla="*/ 2673125 w 4204284"/>
              <a:gd name="connsiteY5" fmla="*/ 4846919 h 8881069"/>
              <a:gd name="connsiteX0" fmla="*/ 2673125 w 4217425"/>
              <a:gd name="connsiteY0" fmla="*/ 4846919 h 8881069"/>
              <a:gd name="connsiteX1" fmla="*/ 848924 w 4217425"/>
              <a:gd name="connsiteY1" fmla="*/ 3716 h 8881069"/>
              <a:gd name="connsiteX2" fmla="*/ 0 w 4217425"/>
              <a:gd name="connsiteY2" fmla="*/ 0 h 8881069"/>
              <a:gd name="connsiteX3" fmla="*/ 123024 w 4217425"/>
              <a:gd name="connsiteY3" fmla="*/ 8881069 h 8881069"/>
              <a:gd name="connsiteX4" fmla="*/ 4217425 w 4217425"/>
              <a:gd name="connsiteY4" fmla="*/ 8871641 h 8881069"/>
              <a:gd name="connsiteX5" fmla="*/ 2673125 w 4217425"/>
              <a:gd name="connsiteY5" fmla="*/ 4846919 h 888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7425" h="8881069">
                <a:moveTo>
                  <a:pt x="2673125" y="4846919"/>
                </a:moveTo>
                <a:lnTo>
                  <a:pt x="848924" y="3716"/>
                </a:lnTo>
                <a:lnTo>
                  <a:pt x="0" y="0"/>
                </a:lnTo>
                <a:lnTo>
                  <a:pt x="123024" y="8881069"/>
                </a:lnTo>
                <a:lnTo>
                  <a:pt x="4217425" y="8871641"/>
                </a:lnTo>
                <a:lnTo>
                  <a:pt x="2673125" y="48469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7748" y="22185"/>
            <a:ext cx="3697234" cy="10287000"/>
          </a:xfrm>
          <a:custGeom>
            <a:avLst/>
            <a:gdLst>
              <a:gd name="connsiteX0" fmla="*/ 1545996 w 2064470"/>
              <a:gd name="connsiteY0" fmla="*/ 4637987 h 6843860"/>
              <a:gd name="connsiteX1" fmla="*/ 556181 w 2064470"/>
              <a:gd name="connsiteY1" fmla="*/ 0 h 6843860"/>
              <a:gd name="connsiteX2" fmla="*/ 0 w 2064470"/>
              <a:gd name="connsiteY2" fmla="*/ 0 h 6843860"/>
              <a:gd name="connsiteX3" fmla="*/ 0 w 2064470"/>
              <a:gd name="connsiteY3" fmla="*/ 6843860 h 6843860"/>
              <a:gd name="connsiteX4" fmla="*/ 2064470 w 2064470"/>
              <a:gd name="connsiteY4" fmla="*/ 6843860 h 6843860"/>
              <a:gd name="connsiteX5" fmla="*/ 1545996 w 2064470"/>
              <a:gd name="connsiteY5" fmla="*/ 4637987 h 6843860"/>
              <a:gd name="connsiteX0" fmla="*/ 1545996 w 2064470"/>
              <a:gd name="connsiteY0" fmla="*/ 6637588 h 8843461"/>
              <a:gd name="connsiteX1" fmla="*/ 129436 w 2064470"/>
              <a:gd name="connsiteY1" fmla="*/ 0 h 8843461"/>
              <a:gd name="connsiteX2" fmla="*/ 0 w 2064470"/>
              <a:gd name="connsiteY2" fmla="*/ 1999601 h 8843461"/>
              <a:gd name="connsiteX3" fmla="*/ 0 w 2064470"/>
              <a:gd name="connsiteY3" fmla="*/ 8843461 h 8843461"/>
              <a:gd name="connsiteX4" fmla="*/ 2064470 w 2064470"/>
              <a:gd name="connsiteY4" fmla="*/ 8843461 h 8843461"/>
              <a:gd name="connsiteX5" fmla="*/ 1545996 w 2064470"/>
              <a:gd name="connsiteY5" fmla="*/ 6637588 h 8843461"/>
              <a:gd name="connsiteX0" fmla="*/ 1558189 w 2076663"/>
              <a:gd name="connsiteY0" fmla="*/ 6637588 h 8843461"/>
              <a:gd name="connsiteX1" fmla="*/ 141629 w 2076663"/>
              <a:gd name="connsiteY1" fmla="*/ 0 h 8843461"/>
              <a:gd name="connsiteX2" fmla="*/ 0 w 2076663"/>
              <a:gd name="connsiteY2" fmla="*/ 12193 h 8843461"/>
              <a:gd name="connsiteX3" fmla="*/ 12193 w 2076663"/>
              <a:gd name="connsiteY3" fmla="*/ 8843461 h 8843461"/>
              <a:gd name="connsiteX4" fmla="*/ 2076663 w 2076663"/>
              <a:gd name="connsiteY4" fmla="*/ 8843461 h 8843461"/>
              <a:gd name="connsiteX5" fmla="*/ 1558189 w 2076663"/>
              <a:gd name="connsiteY5" fmla="*/ 6637588 h 8843461"/>
              <a:gd name="connsiteX0" fmla="*/ 1558189 w 2076663"/>
              <a:gd name="connsiteY0" fmla="*/ 6637588 h 8843461"/>
              <a:gd name="connsiteX1" fmla="*/ 141629 w 2076663"/>
              <a:gd name="connsiteY1" fmla="*/ 0 h 8843461"/>
              <a:gd name="connsiteX2" fmla="*/ 0 w 2076663"/>
              <a:gd name="connsiteY2" fmla="*/ 945205 h 8843461"/>
              <a:gd name="connsiteX3" fmla="*/ 12193 w 2076663"/>
              <a:gd name="connsiteY3" fmla="*/ 8843461 h 8843461"/>
              <a:gd name="connsiteX4" fmla="*/ 2076663 w 2076663"/>
              <a:gd name="connsiteY4" fmla="*/ 8843461 h 8843461"/>
              <a:gd name="connsiteX5" fmla="*/ 1558189 w 2076663"/>
              <a:gd name="connsiteY5" fmla="*/ 6637588 h 8843461"/>
              <a:gd name="connsiteX0" fmla="*/ 1558189 w 2076663"/>
              <a:gd name="connsiteY0" fmla="*/ 5704576 h 7910449"/>
              <a:gd name="connsiteX1" fmla="*/ 338744 w 2076663"/>
              <a:gd name="connsiteY1" fmla="*/ 0 h 7910449"/>
              <a:gd name="connsiteX2" fmla="*/ 0 w 2076663"/>
              <a:gd name="connsiteY2" fmla="*/ 12193 h 7910449"/>
              <a:gd name="connsiteX3" fmla="*/ 12193 w 2076663"/>
              <a:gd name="connsiteY3" fmla="*/ 7910449 h 7910449"/>
              <a:gd name="connsiteX4" fmla="*/ 2076663 w 2076663"/>
              <a:gd name="connsiteY4" fmla="*/ 7910449 h 7910449"/>
              <a:gd name="connsiteX5" fmla="*/ 1558189 w 2076663"/>
              <a:gd name="connsiteY5" fmla="*/ 5704576 h 7910449"/>
              <a:gd name="connsiteX0" fmla="*/ 1558189 w 2076663"/>
              <a:gd name="connsiteY0" fmla="*/ 5692383 h 7898256"/>
              <a:gd name="connsiteX1" fmla="*/ 351885 w 2076663"/>
              <a:gd name="connsiteY1" fmla="*/ 40371 h 7898256"/>
              <a:gd name="connsiteX2" fmla="*/ 0 w 2076663"/>
              <a:gd name="connsiteY2" fmla="*/ 0 h 7898256"/>
              <a:gd name="connsiteX3" fmla="*/ 12193 w 2076663"/>
              <a:gd name="connsiteY3" fmla="*/ 7898256 h 7898256"/>
              <a:gd name="connsiteX4" fmla="*/ 2076663 w 2076663"/>
              <a:gd name="connsiteY4" fmla="*/ 7898256 h 7898256"/>
              <a:gd name="connsiteX5" fmla="*/ 1558189 w 2076663"/>
              <a:gd name="connsiteY5" fmla="*/ 5692383 h 7898256"/>
              <a:gd name="connsiteX0" fmla="*/ 1558189 w 2076663"/>
              <a:gd name="connsiteY0" fmla="*/ 5652012 h 7857885"/>
              <a:gd name="connsiteX1" fmla="*/ 351885 w 2076663"/>
              <a:gd name="connsiteY1" fmla="*/ 0 h 7857885"/>
              <a:gd name="connsiteX2" fmla="*/ 0 w 2076663"/>
              <a:gd name="connsiteY2" fmla="*/ 12193 h 7857885"/>
              <a:gd name="connsiteX3" fmla="*/ 12193 w 2076663"/>
              <a:gd name="connsiteY3" fmla="*/ 7857885 h 7857885"/>
              <a:gd name="connsiteX4" fmla="*/ 2076663 w 2076663"/>
              <a:gd name="connsiteY4" fmla="*/ 7857885 h 7857885"/>
              <a:gd name="connsiteX5" fmla="*/ 1558189 w 2076663"/>
              <a:gd name="connsiteY5" fmla="*/ 5652012 h 7857885"/>
              <a:gd name="connsiteX0" fmla="*/ 1558189 w 2470893"/>
              <a:gd name="connsiteY0" fmla="*/ 5652012 h 8843461"/>
              <a:gd name="connsiteX1" fmla="*/ 351885 w 2470893"/>
              <a:gd name="connsiteY1" fmla="*/ 0 h 8843461"/>
              <a:gd name="connsiteX2" fmla="*/ 0 w 2470893"/>
              <a:gd name="connsiteY2" fmla="*/ 12193 h 8843461"/>
              <a:gd name="connsiteX3" fmla="*/ 12193 w 2470893"/>
              <a:gd name="connsiteY3" fmla="*/ 7857885 h 8843461"/>
              <a:gd name="connsiteX4" fmla="*/ 2470893 w 2470893"/>
              <a:gd name="connsiteY4" fmla="*/ 8843461 h 8843461"/>
              <a:gd name="connsiteX5" fmla="*/ 1558189 w 2470893"/>
              <a:gd name="connsiteY5" fmla="*/ 5652012 h 8843461"/>
              <a:gd name="connsiteX0" fmla="*/ 1597612 w 2470893"/>
              <a:gd name="connsiteY0" fmla="*/ 5652012 h 8843461"/>
              <a:gd name="connsiteX1" fmla="*/ 351885 w 2470893"/>
              <a:gd name="connsiteY1" fmla="*/ 0 h 8843461"/>
              <a:gd name="connsiteX2" fmla="*/ 0 w 2470893"/>
              <a:gd name="connsiteY2" fmla="*/ 12193 h 8843461"/>
              <a:gd name="connsiteX3" fmla="*/ 12193 w 2470893"/>
              <a:gd name="connsiteY3" fmla="*/ 7857885 h 8843461"/>
              <a:gd name="connsiteX4" fmla="*/ 2470893 w 2470893"/>
              <a:gd name="connsiteY4" fmla="*/ 8843461 h 8843461"/>
              <a:gd name="connsiteX5" fmla="*/ 1597612 w 2470893"/>
              <a:gd name="connsiteY5" fmla="*/ 5652012 h 8843461"/>
              <a:gd name="connsiteX0" fmla="*/ 1597612 w 2392047"/>
              <a:gd name="connsiteY0" fmla="*/ 5652012 h 8843461"/>
              <a:gd name="connsiteX1" fmla="*/ 351885 w 2392047"/>
              <a:gd name="connsiteY1" fmla="*/ 0 h 8843461"/>
              <a:gd name="connsiteX2" fmla="*/ 0 w 2392047"/>
              <a:gd name="connsiteY2" fmla="*/ 12193 h 8843461"/>
              <a:gd name="connsiteX3" fmla="*/ 12193 w 2392047"/>
              <a:gd name="connsiteY3" fmla="*/ 7857885 h 8843461"/>
              <a:gd name="connsiteX4" fmla="*/ 2392047 w 2392047"/>
              <a:gd name="connsiteY4" fmla="*/ 8843461 h 8843461"/>
              <a:gd name="connsiteX5" fmla="*/ 1597612 w 2392047"/>
              <a:gd name="connsiteY5" fmla="*/ 5652012 h 8843461"/>
              <a:gd name="connsiteX0" fmla="*/ 1597612 w 2392047"/>
              <a:gd name="connsiteY0" fmla="*/ 5652012 h 8869743"/>
              <a:gd name="connsiteX1" fmla="*/ 351885 w 2392047"/>
              <a:gd name="connsiteY1" fmla="*/ 0 h 8869743"/>
              <a:gd name="connsiteX2" fmla="*/ 0 w 2392047"/>
              <a:gd name="connsiteY2" fmla="*/ 12193 h 8869743"/>
              <a:gd name="connsiteX3" fmla="*/ 25334 w 2392047"/>
              <a:gd name="connsiteY3" fmla="*/ 8869743 h 8869743"/>
              <a:gd name="connsiteX4" fmla="*/ 2392047 w 2392047"/>
              <a:gd name="connsiteY4" fmla="*/ 8843461 h 8869743"/>
              <a:gd name="connsiteX5" fmla="*/ 1597612 w 2392047"/>
              <a:gd name="connsiteY5" fmla="*/ 5652012 h 886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2047" h="8869743">
                <a:moveTo>
                  <a:pt x="1597612" y="5652012"/>
                </a:moveTo>
                <a:lnTo>
                  <a:pt x="351885" y="0"/>
                </a:lnTo>
                <a:lnTo>
                  <a:pt x="0" y="12193"/>
                </a:lnTo>
                <a:cubicBezTo>
                  <a:pt x="4064" y="2955949"/>
                  <a:pt x="21270" y="5925987"/>
                  <a:pt x="25334" y="8869743"/>
                </a:cubicBezTo>
                <a:lnTo>
                  <a:pt x="2392047" y="8843461"/>
                </a:lnTo>
                <a:lnTo>
                  <a:pt x="1597612" y="56520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716" name="Content Placeholder 2"/>
          <p:cNvSpPr txBox="1">
            <a:spLocks/>
          </p:cNvSpPr>
          <p:nvPr/>
        </p:nvSpPr>
        <p:spPr bwMode="auto">
          <a:xfrm>
            <a:off x="5528659" y="1661627"/>
            <a:ext cx="12378341" cy="233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110" tIns="76055" rIns="152110" bIns="7605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ts val="1081"/>
              </a:spcBef>
              <a:spcAft>
                <a:spcPts val="1081"/>
              </a:spcAft>
              <a:buClr>
                <a:srgbClr val="000000"/>
              </a:buClr>
            </a:pPr>
            <a:r>
              <a:rPr lang="en-US" altLang="id-ID" sz="141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Terima</a:t>
            </a:r>
            <a:r>
              <a:rPr lang="en-US" altLang="id-ID" sz="141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id-ID" sz="141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kasih</a:t>
            </a:r>
            <a:endParaRPr lang="id-ID" altLang="id-ID" sz="141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t="8656" r="2953" b="49568"/>
          <a:stretch>
            <a:fillRect/>
          </a:stretch>
        </p:blipFill>
        <p:spPr bwMode="auto">
          <a:xfrm>
            <a:off x="624095" y="4756378"/>
            <a:ext cx="8559837" cy="57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6375991" y="3652695"/>
            <a:ext cx="1137860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 txBox="1">
            <a:spLocks/>
          </p:cNvSpPr>
          <p:nvPr/>
        </p:nvSpPr>
        <p:spPr bwMode="auto">
          <a:xfrm>
            <a:off x="6984614" y="5981700"/>
            <a:ext cx="1094972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2100" tIns="76052" rIns="152100" bIns="76052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6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411749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823499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2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235248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4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646996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4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058746" indent="0" algn="ctr" defTabSz="823446" rtl="0" eaLnBrk="1" latinLnBrk="0" hangingPunct="1">
              <a:spcBef>
                <a:spcPct val="20000"/>
              </a:spcBef>
              <a:buFont typeface="Arial" pitchFamily="34" charset="0"/>
              <a:buNone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0495" indent="0" algn="ctr" defTabSz="823446" rtl="0" eaLnBrk="1" latinLnBrk="0" hangingPunct="1">
              <a:spcBef>
                <a:spcPct val="20000"/>
              </a:spcBef>
              <a:buFont typeface="Arial" pitchFamily="34" charset="0"/>
              <a:buNone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2244" indent="0" algn="ctr" defTabSz="823446" rtl="0" eaLnBrk="1" latinLnBrk="0" hangingPunct="1">
              <a:spcBef>
                <a:spcPct val="20000"/>
              </a:spcBef>
              <a:buFont typeface="Arial" pitchFamily="34" charset="0"/>
              <a:buNone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3994" indent="0" algn="ctr" defTabSz="823446" rtl="0" eaLnBrk="1" latinLnBrk="0" hangingPunct="1">
              <a:spcBef>
                <a:spcPct val="20000"/>
              </a:spcBef>
              <a:buFont typeface="Arial" pitchFamily="34" charset="0"/>
              <a:buNone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Direktorat Jenderal Bina Kontruksi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Jalan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Pattimura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20,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Kebayoran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Baru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Jakarta Selatan 12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110</a:t>
            </a:r>
            <a:endParaRPr lang="id-ID" sz="2000" b="1" dirty="0"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Telp. 021. 7221782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  <a:hlinkClick r:id="rId3"/>
              </a:rPr>
              <a:t>bpk</a:t>
            </a:r>
            <a:r>
              <a:rPr lang="en-US" sz="2000" b="1" dirty="0" err="1">
                <a:latin typeface="Arial" pitchFamily="34" charset="0"/>
                <a:cs typeface="Arial" pitchFamily="34" charset="0"/>
                <a:hlinkClick r:id="rId3"/>
              </a:rPr>
              <a:t>onstruksi</a:t>
            </a:r>
            <a:r>
              <a:rPr lang="id-ID" sz="2000" b="1" dirty="0">
                <a:latin typeface="Arial" pitchFamily="34" charset="0"/>
                <a:cs typeface="Arial" pitchFamily="34" charset="0"/>
                <a:hlinkClick r:id="rId3"/>
              </a:rPr>
              <a:t>@</a:t>
            </a:r>
            <a:r>
              <a:rPr lang="en-US" sz="2000" b="1" dirty="0">
                <a:latin typeface="Arial" pitchFamily="34" charset="0"/>
                <a:cs typeface="Arial" pitchFamily="34" charset="0"/>
                <a:hlinkClick r:id="rId3"/>
              </a:rPr>
              <a:t>yahoo</a:t>
            </a:r>
            <a:r>
              <a:rPr lang="id-ID" sz="2000" b="1" dirty="0">
                <a:latin typeface="Arial" pitchFamily="34" charset="0"/>
                <a:cs typeface="Arial" pitchFamily="34" charset="0"/>
                <a:hlinkClick r:id="rId3"/>
              </a:rPr>
              <a:t>.com</a:t>
            </a:r>
            <a:endParaRPr lang="id-ID" sz="2000" b="1" dirty="0"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binakonstruksi.pu.go.id 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endParaRPr lang="id-ID" sz="2000" b="1" dirty="0"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Balai Penerapan Teknologi Konstruksi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Direktorat Jenderal Bina Kontruksi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Jalan  Sapta Taruna Raya Komp. PU pasar Jumat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Jakarta Selatan 12310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Telp. 021. 7661556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>
                <a:latin typeface="Arial" pitchFamily="34" charset="0"/>
                <a:cs typeface="Arial" pitchFamily="34" charset="0"/>
                <a:hlinkClick r:id="rId4"/>
              </a:rPr>
              <a:t>balaiptk@gmail.com</a:t>
            </a:r>
            <a:endParaRPr lang="id-ID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27319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813538" y="428483"/>
            <a:ext cx="12766431" cy="1497033"/>
          </a:xfrm>
          <a:prstGeom prst="rect">
            <a:avLst/>
          </a:prstGeom>
        </p:spPr>
        <p:txBody>
          <a:bodyPr vert="horz" lIns="126609" tIns="63305" rIns="126609" bIns="6330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429" dirty="0" err="1"/>
              <a:t>Kerangka</a:t>
            </a:r>
            <a:r>
              <a:rPr lang="en-US" sz="6429" dirty="0"/>
              <a:t> </a:t>
            </a:r>
            <a:r>
              <a:rPr lang="en-US" sz="6429" dirty="0" err="1"/>
              <a:t>pikir</a:t>
            </a:r>
            <a:r>
              <a:rPr lang="en-US" sz="6429" dirty="0"/>
              <a:t> Porter </a:t>
            </a:r>
          </a:p>
          <a:p>
            <a:pPr>
              <a:defRPr/>
            </a:pPr>
            <a:r>
              <a:rPr lang="en-US" sz="6429" dirty="0" err="1"/>
              <a:t>untuk</a:t>
            </a:r>
            <a:r>
              <a:rPr lang="en-US" sz="6429" dirty="0"/>
              <a:t> </a:t>
            </a:r>
            <a:r>
              <a:rPr lang="en-US" sz="6429" dirty="0" err="1"/>
              <a:t>daya</a:t>
            </a:r>
            <a:r>
              <a:rPr lang="en-US" sz="6429" dirty="0"/>
              <a:t> </a:t>
            </a:r>
            <a:r>
              <a:rPr lang="en-US" sz="6429" dirty="0" err="1"/>
              <a:t>saing</a:t>
            </a:r>
            <a:r>
              <a:rPr lang="en-US" sz="6429" dirty="0"/>
              <a:t> </a:t>
            </a:r>
            <a:r>
              <a:rPr lang="en-US" sz="6429" dirty="0" err="1"/>
              <a:t>bangsa</a:t>
            </a:r>
            <a:endParaRPr lang="cs-CZ" sz="6429" dirty="0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763107" y="2189285"/>
            <a:ext cx="2743200" cy="2426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d-ID" sz="3929" dirty="0">
                <a:latin typeface="Verdana" pitchFamily="34" charset="0"/>
              </a:rPr>
              <a:t>Pemerintah</a:t>
            </a:r>
            <a:endParaRPr lang="cs-CZ" sz="3929" dirty="0">
              <a:latin typeface="Verdana" pitchFamily="34" charset="0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12098216" y="6726116"/>
            <a:ext cx="2743200" cy="24266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cs-CZ" sz="3929" dirty="0">
                <a:latin typeface="Verdana" pitchFamily="34" charset="0"/>
              </a:rPr>
              <a:t>K</a:t>
            </a:r>
            <a:r>
              <a:rPr lang="id-ID" sz="3929" dirty="0">
                <a:latin typeface="Verdana" pitchFamily="34" charset="0"/>
              </a:rPr>
              <a:t>esempatan</a:t>
            </a:r>
            <a:endParaRPr lang="cs-CZ" sz="3929" dirty="0">
              <a:latin typeface="Verdana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088923" y="2716825"/>
            <a:ext cx="2743200" cy="168812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d-ID" sz="3929" dirty="0">
                <a:latin typeface="Times New Roman" pitchFamily="18" charset="0"/>
              </a:rPr>
              <a:t>Struktur Perusahaan dan Pesaing</a:t>
            </a:r>
            <a:endParaRPr lang="cs-CZ" sz="3929" dirty="0">
              <a:latin typeface="Times New Roman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088923" y="7042640"/>
            <a:ext cx="2743200" cy="168812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d-ID" sz="3929" dirty="0">
                <a:latin typeface="Times New Roman" pitchFamily="18" charset="0"/>
              </a:rPr>
              <a:t>Industri Terkait dan Pendukung</a:t>
            </a:r>
            <a:endParaRPr lang="cs-CZ" sz="3929" dirty="0">
              <a:latin typeface="Times New Roman" pitchFamily="18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10304585" y="4510454"/>
            <a:ext cx="2321169" cy="2426678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027003" y="4615963"/>
            <a:ext cx="0" cy="738554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6506308" y="3666393"/>
            <a:ext cx="1582616" cy="0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5451231" y="3771900"/>
            <a:ext cx="2637693" cy="1477107"/>
          </a:xfrm>
          <a:prstGeom prst="line">
            <a:avLst/>
          </a:prstGeom>
          <a:noFill/>
          <a:ln w="63500">
            <a:solidFill>
              <a:srgbClr val="99CCFF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9460523" y="4404947"/>
            <a:ext cx="0" cy="2637693"/>
          </a:xfrm>
          <a:prstGeom prst="line">
            <a:avLst/>
          </a:prstGeom>
          <a:noFill/>
          <a:ln w="63500">
            <a:solidFill>
              <a:srgbClr val="99CCFF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2309231" y="5354516"/>
            <a:ext cx="2743200" cy="94956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d-ID" sz="3929" dirty="0">
                <a:latin typeface="Times New Roman" pitchFamily="18" charset="0"/>
              </a:rPr>
              <a:t>Kondisi </a:t>
            </a:r>
            <a:r>
              <a:rPr lang="en-US" sz="3929" dirty="0">
                <a:latin typeface="Times New Roman" pitchFamily="18" charset="0"/>
              </a:rPr>
              <a:t>Demand</a:t>
            </a:r>
            <a:endParaRPr lang="cs-CZ" sz="3929" dirty="0">
              <a:latin typeface="Times New Roman" pitchFamily="18" charset="0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6084278" y="4404947"/>
            <a:ext cx="2004647" cy="2637693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6506309" y="6093070"/>
            <a:ext cx="5802923" cy="116058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0832123" y="7781193"/>
            <a:ext cx="1266093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3763107" y="5354516"/>
            <a:ext cx="2743200" cy="94956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d-ID" sz="3929" dirty="0">
                <a:latin typeface="Times New Roman" pitchFamily="18" charset="0"/>
              </a:rPr>
              <a:t>Kondisi </a:t>
            </a:r>
            <a:r>
              <a:rPr lang="en-US" sz="3929" dirty="0">
                <a:latin typeface="Times New Roman" pitchFamily="18" charset="0"/>
              </a:rPr>
              <a:t>Supply</a:t>
            </a:r>
            <a:endParaRPr lang="cs-CZ" sz="3929" dirty="0">
              <a:latin typeface="Times New Roman" pitchFamily="18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H="1">
            <a:off x="6506309" y="5776547"/>
            <a:ext cx="5802923" cy="0"/>
          </a:xfrm>
          <a:prstGeom prst="line">
            <a:avLst/>
          </a:prstGeom>
          <a:noFill/>
          <a:ln w="63500">
            <a:solidFill>
              <a:srgbClr val="99CCFF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5029201" y="6304085"/>
            <a:ext cx="3059723" cy="1477107"/>
          </a:xfrm>
          <a:prstGeom prst="line">
            <a:avLst/>
          </a:prstGeom>
          <a:noFill/>
          <a:ln w="63500">
            <a:solidFill>
              <a:srgbClr val="99CCFF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10832123" y="3666394"/>
            <a:ext cx="2743200" cy="1582616"/>
          </a:xfrm>
          <a:prstGeom prst="line">
            <a:avLst/>
          </a:prstGeom>
          <a:noFill/>
          <a:ln w="63500">
            <a:solidFill>
              <a:srgbClr val="99CCFF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6189785" y="4193931"/>
            <a:ext cx="6013938" cy="1266093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V="1">
            <a:off x="10937631" y="6409594"/>
            <a:ext cx="2637693" cy="1582616"/>
          </a:xfrm>
          <a:prstGeom prst="line">
            <a:avLst/>
          </a:prstGeom>
          <a:noFill/>
          <a:ln w="63500">
            <a:solidFill>
              <a:srgbClr val="99CCFF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714"/>
          </a:p>
        </p:txBody>
      </p:sp>
    </p:spTree>
    <p:extLst/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4900"/>
            <a:ext cx="18287999" cy="86201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8100"/>
            <a:ext cx="17678400" cy="934320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en-US" sz="5000" b="1" dirty="0"/>
              <a:t>WILAYAH PENGEMBANGAN STRATEGIS (WPS)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6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7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32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Flowchart: Process 12"/>
          <p:cNvSpPr/>
          <p:nvPr/>
        </p:nvSpPr>
        <p:spPr>
          <a:xfrm>
            <a:off x="952463" y="5018790"/>
            <a:ext cx="2943491" cy="1331259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KOMPETENSI TKK </a:t>
            </a:r>
          </a:p>
        </p:txBody>
      </p:sp>
      <p:sp>
        <p:nvSpPr>
          <p:cNvPr id="1048682" name="Flowchart: Process 13"/>
          <p:cNvSpPr/>
          <p:nvPr/>
        </p:nvSpPr>
        <p:spPr>
          <a:xfrm>
            <a:off x="5105137" y="2529836"/>
            <a:ext cx="2907509" cy="1532964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POTRET TENAGA KERJA KONSTRUKSI</a:t>
            </a:r>
          </a:p>
        </p:txBody>
      </p:sp>
      <p:sp>
        <p:nvSpPr>
          <p:cNvPr id="1048683" name="Flowchart: Process 14"/>
          <p:cNvSpPr/>
          <p:nvPr/>
        </p:nvSpPr>
        <p:spPr>
          <a:xfrm>
            <a:off x="5100642" y="5034256"/>
            <a:ext cx="2912004" cy="131764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KEPROFESIAN TKK</a:t>
            </a:r>
          </a:p>
        </p:txBody>
      </p:sp>
      <p:sp>
        <p:nvSpPr>
          <p:cNvPr id="1048684" name="Flowchart: Process 15"/>
          <p:cNvSpPr/>
          <p:nvPr/>
        </p:nvSpPr>
        <p:spPr>
          <a:xfrm>
            <a:off x="5100643" y="7202926"/>
            <a:ext cx="2912003" cy="1532964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PENGUKURAN FAKTOR LEVERAGE</a:t>
            </a:r>
          </a:p>
        </p:txBody>
      </p:sp>
      <p:sp>
        <p:nvSpPr>
          <p:cNvPr id="1048685" name="TextBox 19"/>
          <p:cNvSpPr txBox="1"/>
          <p:nvPr/>
        </p:nvSpPr>
        <p:spPr>
          <a:xfrm>
            <a:off x="762000" y="4515197"/>
            <a:ext cx="807593" cy="63094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{A}</a:t>
            </a:r>
          </a:p>
        </p:txBody>
      </p:sp>
      <p:sp>
        <p:nvSpPr>
          <p:cNvPr id="1048686" name="TextBox 20"/>
          <p:cNvSpPr txBox="1"/>
          <p:nvPr/>
        </p:nvSpPr>
        <p:spPr>
          <a:xfrm>
            <a:off x="4264382" y="2655357"/>
            <a:ext cx="785151" cy="63094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{X}</a:t>
            </a:r>
          </a:p>
        </p:txBody>
      </p:sp>
      <p:sp>
        <p:nvSpPr>
          <p:cNvPr id="1048687" name="TextBox 21"/>
          <p:cNvSpPr txBox="1"/>
          <p:nvPr/>
        </p:nvSpPr>
        <p:spPr>
          <a:xfrm>
            <a:off x="7208265" y="4548527"/>
            <a:ext cx="789960" cy="63094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{B}</a:t>
            </a:r>
          </a:p>
        </p:txBody>
      </p:sp>
      <p:sp>
        <p:nvSpPr>
          <p:cNvPr id="1048688" name="TextBox 22"/>
          <p:cNvSpPr txBox="1"/>
          <p:nvPr/>
        </p:nvSpPr>
        <p:spPr>
          <a:xfrm>
            <a:off x="5260442" y="6699662"/>
            <a:ext cx="772327" cy="630942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{Y}</a:t>
            </a:r>
          </a:p>
        </p:txBody>
      </p:sp>
      <p:sp>
        <p:nvSpPr>
          <p:cNvPr id="1048689" name="Rounded Rectangle 23"/>
          <p:cNvSpPr/>
          <p:nvPr/>
        </p:nvSpPr>
        <p:spPr>
          <a:xfrm>
            <a:off x="672353" y="2169857"/>
            <a:ext cx="8608170" cy="7496738"/>
          </a:xfrm>
          <a:prstGeom prst="roundRect">
            <a:avLst>
              <a:gd name="adj" fmla="val 7990"/>
            </a:avLst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48690" name="Right Arrow 27"/>
          <p:cNvSpPr/>
          <p:nvPr/>
        </p:nvSpPr>
        <p:spPr>
          <a:xfrm>
            <a:off x="9231846" y="5410960"/>
            <a:ext cx="3251429" cy="2932940"/>
          </a:xfrm>
          <a:prstGeom prst="rightArrow">
            <a:avLst>
              <a:gd name="adj1" fmla="val 38121"/>
              <a:gd name="adj2" fmla="val 5347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1048691" name="TextBox 28"/>
          <p:cNvSpPr txBox="1"/>
          <p:nvPr/>
        </p:nvSpPr>
        <p:spPr>
          <a:xfrm>
            <a:off x="318075" y="1104900"/>
            <a:ext cx="5762636" cy="12464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137160" tIns="68580" rIns="137160" bIns="68580" rtlCol="0">
            <a:spAutoFit/>
          </a:bodyPr>
          <a:lstStyle/>
          <a:p>
            <a:pPr>
              <a:tabLst>
                <a:tab pos="423863" algn="l"/>
              </a:tabLst>
            </a:pPr>
            <a:r>
              <a:rPr lang="en-US" sz="2400" dirty="0">
                <a:solidFill>
                  <a:prstClr val="black"/>
                </a:solidFill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</a:rPr>
              <a:t>0</a:t>
            </a:r>
            <a:r>
              <a:rPr lang="en-US" sz="2400" dirty="0">
                <a:solidFill>
                  <a:prstClr val="black"/>
                </a:solidFill>
              </a:rPr>
              <a:t> 	</a:t>
            </a: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 BELUM KOMPETEN ( ≤ A )</a:t>
            </a:r>
          </a:p>
          <a:p>
            <a:pPr>
              <a:tabLst>
                <a:tab pos="423863" algn="l"/>
              </a:tabLst>
            </a:pPr>
            <a:r>
              <a:rPr lang="en-US" sz="2400" dirty="0">
                <a:solidFill>
                  <a:prstClr val="black"/>
                </a:solidFill>
              </a:rPr>
              <a:t>x’   	</a:t>
            </a: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 KOMPETEN</a:t>
            </a:r>
            <a:r>
              <a:rPr lang="en-US" sz="2400" dirty="0">
                <a:solidFill>
                  <a:prstClr val="black"/>
                </a:solidFill>
              </a:rPr>
              <a:t> ( = A )</a:t>
            </a:r>
          </a:p>
          <a:p>
            <a:pPr>
              <a:tabLst>
                <a:tab pos="423863" algn="l"/>
              </a:tabLst>
            </a:pP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x’’ 	 PROFESIONAL DAN PRODUKTIF ( ≥ B 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48692" name="TextBox 29"/>
          <p:cNvSpPr txBox="1"/>
          <p:nvPr/>
        </p:nvSpPr>
        <p:spPr>
          <a:xfrm>
            <a:off x="2653746" y="8828396"/>
            <a:ext cx="6464174" cy="8771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137160" tIns="68580" rIns="137160" bIns="68580" rtlCol="0">
            <a:spAutoFit/>
          </a:bodyPr>
          <a:lstStyle/>
          <a:p>
            <a:pPr>
              <a:tabLst>
                <a:tab pos="423863" algn="l"/>
              </a:tabLst>
            </a:pPr>
            <a:r>
              <a:rPr lang="en-US" sz="2400" dirty="0">
                <a:solidFill>
                  <a:prstClr val="black"/>
                </a:solidFill>
              </a:rPr>
              <a:t>y’ 	</a:t>
            </a: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 INDEKS PRODUKTIVITAS BASELINE (=A)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tabLst>
                <a:tab pos="423863" algn="l"/>
              </a:tabLst>
            </a:pP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y” 	 INDEKS PRODUKTIVITAS PROFESIONAL (=B)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48693" name="TextBox 30"/>
          <p:cNvSpPr txBox="1"/>
          <p:nvPr/>
        </p:nvSpPr>
        <p:spPr>
          <a:xfrm>
            <a:off x="3173114" y="4520834"/>
            <a:ext cx="2708755" cy="1123384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INTENSIFIKASI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β</a:t>
            </a:r>
          </a:p>
        </p:txBody>
      </p:sp>
      <p:sp>
        <p:nvSpPr>
          <p:cNvPr id="1048694" name="TextBox 34"/>
          <p:cNvSpPr txBox="1"/>
          <p:nvPr/>
        </p:nvSpPr>
        <p:spPr>
          <a:xfrm>
            <a:off x="1246766" y="2597874"/>
            <a:ext cx="2650597" cy="6309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137160" tIns="68580" rIns="137160" bIns="68580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 = x</a:t>
            </a:r>
            <a:r>
              <a:rPr lang="en-US" b="1" baseline="-25000" dirty="0">
                <a:solidFill>
                  <a:prstClr val="black"/>
                </a:solidFill>
              </a:rPr>
              <a:t>0 </a:t>
            </a:r>
            <a:r>
              <a:rPr lang="en-US" b="1" dirty="0">
                <a:solidFill>
                  <a:prstClr val="black"/>
                </a:solidFill>
              </a:rPr>
              <a:t>+ x’ + x”</a:t>
            </a:r>
          </a:p>
        </p:txBody>
      </p:sp>
      <p:sp>
        <p:nvSpPr>
          <p:cNvPr id="1048699" name="TextBox 42"/>
          <p:cNvSpPr txBox="1"/>
          <p:nvPr/>
        </p:nvSpPr>
        <p:spPr>
          <a:xfrm>
            <a:off x="12114461" y="2603615"/>
            <a:ext cx="5707764" cy="87716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</a:t>
            </a:r>
            <a:r>
              <a:rPr lang="en-US" sz="2400" baseline="-25000" dirty="0">
                <a:solidFill>
                  <a:prstClr val="black"/>
                </a:solidFill>
                <a:sym typeface="Symbol" panose="05050102010706020507" pitchFamily="18" charset="2"/>
              </a:rPr>
              <a:t>1</a:t>
            </a: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sym typeface="Symbol" panose="05050102010706020507" pitchFamily="18" charset="2"/>
              </a:rPr>
              <a:t>atau</a:t>
            </a: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 </a:t>
            </a:r>
            <a:r>
              <a:rPr lang="en-US" sz="2400" baseline="-25000" dirty="0">
                <a:solidFill>
                  <a:prstClr val="black"/>
                </a:solidFill>
                <a:sym typeface="Symbol" panose="05050102010706020507" pitchFamily="18" charset="2"/>
              </a:rPr>
              <a:t>2</a:t>
            </a: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  volume </a:t>
            </a:r>
            <a:r>
              <a:rPr lang="en-US" sz="2400" dirty="0" err="1">
                <a:solidFill>
                  <a:prstClr val="black"/>
                </a:solidFill>
                <a:sym typeface="Symbol" panose="05050102010706020507" pitchFamily="18" charset="2"/>
              </a:rPr>
              <a:t>pelatihan</a:t>
            </a: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sym typeface="Symbol" panose="05050102010706020507" pitchFamily="18" charset="2"/>
              </a:rPr>
              <a:t>dan</a:t>
            </a: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sym typeface="Symbol" panose="05050102010706020507" pitchFamily="18" charset="2"/>
              </a:rPr>
              <a:t>pemberdayaan</a:t>
            </a: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sym typeface="Symbol" panose="05050102010706020507" pitchFamily="18" charset="2"/>
              </a:rPr>
              <a:t>oleh</a:t>
            </a:r>
            <a:r>
              <a:rPr lang="en-US" sz="2400" dirty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Dit</a:t>
            </a:r>
            <a:r>
              <a:rPr lang="en-US" sz="2400" b="1" dirty="0">
                <a:solidFill>
                  <a:prstClr val="black"/>
                </a:solidFill>
              </a:rPr>
              <a:t>. KSP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48700" name="TextBox 43"/>
          <p:cNvSpPr txBox="1"/>
          <p:nvPr/>
        </p:nvSpPr>
        <p:spPr>
          <a:xfrm>
            <a:off x="762000" y="8066395"/>
            <a:ext cx="2633414" cy="646331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</a:rPr>
              <a:t>DIT BINA KPK</a:t>
            </a:r>
          </a:p>
        </p:txBody>
      </p:sp>
      <p:cxnSp>
        <p:nvCxnSpPr>
          <p:cNvPr id="3145733" name="Straight Arrow Connector 80"/>
          <p:cNvCxnSpPr>
            <a:cxnSpLocks/>
            <a:stCxn id="1048683" idx="2"/>
            <a:endCxn id="1048684" idx="0"/>
          </p:cNvCxnSpPr>
          <p:nvPr/>
        </p:nvCxnSpPr>
        <p:spPr>
          <a:xfrm>
            <a:off x="6556644" y="6351896"/>
            <a:ext cx="0" cy="85103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4" name="Elbow Connector 91"/>
          <p:cNvCxnSpPr>
            <a:cxnSpLocks/>
            <a:stCxn id="1048681" idx="0"/>
            <a:endCxn id="1048682" idx="1"/>
          </p:cNvCxnSpPr>
          <p:nvPr/>
        </p:nvCxnSpPr>
        <p:spPr>
          <a:xfrm rot="5400000" flipH="1" flipV="1">
            <a:off x="2903438" y="2817092"/>
            <a:ext cx="1722473" cy="2680928"/>
          </a:xfrm>
          <a:prstGeom prst="bentConnector2">
            <a:avLst/>
          </a:prstGeom>
          <a:ln w="38100">
            <a:solidFill>
              <a:schemeClr val="accent6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5" name="Elbow Connector 93"/>
          <p:cNvCxnSpPr>
            <a:cxnSpLocks/>
            <a:stCxn id="1048684" idx="1"/>
            <a:endCxn id="1048681" idx="2"/>
          </p:cNvCxnSpPr>
          <p:nvPr/>
        </p:nvCxnSpPr>
        <p:spPr>
          <a:xfrm rot="10800000">
            <a:off x="2424212" y="6350053"/>
            <a:ext cx="2676434" cy="1619360"/>
          </a:xfrm>
          <a:prstGeom prst="bentConnector2">
            <a:avLst/>
          </a:prstGeom>
          <a:ln w="38100">
            <a:solidFill>
              <a:schemeClr val="accent6">
                <a:lumMod val="7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6" name="Elbow Connector 94"/>
          <p:cNvCxnSpPr>
            <a:cxnSpLocks/>
          </p:cNvCxnSpPr>
          <p:nvPr/>
        </p:nvCxnSpPr>
        <p:spPr>
          <a:xfrm flipV="1">
            <a:off x="7958855" y="3290026"/>
            <a:ext cx="25400" cy="4673091"/>
          </a:xfrm>
          <a:prstGeom prst="bentConnector3">
            <a:avLst>
              <a:gd name="adj1" fmla="val 2630591"/>
            </a:avLst>
          </a:prstGeom>
          <a:ln w="38100">
            <a:solidFill>
              <a:schemeClr val="accent6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7" name="Straight Arrow Connector 95"/>
          <p:cNvCxnSpPr>
            <a:cxnSpLocks/>
            <a:stCxn id="1048682" idx="2"/>
            <a:endCxn id="1048683" idx="0"/>
          </p:cNvCxnSpPr>
          <p:nvPr/>
        </p:nvCxnSpPr>
        <p:spPr>
          <a:xfrm flipH="1">
            <a:off x="6556646" y="4062800"/>
            <a:ext cx="2246" cy="97145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8" name="Straight Arrow Connector 101"/>
          <p:cNvCxnSpPr>
            <a:cxnSpLocks/>
            <a:stCxn id="1048683" idx="1"/>
            <a:endCxn id="1048681" idx="3"/>
          </p:cNvCxnSpPr>
          <p:nvPr/>
        </p:nvCxnSpPr>
        <p:spPr>
          <a:xfrm flipH="1" flipV="1">
            <a:off x="3895954" y="5684420"/>
            <a:ext cx="1204691" cy="865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31"/>
          <p:cNvGrpSpPr/>
          <p:nvPr/>
        </p:nvGrpSpPr>
        <p:grpSpPr>
          <a:xfrm>
            <a:off x="12619684" y="4068677"/>
            <a:ext cx="5202542" cy="5758389"/>
            <a:chOff x="5942354" y="2575321"/>
            <a:chExt cx="2601271" cy="3838926"/>
          </a:xfrm>
        </p:grpSpPr>
        <p:sp>
          <p:nvSpPr>
            <p:cNvPr id="1048701" name="Rounded Rectangle 1036"/>
            <p:cNvSpPr/>
            <p:nvPr/>
          </p:nvSpPr>
          <p:spPr>
            <a:xfrm>
              <a:off x="5942354" y="2575321"/>
              <a:ext cx="2587824" cy="3838926"/>
            </a:xfrm>
            <a:prstGeom prst="roundRect">
              <a:avLst>
                <a:gd name="adj" fmla="val 4735"/>
              </a:avLst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7" name="Group 26"/>
            <p:cNvGrpSpPr/>
            <p:nvPr/>
          </p:nvGrpSpPr>
          <p:grpSpPr>
            <a:xfrm>
              <a:off x="6096800" y="2722021"/>
              <a:ext cx="2294166" cy="840665"/>
              <a:chOff x="6096800" y="2506869"/>
              <a:chExt cx="2294166" cy="840665"/>
            </a:xfrm>
          </p:grpSpPr>
          <p:pic>
            <p:nvPicPr>
              <p:cNvPr id="2097161" name="Picture 6" descr="http://wipomo.com/assets/road-icon-82434564956bd12d523016117e5fc280.png"/>
              <p:cNvPicPr preferRelativeResize="0"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164323" y="2577732"/>
                <a:ext cx="514763" cy="575444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10000"/>
                  </a:schemeClr>
                </a:solidFill>
              </a:ln>
            </p:spPr>
          </p:pic>
          <p:sp>
            <p:nvSpPr>
              <p:cNvPr id="1048702" name="Rectangle 2"/>
              <p:cNvSpPr/>
              <p:nvPr/>
            </p:nvSpPr>
            <p:spPr>
              <a:xfrm>
                <a:off x="6696776" y="2524793"/>
                <a:ext cx="1694190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3832" indent="-173832">
                  <a:buFont typeface="Arial" panose="020B0604020202020204" pitchFamily="34" charset="0"/>
                  <a:buChar char="•"/>
                </a:pPr>
                <a:r>
                  <a:rPr lang="en-AU" sz="1800" dirty="0" err="1">
                    <a:solidFill>
                      <a:prstClr val="black"/>
                    </a:solidFill>
                  </a:rPr>
                  <a:t>Jalan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dirty="0" err="1">
                    <a:solidFill>
                      <a:prstClr val="black"/>
                    </a:solidFill>
                  </a:rPr>
                  <a:t>baru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2.650 Km</a:t>
                </a:r>
              </a:p>
              <a:p>
                <a:pPr marL="173832" indent="-173832">
                  <a:buFont typeface="Arial" panose="020B0604020202020204" pitchFamily="34" charset="0"/>
                  <a:buChar char="•"/>
                </a:pPr>
                <a:r>
                  <a:rPr lang="en-AU" sz="1800" dirty="0" err="1">
                    <a:solidFill>
                      <a:prstClr val="black"/>
                    </a:solidFill>
                  </a:rPr>
                  <a:t>Jalan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dirty="0" err="1">
                    <a:solidFill>
                      <a:prstClr val="black"/>
                    </a:solidFill>
                  </a:rPr>
                  <a:t>tol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1.000 Km</a:t>
                </a:r>
              </a:p>
              <a:p>
                <a:pPr marL="173832" indent="-173832">
                  <a:buFont typeface="Arial" panose="020B0604020202020204" pitchFamily="34" charset="0"/>
                  <a:buChar char="•"/>
                </a:pPr>
                <a:r>
                  <a:rPr lang="en-AU" sz="1800" dirty="0" err="1">
                    <a:solidFill>
                      <a:prstClr val="black"/>
                    </a:solidFill>
                  </a:rPr>
                  <a:t>Pemeliharaan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dirty="0" err="1">
                    <a:solidFill>
                      <a:prstClr val="black"/>
                    </a:solidFill>
                  </a:rPr>
                  <a:t>jalan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46.770 Km</a:t>
                </a:r>
              </a:p>
            </p:txBody>
          </p:sp>
          <p:sp>
            <p:nvSpPr>
              <p:cNvPr id="1048703" name="Rectangle 5"/>
              <p:cNvSpPr/>
              <p:nvPr/>
            </p:nvSpPr>
            <p:spPr>
              <a:xfrm>
                <a:off x="6096800" y="2506869"/>
                <a:ext cx="2294165" cy="840665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8" name="Group 25"/>
            <p:cNvGrpSpPr/>
            <p:nvPr/>
          </p:nvGrpSpPr>
          <p:grpSpPr>
            <a:xfrm>
              <a:off x="6096801" y="3613176"/>
              <a:ext cx="2294164" cy="1597450"/>
              <a:chOff x="6096801" y="3303895"/>
              <a:chExt cx="2294164" cy="1597450"/>
            </a:xfrm>
          </p:grpSpPr>
          <p:pic>
            <p:nvPicPr>
              <p:cNvPr id="2097162" name="Picture 4" descr="http://thumbs.dreamstime.com/z/icono-de-la-presa-36285106.jpg"/>
              <p:cNvPicPr preferRelativeResize="0">
                <a:picLocks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165998" y="3400671"/>
                <a:ext cx="540402" cy="575444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95000"/>
                    <a:lumOff val="5000"/>
                  </a:schemeClr>
                </a:solidFill>
              </a:ln>
            </p:spPr>
          </p:pic>
          <p:sp>
            <p:nvSpPr>
              <p:cNvPr id="1048704" name="Rectangle 3"/>
              <p:cNvSpPr/>
              <p:nvPr/>
            </p:nvSpPr>
            <p:spPr>
              <a:xfrm>
                <a:off x="6706401" y="3303895"/>
                <a:ext cx="157698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3832" indent="-173832">
                  <a:buFont typeface="Arial" panose="020B0604020202020204" pitchFamily="34" charset="0"/>
                  <a:buChar char="•"/>
                </a:pPr>
                <a:r>
                  <a:rPr lang="en-AU" sz="1800" dirty="0">
                    <a:solidFill>
                      <a:prstClr val="black"/>
                    </a:solidFill>
                  </a:rPr>
                  <a:t>Pembangunan 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65</a:t>
                </a:r>
                <a:r>
                  <a:rPr lang="id-ID" sz="1800" b="1" dirty="0">
                    <a:solidFill>
                      <a:srgbClr val="FF0000"/>
                    </a:solidFill>
                  </a:rPr>
                  <a:t> </a:t>
                </a:r>
                <a:r>
                  <a:rPr lang="en-AU" sz="1800" b="1" dirty="0" err="1">
                    <a:solidFill>
                      <a:srgbClr val="FF0000"/>
                    </a:solidFill>
                  </a:rPr>
                  <a:t>Waduk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 </a:t>
                </a:r>
                <a:r>
                  <a:rPr lang="en-AU" sz="1800" b="1" dirty="0" err="1">
                    <a:solidFill>
                      <a:srgbClr val="FF0000"/>
                    </a:solidFill>
                  </a:rPr>
                  <a:t>Baru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 </a:t>
                </a:r>
                <a:r>
                  <a:rPr lang="en-AU" sz="1800" dirty="0">
                    <a:solidFill>
                      <a:prstClr val="black"/>
                    </a:solidFill>
                  </a:rPr>
                  <a:t>&amp; 33 PLTA</a:t>
                </a:r>
              </a:p>
              <a:p>
                <a:pPr marL="173832" indent="-173832">
                  <a:buFont typeface="Arial" panose="020B0604020202020204" pitchFamily="34" charset="0"/>
                  <a:buChar char="•"/>
                </a:pPr>
                <a:r>
                  <a:rPr lang="en-AU" sz="1800" dirty="0">
                    <a:solidFill>
                      <a:prstClr val="black"/>
                    </a:solidFill>
                  </a:rPr>
                  <a:t>Pembangunan/</a:t>
                </a:r>
                <a:r>
                  <a:rPr lang="en-AU" sz="1800" dirty="0" err="1">
                    <a:solidFill>
                      <a:prstClr val="black"/>
                    </a:solidFill>
                  </a:rPr>
                  <a:t>Peningkatan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dirty="0" err="1">
                    <a:solidFill>
                      <a:prstClr val="black"/>
                    </a:solidFill>
                  </a:rPr>
                  <a:t>jaringan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b="1" dirty="0" err="1">
                    <a:solidFill>
                      <a:srgbClr val="FF0000"/>
                    </a:solidFill>
                  </a:rPr>
                  <a:t>irigasi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 1 </a:t>
                </a:r>
                <a:r>
                  <a:rPr lang="en-AU" sz="1800" b="1" dirty="0" err="1">
                    <a:solidFill>
                      <a:srgbClr val="FF0000"/>
                    </a:solidFill>
                  </a:rPr>
                  <a:t>Juta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 Ha</a:t>
                </a:r>
              </a:p>
              <a:p>
                <a:pPr marL="173832" indent="-173832">
                  <a:buFont typeface="Arial" panose="020B0604020202020204" pitchFamily="34" charset="0"/>
                  <a:buChar char="•"/>
                </a:pPr>
                <a:r>
                  <a:rPr lang="en-AU" sz="1800" b="1" dirty="0" err="1">
                    <a:solidFill>
                      <a:srgbClr val="FF0000"/>
                    </a:solidFill>
                  </a:rPr>
                  <a:t>Rehabilitasi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 3</a:t>
                </a:r>
                <a:r>
                  <a:rPr lang="id-ID" sz="1800" b="1" dirty="0">
                    <a:solidFill>
                      <a:srgbClr val="FF0000"/>
                    </a:solidFill>
                  </a:rPr>
                  <a:t> </a:t>
                </a:r>
                <a:r>
                  <a:rPr lang="en-AU" sz="1800" b="1" dirty="0" err="1">
                    <a:solidFill>
                      <a:srgbClr val="FF0000"/>
                    </a:solidFill>
                  </a:rPr>
                  <a:t>Juta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 Ha </a:t>
                </a:r>
                <a:r>
                  <a:rPr lang="en-AU" sz="1800" dirty="0" err="1">
                    <a:solidFill>
                      <a:prstClr val="black"/>
                    </a:solidFill>
                  </a:rPr>
                  <a:t>Jaringan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dirty="0" err="1">
                    <a:solidFill>
                      <a:prstClr val="black"/>
                    </a:solidFill>
                  </a:rPr>
                  <a:t>Irigasi</a:t>
                </a:r>
                <a:endParaRPr lang="en-AU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705" name="Rectangle 70"/>
              <p:cNvSpPr/>
              <p:nvPr/>
            </p:nvSpPr>
            <p:spPr>
              <a:xfrm>
                <a:off x="6096801" y="3327241"/>
                <a:ext cx="2294164" cy="157410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9" name="Group 24"/>
            <p:cNvGrpSpPr/>
            <p:nvPr/>
          </p:nvGrpSpPr>
          <p:grpSpPr>
            <a:xfrm>
              <a:off x="6096800" y="5266220"/>
              <a:ext cx="2446825" cy="1026567"/>
              <a:chOff x="6096800" y="4580423"/>
              <a:chExt cx="2446825" cy="1026567"/>
            </a:xfrm>
          </p:grpSpPr>
          <p:pic>
            <p:nvPicPr>
              <p:cNvPr id="2097163" name="Picture 12" descr="http://themarcellusshale.com/wp-content/uploads/sites/5/2012/08/081555-glossy-waxed-wood-icon-business-home8.png"/>
              <p:cNvPicPr preferRelativeResize="0"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189229" y="4664846"/>
                <a:ext cx="548491" cy="581218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95000"/>
                    <a:lumOff val="5000"/>
                  </a:schemeClr>
                </a:solidFill>
              </a:ln>
            </p:spPr>
          </p:pic>
          <p:sp>
            <p:nvSpPr>
              <p:cNvPr id="1048706" name="Rectangle 4"/>
              <p:cNvSpPr/>
              <p:nvPr/>
            </p:nvSpPr>
            <p:spPr>
              <a:xfrm>
                <a:off x="6737721" y="4591328"/>
                <a:ext cx="180590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66688" indent="-166688">
                  <a:buFont typeface="Arial" pitchFamily="34" charset="0"/>
                  <a:buChar char="•"/>
                  <a:tabLst>
                    <a:tab pos="250032" algn="l"/>
                  </a:tabLst>
                </a:pPr>
                <a:r>
                  <a:rPr lang="en-AU" sz="1800" kern="0" dirty="0" err="1">
                    <a:solidFill>
                      <a:srgbClr val="000000"/>
                    </a:solidFill>
                  </a:rPr>
                  <a:t>Rusanawa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5.257 </a:t>
                </a:r>
                <a:r>
                  <a:rPr lang="en-AU" sz="1800" b="1" dirty="0" err="1">
                    <a:solidFill>
                      <a:srgbClr val="FF0000"/>
                    </a:solidFill>
                  </a:rPr>
                  <a:t>Twinblok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 (515.711 </a:t>
                </a:r>
                <a:r>
                  <a:rPr lang="en-AU" sz="1800" b="1" dirty="0" err="1">
                    <a:solidFill>
                      <a:srgbClr val="FF0000"/>
                    </a:solidFill>
                  </a:rPr>
                  <a:t>rumah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 </a:t>
                </a:r>
                <a:r>
                  <a:rPr lang="en-AU" sz="1800" b="1" dirty="0" err="1">
                    <a:solidFill>
                      <a:srgbClr val="FF0000"/>
                    </a:solidFill>
                  </a:rPr>
                  <a:t>tangga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)</a:t>
                </a:r>
              </a:p>
              <a:p>
                <a:pPr marL="166688" indent="-166688">
                  <a:buFont typeface="Arial" pitchFamily="34" charset="0"/>
                  <a:buChar char="•"/>
                  <a:tabLst>
                    <a:tab pos="250032" algn="l"/>
                  </a:tabLst>
                </a:pPr>
                <a:r>
                  <a:rPr lang="en-AU" sz="1800" dirty="0" err="1">
                    <a:solidFill>
                      <a:prstClr val="black"/>
                    </a:solidFill>
                  </a:rPr>
                  <a:t>Penanganan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dirty="0" err="1">
                    <a:solidFill>
                      <a:prstClr val="black"/>
                    </a:solidFill>
                  </a:rPr>
                  <a:t>kawasan</a:t>
                </a:r>
                <a:r>
                  <a:rPr lang="en-AU" sz="1800" dirty="0">
                    <a:solidFill>
                      <a:prstClr val="black"/>
                    </a:solidFill>
                  </a:rPr>
                  <a:t> </a:t>
                </a:r>
                <a:r>
                  <a:rPr lang="en-AU" sz="1800" dirty="0" err="1">
                    <a:solidFill>
                      <a:prstClr val="black"/>
                    </a:solidFill>
                  </a:rPr>
                  <a:t>kumuh</a:t>
                </a:r>
                <a:r>
                  <a:rPr lang="en-AU" sz="1800" dirty="0">
                    <a:solidFill>
                      <a:prstClr val="black"/>
                    </a:solidFill>
                  </a:rPr>
                  <a:t>  </a:t>
                </a:r>
                <a:r>
                  <a:rPr lang="en-AU" sz="1800" b="1" dirty="0">
                    <a:solidFill>
                      <a:srgbClr val="FF0000"/>
                    </a:solidFill>
                  </a:rPr>
                  <a:t>37.407 Ha</a:t>
                </a:r>
              </a:p>
            </p:txBody>
          </p:sp>
          <p:sp>
            <p:nvSpPr>
              <p:cNvPr id="1048707" name="Rectangle 71"/>
              <p:cNvSpPr/>
              <p:nvPr/>
            </p:nvSpPr>
            <p:spPr>
              <a:xfrm>
                <a:off x="6096800" y="4580423"/>
                <a:ext cx="2294165" cy="1026567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48708" name="Flowchart: Process 44"/>
          <p:cNvSpPr/>
          <p:nvPr/>
        </p:nvSpPr>
        <p:spPr>
          <a:xfrm rot="16200000">
            <a:off x="8775673" y="6549213"/>
            <a:ext cx="2514692" cy="1074680"/>
          </a:xfrm>
          <a:prstGeom prst="flowChartProcess">
            <a:avLst/>
          </a:prstGeom>
          <a:solidFill>
            <a:srgbClr val="FFFF66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68580" rIns="0" bIns="68580"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PERLINDUNGAN TKK INDONESIA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2087566" y="493006"/>
            <a:ext cx="5707764" cy="1862384"/>
            <a:chOff x="6057230" y="450663"/>
            <a:chExt cx="2853882" cy="1241589"/>
          </a:xfrm>
        </p:grpSpPr>
        <p:sp>
          <p:nvSpPr>
            <p:cNvPr id="47" name="Flowchart: Process 46"/>
            <p:cNvSpPr/>
            <p:nvPr/>
          </p:nvSpPr>
          <p:spPr>
            <a:xfrm>
              <a:off x="6057230" y="452680"/>
              <a:ext cx="2853882" cy="1239572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1800"/>
                </a:spcAft>
              </a:pPr>
              <a:r>
                <a:rPr lang="en-US" dirty="0">
                  <a:solidFill>
                    <a:prstClr val="black"/>
                  </a:solidFill>
                </a:rPr>
                <a:t>P</a:t>
              </a:r>
              <a:r>
                <a:rPr lang="en-US" baseline="-25000" dirty="0">
                  <a:solidFill>
                    <a:prstClr val="black"/>
                  </a:solidFill>
                </a:rPr>
                <a:t>1</a:t>
              </a:r>
              <a:r>
                <a:rPr lang="en-US" dirty="0">
                  <a:solidFill>
                    <a:prstClr val="black"/>
                  </a:solidFill>
                </a:rPr>
                <a:t>=</a:t>
              </a:r>
              <a:r>
                <a:rPr lang="en-US" dirty="0">
                  <a:solidFill>
                    <a:srgbClr val="FF0000"/>
                  </a:solidFill>
                  <a:sym typeface="Symbol" panose="05050102010706020507" pitchFamily="18" charset="2"/>
                </a:rPr>
                <a:t></a:t>
              </a:r>
              <a:r>
                <a:rPr lang="en-US" baseline="-25000" dirty="0">
                  <a:solidFill>
                    <a:srgbClr val="FF0000"/>
                  </a:solidFill>
                  <a:sym typeface="Symbol" panose="05050102010706020507" pitchFamily="18" charset="2"/>
                </a:rPr>
                <a:t>1</a:t>
              </a:r>
              <a:r>
                <a:rPr lang="en-US" dirty="0">
                  <a:solidFill>
                    <a:prstClr val="black"/>
                  </a:solidFill>
                  <a:sym typeface="Symbol" panose="05050102010706020507" pitchFamily="18" charset="2"/>
                </a:rPr>
                <a:t>(x</a:t>
              </a:r>
              <a:r>
                <a:rPr lang="en-US" baseline="30000" dirty="0">
                  <a:solidFill>
                    <a:prstClr val="black"/>
                  </a:solidFill>
                  <a:sym typeface="Symbol" panose="05050102010706020507" pitchFamily="18" charset="2"/>
                </a:rPr>
                <a:t>’</a:t>
              </a:r>
              <a:r>
                <a:rPr lang="en-US" dirty="0">
                  <a:solidFill>
                    <a:prstClr val="black"/>
                  </a:solidFill>
                  <a:sym typeface="Symbol" panose="05050102010706020507" pitchFamily="18" charset="2"/>
                </a:rPr>
                <a:t>)y’</a:t>
              </a:r>
              <a:endParaRPr lang="en-US" dirty="0">
                <a:solidFill>
                  <a:prstClr val="black"/>
                </a:solidFill>
              </a:endParaRPr>
            </a:p>
            <a:p>
              <a:pPr>
                <a:spcAft>
                  <a:spcPts val="1800"/>
                </a:spcAft>
              </a:pPr>
              <a:r>
                <a:rPr lang="en-US" dirty="0">
                  <a:solidFill>
                    <a:prstClr val="black"/>
                  </a:solidFill>
                </a:rPr>
                <a:t>P</a:t>
              </a:r>
              <a:r>
                <a:rPr lang="en-US" baseline="-25000" dirty="0">
                  <a:solidFill>
                    <a:prstClr val="black"/>
                  </a:solidFill>
                </a:rPr>
                <a:t>2</a:t>
              </a:r>
              <a:r>
                <a:rPr lang="en-US" dirty="0">
                  <a:solidFill>
                    <a:prstClr val="black"/>
                  </a:solidFill>
                </a:rPr>
                <a:t>=(x</a:t>
              </a:r>
              <a:r>
                <a:rPr lang="en-US" dirty="0">
                  <a:solidFill>
                    <a:prstClr val="black"/>
                  </a:solidFill>
                  <a:sym typeface="Symbol" panose="05050102010706020507" pitchFamily="18" charset="2"/>
                </a:rPr>
                <a:t>”)y”</a:t>
              </a:r>
              <a:endParaRPr lang="en-US" dirty="0">
                <a:solidFill>
                  <a:prstClr val="black"/>
                </a:solidFill>
              </a:endParaRPr>
            </a:p>
            <a:p>
              <a:pPr>
                <a:spcAft>
                  <a:spcPts val="1800"/>
                </a:spcAft>
              </a:pPr>
              <a:r>
                <a:rPr lang="en-US" dirty="0">
                  <a:solidFill>
                    <a:prstClr val="black"/>
                  </a:solidFill>
                </a:rPr>
                <a:t>P</a:t>
              </a:r>
              <a:r>
                <a:rPr lang="en-US" baseline="-25000" dirty="0">
                  <a:solidFill>
                    <a:prstClr val="black"/>
                  </a:solidFill>
                </a:rPr>
                <a:t>3</a:t>
              </a:r>
              <a:r>
                <a:rPr lang="en-US" dirty="0">
                  <a:solidFill>
                    <a:prstClr val="black"/>
                  </a:solidFill>
                </a:rPr>
                <a:t>=</a:t>
              </a:r>
              <a:r>
                <a:rPr lang="en-US" dirty="0">
                  <a:solidFill>
                    <a:srgbClr val="FF0000"/>
                  </a:solidFill>
                  <a:sym typeface="Symbol" panose="05050102010706020507" pitchFamily="18" charset="2"/>
                </a:rPr>
                <a:t> </a:t>
              </a:r>
              <a:r>
                <a:rPr lang="en-US" baseline="-25000" dirty="0">
                  <a:solidFill>
                    <a:srgbClr val="FF0000"/>
                  </a:solidFill>
                  <a:sym typeface="Symbol" panose="05050102010706020507" pitchFamily="18" charset="2"/>
                </a:rPr>
                <a:t>2</a:t>
              </a:r>
              <a:r>
                <a:rPr lang="en-US" dirty="0">
                  <a:solidFill>
                    <a:prstClr val="black"/>
                  </a:solidFill>
                  <a:sym typeface="Symbol" panose="05050102010706020507" pitchFamily="18" charset="2"/>
                </a:rPr>
                <a:t>(x</a:t>
              </a:r>
              <a:r>
                <a:rPr lang="en-US" baseline="30000" dirty="0">
                  <a:solidFill>
                    <a:prstClr val="black"/>
                  </a:solidFill>
                  <a:sym typeface="Symbol" panose="05050102010706020507" pitchFamily="18" charset="2"/>
                </a:rPr>
                <a:t>’</a:t>
              </a:r>
              <a:r>
                <a:rPr lang="en-US" dirty="0">
                  <a:solidFill>
                    <a:prstClr val="black"/>
                  </a:solidFill>
                  <a:sym typeface="Symbol" panose="05050102010706020507" pitchFamily="18" charset="2"/>
                </a:rPr>
                <a:t>)y’+</a:t>
              </a:r>
              <a:r>
                <a:rPr lang="en-US" dirty="0">
                  <a:solidFill>
                    <a:srgbClr val="FF0000"/>
                  </a:solidFill>
                  <a:sym typeface="Symbol" panose="05050102010706020507" pitchFamily="18" charset="2"/>
                </a:rPr>
                <a:t> </a:t>
              </a:r>
              <a:r>
                <a:rPr lang="en-US" dirty="0">
                  <a:solidFill>
                    <a:prstClr val="black"/>
                  </a:solidFill>
                  <a:sym typeface="Symbol" panose="05050102010706020507" pitchFamily="18" charset="2"/>
                </a:rPr>
                <a:t>(x”)y”</a:t>
              </a:r>
              <a:endParaRPr lang="en-US" dirty="0">
                <a:solidFill>
                  <a:prstClr val="black"/>
                </a:solidFill>
              </a:endParaRPr>
            </a:p>
            <a:p>
              <a:pPr>
                <a:spcAft>
                  <a:spcPts val="180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40869" y="889413"/>
              <a:ext cx="1670243" cy="3898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prstClr val="black"/>
                  </a:solidFill>
                </a:rPr>
                <a:t>INTENSIFIKASI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480006" y="450663"/>
              <a:ext cx="1424108" cy="3898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prstClr val="black"/>
                  </a:solidFill>
                </a:rPr>
                <a:t>EKSTENSIFIKASI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226343" y="1317042"/>
              <a:ext cx="620522" cy="3282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600" b="1" dirty="0">
                  <a:solidFill>
                    <a:prstClr val="black"/>
                  </a:solidFill>
                </a:rPr>
                <a:t>HYBRID</a:t>
              </a:r>
            </a:p>
          </p:txBody>
        </p:sp>
      </p:grpSp>
      <p:sp>
        <p:nvSpPr>
          <p:cNvPr id="51" name="TextBox 21"/>
          <p:cNvSpPr txBox="1"/>
          <p:nvPr/>
        </p:nvSpPr>
        <p:spPr>
          <a:xfrm>
            <a:off x="10706770" y="6322858"/>
            <a:ext cx="1214756" cy="1061829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{P}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0" y="0"/>
            <a:ext cx="18288000" cy="611409"/>
          </a:xfrm>
          <a:prstGeom prst="rect">
            <a:avLst/>
          </a:prstGeom>
          <a:noFill/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ROAD MAP PENGUATAN TENAGA KERJA KONSTRUKSI – MANAJEMEN PROGRAM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54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55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33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56542" y="99535"/>
            <a:ext cx="11127058" cy="1431161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KERANGKA PIKIR </a:t>
            </a:r>
          </a:p>
          <a:p>
            <a:r>
              <a:rPr lang="en-US" sz="42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PRODUKTIVITAS KONSTRUKSI</a:t>
            </a:r>
          </a:p>
        </p:txBody>
      </p:sp>
      <p:sp>
        <p:nvSpPr>
          <p:cNvPr id="3" name="Rectangle 2"/>
          <p:cNvSpPr/>
          <p:nvPr/>
        </p:nvSpPr>
        <p:spPr>
          <a:xfrm>
            <a:off x="874420" y="2704427"/>
            <a:ext cx="1923584" cy="22999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marL="133350" indent="-133350">
              <a:buFont typeface="Wingdings" pitchFamily="2" charset="2"/>
              <a:buChar char="§"/>
            </a:pP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NAWA CITA</a:t>
            </a:r>
          </a:p>
          <a:p>
            <a:pPr marL="133350" indent="-133350">
              <a:buFont typeface="Wingdings" pitchFamily="2" charset="2"/>
              <a:buChar char="§"/>
            </a:pP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RPJMN</a:t>
            </a:r>
          </a:p>
          <a:p>
            <a:pPr marL="133350" indent="-133350">
              <a:buFont typeface="Wingdings" pitchFamily="2" charset="2"/>
              <a:buChar char="§"/>
            </a:pP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Renstra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Kemen.PUPR</a:t>
            </a:r>
            <a:endParaRPr lang="en-ID" sz="2100" b="1" dirty="0">
              <a:solidFill>
                <a:srgbClr val="002060"/>
              </a:solidFill>
              <a:latin typeface="Franklin Gothic Book" pitchFamily="34" charset="0"/>
            </a:endParaRPr>
          </a:p>
          <a:p>
            <a:pPr marL="133350" indent="-133350">
              <a:buFont typeface="Wingdings" pitchFamily="2" charset="2"/>
              <a:buChar char="§"/>
            </a:pPr>
            <a:endParaRPr lang="en-US" sz="2100" b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27736" y="3044298"/>
            <a:ext cx="1538870" cy="1638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Kapasitas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Sektor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Konstruksi</a:t>
            </a:r>
            <a:endParaRPr lang="en-US" sz="2100" b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172415" y="2704427"/>
            <a:ext cx="2368757" cy="22999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Pengukuran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Produktivitas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Sektor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Konstruksi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dengan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dasar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Kesepahaman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433869" y="3380372"/>
            <a:ext cx="3491355" cy="17344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marL="254795" indent="-254795">
              <a:buFont typeface="Wingdings" panose="05000000000000000000" pitchFamily="2" charset="2"/>
              <a:buChar char="§"/>
            </a:pP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Definisi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dan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Komponen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Produktivitas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Konstruksi</a:t>
            </a:r>
            <a:endParaRPr lang="en-ID" sz="2100" b="1" dirty="0">
              <a:solidFill>
                <a:srgbClr val="002060"/>
              </a:solidFill>
              <a:latin typeface="Franklin Gothic Book" pitchFamily="34" charset="0"/>
            </a:endParaRPr>
          </a:p>
          <a:p>
            <a:pPr marL="254795" indent="-254795">
              <a:buFont typeface="Wingdings" panose="05000000000000000000" pitchFamily="2" charset="2"/>
              <a:buChar char="§"/>
            </a:pP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Instrumen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dan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Metodologi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Pengukuran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Produktivitas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Konstruksi</a:t>
            </a:r>
            <a:endParaRPr lang="en-US" sz="2100" b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433869" y="5114826"/>
            <a:ext cx="3491355" cy="533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5M + Tanah</a:t>
            </a:r>
            <a:endParaRPr lang="en-US" sz="1800" b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57" name="Striped Right Arrow 56"/>
          <p:cNvSpPr/>
          <p:nvPr/>
        </p:nvSpPr>
        <p:spPr>
          <a:xfrm>
            <a:off x="8541170" y="3359564"/>
            <a:ext cx="1740023" cy="10036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9" name="Right Arrow 58"/>
          <p:cNvSpPr/>
          <p:nvPr/>
        </p:nvSpPr>
        <p:spPr>
          <a:xfrm rot="5400000">
            <a:off x="11838544" y="5690313"/>
            <a:ext cx="560606" cy="50180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0" name="Right Arrow 59"/>
          <p:cNvSpPr/>
          <p:nvPr/>
        </p:nvSpPr>
        <p:spPr>
          <a:xfrm rot="16200000" flipH="1">
            <a:off x="11962102" y="2894300"/>
            <a:ext cx="434897" cy="510168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433869" y="2349667"/>
            <a:ext cx="3491355" cy="553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2100" b="1" i="1" dirty="0">
                <a:solidFill>
                  <a:schemeClr val="accent4">
                    <a:lumMod val="50000"/>
                  </a:schemeClr>
                </a:solidFill>
                <a:latin typeface="Franklin Gothic Book" pitchFamily="34" charset="0"/>
              </a:rPr>
              <a:t>Working  Group</a:t>
            </a:r>
            <a:endParaRPr lang="en-US" sz="2100" b="1" i="1" dirty="0">
              <a:solidFill>
                <a:schemeClr val="accent4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23223" y="1117406"/>
            <a:ext cx="6715724" cy="4679901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433869" y="1216225"/>
            <a:ext cx="3491355" cy="652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Dokumen</a:t>
            </a:r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Awal</a:t>
            </a:r>
            <a:endParaRPr lang="en-ID" sz="1800" b="1" dirty="0">
              <a:solidFill>
                <a:srgbClr val="002060"/>
              </a:solidFill>
              <a:latin typeface="Franklin Gothic Book" pitchFamily="34" charset="0"/>
            </a:endParaRPr>
          </a:p>
          <a:p>
            <a:pPr algn="ctr"/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(KAK, </a:t>
            </a:r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Substansi</a:t>
            </a:r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 WG)</a:t>
            </a:r>
            <a:endParaRPr lang="en-US" sz="2100" b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06600" y="1117406"/>
            <a:ext cx="2309607" cy="600164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ID" sz="3000" b="1" dirty="0">
                <a:solidFill>
                  <a:srgbClr val="FF0000"/>
                </a:solidFill>
                <a:latin typeface="Britannic Bold" pitchFamily="34" charset="0"/>
              </a:rPr>
              <a:t>KONSENSUS</a:t>
            </a:r>
            <a:endParaRPr lang="en-US" sz="3000" b="1" dirty="0">
              <a:solidFill>
                <a:srgbClr val="FF0000"/>
              </a:solidFill>
              <a:latin typeface="Britannic Bold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9301469" y="6057900"/>
          <a:ext cx="5740787" cy="3520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4" name="Right Arrow 63"/>
          <p:cNvSpPr/>
          <p:nvPr/>
        </p:nvSpPr>
        <p:spPr>
          <a:xfrm rot="16200000" flipH="1">
            <a:off x="11962103" y="1861845"/>
            <a:ext cx="434897" cy="510168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6" name="Right Arrow 65"/>
          <p:cNvSpPr/>
          <p:nvPr/>
        </p:nvSpPr>
        <p:spPr>
          <a:xfrm>
            <a:off x="13967254" y="3745793"/>
            <a:ext cx="1016306" cy="1003611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138529" y="800100"/>
            <a:ext cx="7112523" cy="871869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16624" y="495300"/>
            <a:ext cx="3935309" cy="507831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ID" sz="2400" b="1" i="1" dirty="0">
                <a:solidFill>
                  <a:schemeClr val="accent1">
                    <a:lumMod val="50000"/>
                  </a:schemeClr>
                </a:solidFill>
                <a:latin typeface="Franklin Gothic Book" pitchFamily="34" charset="0"/>
              </a:rPr>
              <a:t>Continuous Improvement…..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102071" y="7776649"/>
            <a:ext cx="3364985" cy="1121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Meningkatnya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Produktivitas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Konstruksi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Indonesia</a:t>
            </a:r>
            <a:endParaRPr lang="en-US" sz="2100" b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46215" y="7776649"/>
            <a:ext cx="3364985" cy="1121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Meningkatnya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</a:p>
          <a:p>
            <a:pPr algn="ctr"/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Daya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Saing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rgbClr val="002060"/>
                </a:solidFill>
                <a:latin typeface="Franklin Gothic Book" pitchFamily="34" charset="0"/>
              </a:rPr>
              <a:t>Infrastruktur</a:t>
            </a:r>
            <a:r>
              <a:rPr lang="en-ID" sz="2100" b="1" dirty="0">
                <a:solidFill>
                  <a:srgbClr val="002060"/>
                </a:solidFill>
                <a:latin typeface="Franklin Gothic Book" pitchFamily="34" charset="0"/>
              </a:rPr>
              <a:t> Indonesia</a:t>
            </a:r>
            <a:endParaRPr lang="en-US" sz="2100" b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80887" y="5695725"/>
            <a:ext cx="2695643" cy="13895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2100" b="1" dirty="0" err="1">
                <a:solidFill>
                  <a:schemeClr val="bg1"/>
                </a:solidFill>
                <a:latin typeface="Franklin Gothic Book" pitchFamily="34" charset="0"/>
              </a:rPr>
              <a:t>Meningkatnya</a:t>
            </a:r>
            <a:r>
              <a:rPr lang="en-ID" sz="2100" b="1" dirty="0">
                <a:solidFill>
                  <a:schemeClr val="bg1"/>
                </a:solidFill>
                <a:latin typeface="Franklin Gothic Book" pitchFamily="34" charset="0"/>
              </a:rPr>
              <a:t> </a:t>
            </a:r>
          </a:p>
          <a:p>
            <a:pPr algn="ctr"/>
            <a:r>
              <a:rPr lang="en-ID" sz="2100" b="1" dirty="0" err="1">
                <a:solidFill>
                  <a:schemeClr val="bg1"/>
                </a:solidFill>
                <a:latin typeface="Franklin Gothic Book" pitchFamily="34" charset="0"/>
              </a:rPr>
              <a:t>Daya</a:t>
            </a:r>
            <a:r>
              <a:rPr lang="en-ID" sz="2100" b="1" dirty="0">
                <a:solidFill>
                  <a:schemeClr val="bg1"/>
                </a:solidFill>
                <a:latin typeface="Franklin Gothic Book" pitchFamily="34" charset="0"/>
              </a:rPr>
              <a:t> </a:t>
            </a:r>
            <a:r>
              <a:rPr lang="en-ID" sz="2100" b="1" dirty="0" err="1">
                <a:solidFill>
                  <a:schemeClr val="bg1"/>
                </a:solidFill>
                <a:latin typeface="Franklin Gothic Book" pitchFamily="34" charset="0"/>
              </a:rPr>
              <a:t>Saing</a:t>
            </a:r>
            <a:r>
              <a:rPr lang="en-ID" sz="2100" b="1" dirty="0">
                <a:solidFill>
                  <a:schemeClr val="bg1"/>
                </a:solidFill>
                <a:latin typeface="Franklin Gothic Book" pitchFamily="34" charset="0"/>
              </a:rPr>
              <a:t> Global Indonesia</a:t>
            </a:r>
            <a:endParaRPr lang="en-US" sz="2100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4985185" y="2858093"/>
            <a:ext cx="1906857" cy="9032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Identifikasi</a:t>
            </a:r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 &amp; </a:t>
            </a:r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Pemetaan</a:t>
            </a:r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 Stakeholder</a:t>
            </a:r>
            <a:endParaRPr lang="en-US" sz="2100" b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4985185" y="4902658"/>
            <a:ext cx="1906857" cy="692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Komitmen</a:t>
            </a:r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dan</a:t>
            </a:r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Kesepahaman</a:t>
            </a:r>
            <a:endParaRPr lang="en-US" sz="2100" b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flipH="1">
            <a:off x="15533790" y="6009073"/>
            <a:ext cx="989778" cy="104095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1800" b="1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4985185" y="3771340"/>
            <a:ext cx="1906857" cy="1119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Rekomendasi</a:t>
            </a:r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Kebijakan</a:t>
            </a:r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 &amp; </a:t>
            </a:r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Rencana</a:t>
            </a:r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Aksi</a:t>
            </a:r>
            <a:r>
              <a:rPr lang="en-ID" sz="1800" b="1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Franklin Gothic Book" pitchFamily="34" charset="0"/>
              </a:rPr>
              <a:t>Prioritas</a:t>
            </a:r>
            <a:endParaRPr lang="en-US" sz="2100" b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74420" y="2289043"/>
            <a:ext cx="1923584" cy="415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2900" b="1" dirty="0" err="1">
                <a:solidFill>
                  <a:srgbClr val="002060"/>
                </a:solidFill>
                <a:latin typeface="Franklin Gothic Book" pitchFamily="34" charset="0"/>
              </a:rPr>
              <a:t>Tantangan</a:t>
            </a:r>
            <a:endParaRPr lang="en-US" sz="2900" b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27736" y="2511867"/>
            <a:ext cx="1538870" cy="532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3600" b="1" dirty="0">
                <a:solidFill>
                  <a:srgbClr val="002060"/>
                </a:solidFill>
                <a:latin typeface="Arial Black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27736" y="4690197"/>
            <a:ext cx="1538870" cy="532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ID" sz="3600" b="1" dirty="0">
                <a:solidFill>
                  <a:srgbClr val="002060"/>
                </a:solidFill>
                <a:latin typeface="Arial Black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2" name="Striped Right Arrow 41"/>
          <p:cNvSpPr/>
          <p:nvPr/>
        </p:nvSpPr>
        <p:spPr>
          <a:xfrm>
            <a:off x="5266536" y="3359564"/>
            <a:ext cx="907071" cy="10036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triped Right Arrow 42"/>
          <p:cNvSpPr/>
          <p:nvPr/>
        </p:nvSpPr>
        <p:spPr>
          <a:xfrm>
            <a:off x="2802575" y="3359564"/>
            <a:ext cx="907071" cy="10036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693765" y="3600483"/>
            <a:ext cx="1256979" cy="507831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ID" sz="2400" b="1" i="1" dirty="0">
                <a:solidFill>
                  <a:schemeClr val="bg1"/>
                </a:solidFill>
                <a:latin typeface="Franklin Gothic Book" pitchFamily="34" charset="0"/>
              </a:rPr>
              <a:t>FORUM</a:t>
            </a:r>
            <a:endParaRPr lang="en-US" sz="2400" b="1" i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45" name="Striped Right Arrow 44"/>
          <p:cNvSpPr/>
          <p:nvPr/>
        </p:nvSpPr>
        <p:spPr>
          <a:xfrm flipH="1">
            <a:off x="8467055" y="7835816"/>
            <a:ext cx="1599800" cy="10036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6" name="Striped Right Arrow 45"/>
          <p:cNvSpPr/>
          <p:nvPr/>
        </p:nvSpPr>
        <p:spPr>
          <a:xfrm flipH="1">
            <a:off x="3511198" y="7835816"/>
            <a:ext cx="1590872" cy="10036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7" name="Striped Right Arrow 46"/>
          <p:cNvSpPr/>
          <p:nvPr/>
        </p:nvSpPr>
        <p:spPr>
          <a:xfrm rot="5400000" flipH="1">
            <a:off x="1485365" y="4850579"/>
            <a:ext cx="686682" cy="10036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8" name="Striped Right Arrow 47"/>
          <p:cNvSpPr/>
          <p:nvPr/>
        </p:nvSpPr>
        <p:spPr>
          <a:xfrm rot="5400000" flipH="1">
            <a:off x="1485365" y="6931500"/>
            <a:ext cx="686682" cy="10036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5075251" y="7098352"/>
            <a:ext cx="1906857" cy="715906"/>
          </a:xfrm>
          <a:prstGeom prst="roundRect">
            <a:avLst/>
          </a:prstGeom>
          <a:solidFill>
            <a:srgbClr val="CBF4FA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id-ID" sz="2300" dirty="0">
                <a:solidFill>
                  <a:srgbClr val="002060"/>
                </a:solidFill>
                <a:latin typeface="Franklin Gothic Book" pitchFamily="34" charset="0"/>
              </a:rPr>
              <a:t>Penyusunan </a:t>
            </a:r>
            <a:r>
              <a:rPr lang="en-ID" sz="2300" dirty="0" err="1">
                <a:solidFill>
                  <a:srgbClr val="002060"/>
                </a:solidFill>
                <a:latin typeface="Franklin Gothic Book" pitchFamily="34" charset="0"/>
              </a:rPr>
              <a:t>Kebijakan</a:t>
            </a:r>
            <a:endParaRPr lang="en-US" sz="2300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  <p:sp>
        <p:nvSpPr>
          <p:cNvPr id="41" name="Bent Arrow 40"/>
          <p:cNvSpPr/>
          <p:nvPr/>
        </p:nvSpPr>
        <p:spPr>
          <a:xfrm rot="10800000">
            <a:off x="13022603" y="7764459"/>
            <a:ext cx="3252470" cy="1679334"/>
          </a:xfrm>
          <a:prstGeom prst="bentArrow">
            <a:avLst>
              <a:gd name="adj1" fmla="val 25000"/>
              <a:gd name="adj2" fmla="val 27085"/>
              <a:gd name="adj3" fmla="val 29254"/>
              <a:gd name="adj4" fmla="val 43750"/>
            </a:avLst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1800" b="1">
              <a:solidFill>
                <a:srgbClr val="002060"/>
              </a:solidFill>
              <a:latin typeface="Franklin Gothic Book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69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70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34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/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ndonesia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42864"/>
            <a:ext cx="18344842" cy="80119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595995" y="2587834"/>
            <a:ext cx="17350380" cy="3846914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lIns="152110" tIns="76055" rIns="152110" bIns="76055" rtlCol="0">
            <a:spAutoFit/>
          </a:bodyPr>
          <a:lstStyle/>
          <a:p>
            <a:pPr algn="ctr"/>
            <a:r>
              <a:rPr lang="id-ID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Memperluas Akses Penyediaan Pengetahuan Bidang Konstruksi dalam rangka Capacity Building SDM Konstruksi Nasional</a:t>
            </a:r>
          </a:p>
        </p:txBody>
      </p:sp>
      <p:sp>
        <p:nvSpPr>
          <p:cNvPr id="7" name="Rectangle 6"/>
          <p:cNvSpPr/>
          <p:nvPr/>
        </p:nvSpPr>
        <p:spPr>
          <a:xfrm>
            <a:off x="470286" y="32168"/>
            <a:ext cx="17292707" cy="2128495"/>
          </a:xfrm>
          <a:prstGeom prst="rect">
            <a:avLst/>
          </a:prstGeom>
          <a:noFill/>
        </p:spPr>
        <p:txBody>
          <a:bodyPr wrap="square" lIns="152110" tIns="76055" rIns="152110" bIns="76055">
            <a:spAutoFit/>
          </a:bodyPr>
          <a:lstStyle/>
          <a:p>
            <a:pPr algn="ctr"/>
            <a:r>
              <a:rPr lang="id-ID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 TUGAS UTAMA PEMERINTAH DALAM RANGKA MEMBANGUN KOMPETENSI SDM KONSTRUKSI NASIONAL DALAM MENGHADAPI TANTANGAN PEMBANGUNAN?</a:t>
            </a:r>
          </a:p>
          <a:p>
            <a:pPr algn="ctr">
              <a:spcBef>
                <a:spcPts val="998"/>
              </a:spcBef>
            </a:pPr>
            <a:r>
              <a:rPr lang="id-ID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(WILAYAH NKRI YANG SANGAT LUAS, JUMLAH PENDUDUK YANG SANGAT BANYAK, KEBUTUHAN BIAYA PEMBANGUNAN  YANG SANGAT TINGGI)</a:t>
            </a:r>
          </a:p>
        </p:txBody>
      </p:sp>
      <p:sp>
        <p:nvSpPr>
          <p:cNvPr id="3" name="Oval 2"/>
          <p:cNvSpPr/>
          <p:nvPr/>
        </p:nvSpPr>
        <p:spPr>
          <a:xfrm>
            <a:off x="771501" y="7556494"/>
            <a:ext cx="5275213" cy="1726251"/>
          </a:xfrm>
          <a:prstGeom prst="ellipse">
            <a:avLst/>
          </a:prstGeom>
          <a:solidFill>
            <a:schemeClr val="bg1">
              <a:alpha val="9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pPr algn="ctr"/>
            <a:endParaRPr lang="id-ID" sz="270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5995" y="8032845"/>
            <a:ext cx="5253030" cy="984592"/>
          </a:xfrm>
          <a:prstGeom prst="rect">
            <a:avLst/>
          </a:prstGeom>
        </p:spPr>
        <p:txBody>
          <a:bodyPr wrap="square" lIns="152110" tIns="76055" rIns="152110" bIns="76055">
            <a:spAutoFit/>
          </a:bodyPr>
          <a:lstStyle/>
          <a:p>
            <a:pPr algn="ctr"/>
            <a:r>
              <a:rPr lang="id-ID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PELATIHAN BIDANG KONSTRUKSI CARA KONVESIONAL</a:t>
            </a:r>
          </a:p>
        </p:txBody>
      </p:sp>
      <p:sp>
        <p:nvSpPr>
          <p:cNvPr id="8" name="Oval 7"/>
          <p:cNvSpPr/>
          <p:nvPr/>
        </p:nvSpPr>
        <p:spPr>
          <a:xfrm>
            <a:off x="11945026" y="8489950"/>
            <a:ext cx="5149505" cy="1606550"/>
          </a:xfrm>
          <a:prstGeom prst="ellipse">
            <a:avLst/>
          </a:prstGeom>
          <a:solidFill>
            <a:schemeClr val="bg1">
              <a:alpha val="9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pPr algn="ctr"/>
            <a:endParaRPr lang="id-ID" sz="27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59894" y="8761061"/>
            <a:ext cx="5253030" cy="984592"/>
          </a:xfrm>
          <a:prstGeom prst="rect">
            <a:avLst/>
          </a:prstGeom>
        </p:spPr>
        <p:txBody>
          <a:bodyPr wrap="square" lIns="152110" tIns="76055" rIns="152110" bIns="76055">
            <a:spAutoFit/>
          </a:bodyPr>
          <a:lstStyle/>
          <a:p>
            <a:pPr algn="ctr"/>
            <a:r>
              <a:rPr lang="id-ID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PELATIHAN MANDIRI TENAGA AHLI BERBASIS INTERNET</a:t>
            </a:r>
          </a:p>
        </p:txBody>
      </p:sp>
      <p:sp>
        <p:nvSpPr>
          <p:cNvPr id="4" name="Right Arrow 3"/>
          <p:cNvSpPr/>
          <p:nvPr/>
        </p:nvSpPr>
        <p:spPr>
          <a:xfrm>
            <a:off x="6463502" y="6896101"/>
            <a:ext cx="4827109" cy="3047038"/>
          </a:xfrm>
          <a:prstGeom prst="rightArrow">
            <a:avLst/>
          </a:prstGeom>
          <a:solidFill>
            <a:srgbClr val="FFFF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6934200" y="7962900"/>
            <a:ext cx="2707848" cy="984592"/>
          </a:xfrm>
          <a:prstGeom prst="rect">
            <a:avLst/>
          </a:prstGeom>
        </p:spPr>
        <p:txBody>
          <a:bodyPr wrap="none" lIns="152110" tIns="76055" rIns="152110" bIns="76055">
            <a:spAutoFit/>
          </a:bodyPr>
          <a:lstStyle/>
          <a:p>
            <a:r>
              <a:rPr lang="id-ID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INOVASI</a:t>
            </a:r>
            <a:endParaRPr lang="id-ID" sz="5400" dirty="0"/>
          </a:p>
        </p:txBody>
      </p:sp>
      <p:sp>
        <p:nvSpPr>
          <p:cNvPr id="13" name="Oval 12"/>
          <p:cNvSpPr/>
          <p:nvPr/>
        </p:nvSpPr>
        <p:spPr>
          <a:xfrm>
            <a:off x="11972332" y="6819900"/>
            <a:ext cx="5149505" cy="1606550"/>
          </a:xfrm>
          <a:prstGeom prst="ellipse">
            <a:avLst/>
          </a:prstGeom>
          <a:solidFill>
            <a:schemeClr val="bg1">
              <a:alpha val="9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pPr algn="ctr"/>
            <a:endParaRPr lang="id-ID" sz="27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887200" y="7091011"/>
            <a:ext cx="5253030" cy="1400091"/>
          </a:xfrm>
          <a:prstGeom prst="rect">
            <a:avLst/>
          </a:prstGeom>
        </p:spPr>
        <p:txBody>
          <a:bodyPr wrap="square" lIns="152110" tIns="76055" rIns="152110" bIns="76055">
            <a:spAutoFit/>
          </a:bodyPr>
          <a:lstStyle/>
          <a:p>
            <a:pPr algn="ctr"/>
            <a:r>
              <a:rPr lang="id-ID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PELATIHAN TENAGA TERAMPIL DENGAN MOBILE TRAINING UNIT (MTU)</a:t>
            </a:r>
          </a:p>
        </p:txBody>
      </p:sp>
    </p:spTree>
    <p:extLst/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 animBg="1"/>
      <p:bldP spid="2" grpId="0"/>
      <p:bldP spid="8" grpId="0" animBg="1"/>
      <p:bldP spid="9" grpId="0"/>
      <p:bldP spid="4" grpId="0" animBg="1"/>
      <p:bldP spid="5" grpId="0"/>
      <p:bldP spid="13" grpId="0" animBg="1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>
          <a:xfrm>
            <a:off x="2743201" y="2063813"/>
            <a:ext cx="5907041" cy="7615205"/>
          </a:xfrm>
          <a:prstGeom prst="roundRect">
            <a:avLst>
              <a:gd name="adj" fmla="val 2209"/>
            </a:avLst>
          </a:prstGeom>
          <a:solidFill>
            <a:schemeClr val="accent3">
              <a:lumMod val="20000"/>
              <a:lumOff val="80000"/>
              <a:alpha val="4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14" dirty="0">
              <a:latin typeface="Franklin Gothic Book"/>
              <a:cs typeface="Franklin Gothic Boo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93241" y="2063813"/>
            <a:ext cx="5979357" cy="7615205"/>
          </a:xfrm>
          <a:prstGeom prst="roundRect">
            <a:avLst>
              <a:gd name="adj" fmla="val 2209"/>
            </a:avLst>
          </a:prstGeom>
          <a:solidFill>
            <a:schemeClr val="accent3">
              <a:lumMod val="20000"/>
              <a:lumOff val="80000"/>
              <a:alpha val="4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14" dirty="0">
              <a:latin typeface="Franklin Gothic Book"/>
              <a:cs typeface="Franklin Gothic Book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943298" y="2184203"/>
            <a:ext cx="3314700" cy="6466116"/>
          </a:xfrm>
          <a:prstGeom prst="roundRect">
            <a:avLst>
              <a:gd name="adj" fmla="val 4598"/>
            </a:avLst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14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286001" y="-508922"/>
            <a:ext cx="277064" cy="101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 sz="5714"/>
          </a:p>
        </p:txBody>
      </p:sp>
      <p:sp>
        <p:nvSpPr>
          <p:cNvPr id="8" name="Rounded Rectangle 7"/>
          <p:cNvSpPr/>
          <p:nvPr/>
        </p:nvSpPr>
        <p:spPr>
          <a:xfrm>
            <a:off x="10971998" y="2935317"/>
            <a:ext cx="2171700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JASA ANGKUTAN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71998" y="5340741"/>
            <a:ext cx="2171700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JASA PERHOTELAN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968407" y="7567602"/>
            <a:ext cx="2171700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SEKTOR JASA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408055" y="2249517"/>
            <a:ext cx="2171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JASA PERDAGANGAN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3408055" y="3621117"/>
            <a:ext cx="2171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JASA REAL ESTATE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408055" y="5321856"/>
            <a:ext cx="2171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JASA PARIWISATA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408055" y="6679695"/>
            <a:ext cx="2171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JASA BANK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408055" y="8364072"/>
            <a:ext cx="2171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JASA KESEHATAN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0171898" y="3621117"/>
            <a:ext cx="914400" cy="137160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0" idx="1"/>
          </p:cNvCxnSpPr>
          <p:nvPr/>
        </p:nvCxnSpPr>
        <p:spPr>
          <a:xfrm>
            <a:off x="10111157" y="6353075"/>
            <a:ext cx="857250" cy="155742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9" idx="1"/>
          </p:cNvCxnSpPr>
          <p:nvPr/>
        </p:nvCxnSpPr>
        <p:spPr>
          <a:xfrm>
            <a:off x="10220149" y="5683641"/>
            <a:ext cx="75185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3143698" y="7929473"/>
            <a:ext cx="264357" cy="49224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3125820" y="7257434"/>
            <a:ext cx="282236" cy="65294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0" idx="3"/>
            <a:endCxn id="40" idx="1"/>
          </p:cNvCxnSpPr>
          <p:nvPr/>
        </p:nvCxnSpPr>
        <p:spPr>
          <a:xfrm flipV="1">
            <a:off x="13140107" y="7907984"/>
            <a:ext cx="267948" cy="251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3408055" y="7565084"/>
            <a:ext cx="2171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JASA PENDIDIKAN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3140107" y="5705162"/>
            <a:ext cx="267948" cy="251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3178684" y="3279859"/>
            <a:ext cx="264357" cy="49224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3160806" y="2607819"/>
            <a:ext cx="282236" cy="65294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9562883" y="8157414"/>
            <a:ext cx="3046829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86" dirty="0">
                <a:solidFill>
                  <a:schemeClr val="tx1"/>
                </a:solidFill>
                <a:latin typeface="Franklin Gothic Book"/>
                <a:cs typeface="Franklin Gothic Book"/>
              </a:rPr>
              <a:t>PENGARUH LANGSUNG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851193" y="9029700"/>
            <a:ext cx="4664907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86" dirty="0">
                <a:solidFill>
                  <a:schemeClr val="tx1"/>
                </a:solidFill>
                <a:latin typeface="Franklin Gothic Book"/>
                <a:cs typeface="Franklin Gothic Book"/>
              </a:rPr>
              <a:t>PENGARUH TIDAK LANGSUNG (SENSITIVITY INDEX)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348300" y="2184202"/>
            <a:ext cx="3189473" cy="6959798"/>
          </a:xfrm>
          <a:prstGeom prst="roundRect">
            <a:avLst>
              <a:gd name="adj" fmla="val 4598"/>
            </a:avLst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714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882288" y="8652245"/>
            <a:ext cx="3046829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86" dirty="0">
                <a:solidFill>
                  <a:schemeClr val="tx1"/>
                </a:solidFill>
                <a:latin typeface="Franklin Gothic Book"/>
                <a:cs typeface="Franklin Gothic Book"/>
              </a:rPr>
              <a:t>PENGARUH LANGSUNG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000500" y="9029700"/>
            <a:ext cx="46863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86" dirty="0">
                <a:solidFill>
                  <a:schemeClr val="tx1"/>
                </a:solidFill>
                <a:latin typeface="Franklin Gothic Book"/>
                <a:cs typeface="Franklin Gothic Book"/>
              </a:rPr>
              <a:t>PENGARUH TIDAK LANGSUNG (SPREAD INDEX)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853933" y="2362004"/>
            <a:ext cx="2171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TAMBANG MINERAL GALIAN “C”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887800" y="5107017"/>
            <a:ext cx="2171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PRODUKSI MIGAS</a:t>
            </a:r>
            <a:endParaRPr lang="en-US" sz="1429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854868" y="6364317"/>
            <a:ext cx="2171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TAMBANG MINERAL</a:t>
            </a:r>
          </a:p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KAPUR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2869650" y="7278717"/>
            <a:ext cx="2171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TAMBANG MINERAL</a:t>
            </a:r>
          </a:p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BIJIH BESI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2869650" y="8238837"/>
            <a:ext cx="2171700" cy="7543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MANUFAKTURING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808327" y="2706717"/>
            <a:ext cx="1727070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MATERIAL KONSTRUKSI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796351" y="6364317"/>
            <a:ext cx="1727070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SEMEN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805713" y="7278717"/>
            <a:ext cx="1727070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BAJA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5796351" y="5107017"/>
            <a:ext cx="1727070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ASPAL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5796351" y="8193117"/>
            <a:ext cx="1727070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ALAT BERAT</a:t>
            </a:r>
            <a:endParaRPr lang="en-US" sz="1071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082428" y="4992717"/>
            <a:ext cx="2137721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57" b="1" dirty="0">
                <a:latin typeface="Franklin Gothic Book"/>
                <a:cs typeface="Franklin Gothic Book"/>
              </a:rPr>
              <a:t>PEKERJAAN SEKTOR KONSTRUKSI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H="1" flipV="1">
            <a:off x="7510049" y="2991351"/>
            <a:ext cx="718749" cy="2001366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10800000">
            <a:off x="7637721" y="5449917"/>
            <a:ext cx="477579" cy="2382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" idx="1"/>
            <a:endCxn id="61" idx="3"/>
          </p:cNvCxnSpPr>
          <p:nvPr/>
        </p:nvCxnSpPr>
        <p:spPr>
          <a:xfrm rot="10800000" flipV="1">
            <a:off x="7523423" y="5678517"/>
            <a:ext cx="559007" cy="1028700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5400000">
            <a:off x="7078148" y="6617336"/>
            <a:ext cx="1469936" cy="538628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>
            <a:off x="6784037" y="7094039"/>
            <a:ext cx="2201742" cy="682215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0" idx="1"/>
            <a:endCxn id="53" idx="3"/>
          </p:cNvCxnSpPr>
          <p:nvPr/>
        </p:nvCxnSpPr>
        <p:spPr>
          <a:xfrm rot="10800000">
            <a:off x="5025633" y="2704906"/>
            <a:ext cx="782694" cy="344714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5049587" y="5443877"/>
            <a:ext cx="782694" cy="6041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5000534" y="6701177"/>
            <a:ext cx="782694" cy="6041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 flipV="1">
            <a:off x="5000534" y="7621618"/>
            <a:ext cx="782694" cy="6041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5000534" y="8529977"/>
            <a:ext cx="782694" cy="6041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88"/>
          <p:cNvSpPr/>
          <p:nvPr/>
        </p:nvSpPr>
        <p:spPr>
          <a:xfrm>
            <a:off x="4000501" y="1678018"/>
            <a:ext cx="3771098" cy="576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43" b="1" i="1" dirty="0">
                <a:solidFill>
                  <a:schemeClr val="tx1"/>
                </a:solidFill>
                <a:latin typeface="Franklin Gothic Book"/>
                <a:cs typeface="Franklin Gothic Book"/>
              </a:rPr>
              <a:t>Backward </a:t>
            </a:r>
            <a:r>
              <a:rPr lang="en-US" sz="2143" b="1" i="1" dirty="0" err="1">
                <a:solidFill>
                  <a:schemeClr val="tx1"/>
                </a:solidFill>
                <a:latin typeface="Franklin Gothic Book"/>
                <a:cs typeface="Franklin Gothic Book"/>
              </a:rPr>
              <a:t>Lingkages</a:t>
            </a:r>
            <a:r>
              <a:rPr lang="en-US" sz="2143" b="1" i="1" dirty="0">
                <a:solidFill>
                  <a:schemeClr val="tx1"/>
                </a:solidFill>
                <a:latin typeface="Franklin Gothic Book"/>
                <a:cs typeface="Franklin Gothic Book"/>
              </a:rPr>
              <a:t>/</a:t>
            </a:r>
            <a:r>
              <a:rPr lang="en-US" sz="2143" b="1" i="1" dirty="0" err="1">
                <a:solidFill>
                  <a:schemeClr val="tx1"/>
                </a:solidFill>
                <a:latin typeface="Franklin Gothic Book"/>
                <a:cs typeface="Franklin Gothic Book"/>
              </a:rPr>
              <a:t>Industri</a:t>
            </a:r>
            <a:r>
              <a:rPr lang="en-US" sz="2143" b="1" i="1" dirty="0">
                <a:solidFill>
                  <a:schemeClr val="tx1"/>
                </a:solidFill>
                <a:latin typeface="Franklin Gothic Book"/>
                <a:cs typeface="Franklin Gothic Book"/>
              </a:rPr>
              <a:t> Hulu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818350" y="1678018"/>
            <a:ext cx="3537699" cy="5617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43" b="1" i="1" dirty="0">
                <a:solidFill>
                  <a:schemeClr val="tx1"/>
                </a:solidFill>
                <a:latin typeface="Franklin Gothic Book"/>
                <a:cs typeface="Franklin Gothic Book"/>
              </a:rPr>
              <a:t>Forward </a:t>
            </a:r>
            <a:r>
              <a:rPr lang="en-US" sz="2143" b="1" i="1" dirty="0" err="1">
                <a:solidFill>
                  <a:schemeClr val="tx1"/>
                </a:solidFill>
                <a:latin typeface="Franklin Gothic Book"/>
                <a:cs typeface="Franklin Gothic Book"/>
              </a:rPr>
              <a:t>Lingkages</a:t>
            </a:r>
            <a:r>
              <a:rPr lang="en-US" sz="2143" b="1" i="1" dirty="0">
                <a:solidFill>
                  <a:schemeClr val="tx1"/>
                </a:solidFill>
                <a:latin typeface="Franklin Gothic Book"/>
                <a:cs typeface="Franklin Gothic Book"/>
              </a:rPr>
              <a:t>/</a:t>
            </a:r>
            <a:r>
              <a:rPr lang="en-US" sz="2143" b="1" i="1" dirty="0" err="1">
                <a:solidFill>
                  <a:schemeClr val="tx1"/>
                </a:solidFill>
                <a:latin typeface="Franklin Gothic Book"/>
                <a:cs typeface="Franklin Gothic Book"/>
              </a:rPr>
              <a:t>Industri</a:t>
            </a:r>
            <a:r>
              <a:rPr lang="en-US" sz="2143" b="1" i="1" dirty="0">
                <a:solidFill>
                  <a:schemeClr val="tx1"/>
                </a:solidFill>
                <a:latin typeface="Franklin Gothic Book"/>
                <a:cs typeface="Franklin Gothic Book"/>
              </a:rPr>
              <a:t> </a:t>
            </a:r>
            <a:r>
              <a:rPr lang="en-US" sz="2143" b="1" i="1" dirty="0" err="1">
                <a:solidFill>
                  <a:schemeClr val="tx1"/>
                </a:solidFill>
                <a:latin typeface="Franklin Gothic Book"/>
                <a:cs typeface="Franklin Gothic Book"/>
              </a:rPr>
              <a:t>Hilir</a:t>
            </a:r>
            <a:endParaRPr lang="en-US" sz="2143" b="1" i="1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2857500" y="3163917"/>
            <a:ext cx="2171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64" dirty="0">
                <a:solidFill>
                  <a:schemeClr val="tx1"/>
                </a:solidFill>
                <a:latin typeface="Franklin Gothic Book"/>
                <a:cs typeface="Franklin Gothic Book"/>
              </a:rPr>
              <a:t>MANUFACTURING MATERIAL</a:t>
            </a:r>
          </a:p>
        </p:txBody>
      </p:sp>
      <p:cxnSp>
        <p:nvCxnSpPr>
          <p:cNvPr id="74" name="Straight Arrow Connector 73"/>
          <p:cNvCxnSpPr>
            <a:stCxn id="60" idx="1"/>
          </p:cNvCxnSpPr>
          <p:nvPr/>
        </p:nvCxnSpPr>
        <p:spPr>
          <a:xfrm rot="10800000" flipV="1">
            <a:off x="5029204" y="3049617"/>
            <a:ext cx="779126" cy="457200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572000" y="644724"/>
            <a:ext cx="11315700" cy="841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5000" b="1" dirty="0">
                <a:solidFill>
                  <a:schemeClr val="tx1"/>
                </a:solidFill>
              </a:rPr>
              <a:t>Hubungan Sektor Konstruksi dengan Sektor Lain</a:t>
            </a: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>
          <a:xfrm>
            <a:off x="12687300" y="8536018"/>
            <a:ext cx="3200400" cy="547688"/>
          </a:xfrm>
        </p:spPr>
        <p:txBody>
          <a:bodyPr/>
          <a:lstStyle/>
          <a:p>
            <a:fld id="{CF7CC918-188B-42D0-961C-DA66234F3A9F}" type="slidenum">
              <a:rPr lang="en-US" smtClean="0">
                <a:solidFill>
                  <a:schemeClr val="tx1"/>
                </a:solidFill>
                <a:latin typeface="Franklin Gothic Book"/>
                <a:cs typeface="Franklin Gothic Book"/>
              </a:rPr>
              <a:pPr/>
              <a:t>36</a:t>
            </a:fld>
            <a:endParaRPr lang="en-US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</p:spTree>
    <p:extLst/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08143" y="1579106"/>
            <a:ext cx="6675733" cy="1405011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pPr algn="ctr"/>
            <a:endParaRPr lang="id-ID"/>
          </a:p>
        </p:txBody>
      </p:sp>
      <p:sp>
        <p:nvSpPr>
          <p:cNvPr id="55" name="Content Placeholder 54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d-ID" sz="4300" dirty="0"/>
              <a:t>INFRASTRUKTUR </a:t>
            </a:r>
            <a:br>
              <a:rPr lang="id-ID" sz="4300" dirty="0"/>
            </a:br>
            <a:r>
              <a:rPr lang="id-ID" sz="4300" dirty="0"/>
              <a:t>YANG HARUS DIBANGUN 2015-2019 (1/2)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1818106" y="1686262"/>
            <a:ext cx="6494233" cy="432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62173" tIns="81136" rIns="162173" bIns="81136" numCol="1" anchor="t" anchorCtr="0" compatLnSpc="1">
            <a:prstTxWarp prst="textNoShape">
              <a:avLst/>
            </a:prstTxWarp>
          </a:bodyPr>
          <a:lstStyle>
            <a:lvl1pPr marL="340604" indent="-3406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7974" indent="-28382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5342" indent="-22706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9479" indent="-22706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3624" indent="-22706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97765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896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06031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0174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481" indent="-317481">
              <a:spcBef>
                <a:spcPts val="0"/>
              </a:spcBef>
            </a:pPr>
            <a:r>
              <a:rPr lang="en-AU" sz="2500" dirty="0" err="1"/>
              <a:t>Jalan</a:t>
            </a:r>
            <a:r>
              <a:rPr lang="en-AU" sz="2500" dirty="0"/>
              <a:t> </a:t>
            </a:r>
            <a:r>
              <a:rPr lang="en-AU" sz="2500" dirty="0" err="1"/>
              <a:t>baru</a:t>
            </a:r>
            <a:r>
              <a:rPr lang="en-AU" sz="2500" dirty="0"/>
              <a:t> 2.350 Km</a:t>
            </a:r>
          </a:p>
          <a:p>
            <a:pPr marL="317481" indent="-317481">
              <a:spcBef>
                <a:spcPts val="0"/>
              </a:spcBef>
            </a:pPr>
            <a:r>
              <a:rPr lang="en-AU" sz="2500" dirty="0" err="1"/>
              <a:t>Jalan</a:t>
            </a:r>
            <a:r>
              <a:rPr lang="en-AU" sz="2500" dirty="0"/>
              <a:t> </a:t>
            </a:r>
            <a:r>
              <a:rPr lang="en-AU" sz="2500" dirty="0" err="1"/>
              <a:t>tol</a:t>
            </a:r>
            <a:r>
              <a:rPr lang="en-AU" sz="2500" dirty="0"/>
              <a:t> 1.000 Km</a:t>
            </a:r>
          </a:p>
          <a:p>
            <a:pPr marL="317481" indent="-317481">
              <a:spcBef>
                <a:spcPts val="0"/>
              </a:spcBef>
            </a:pPr>
            <a:r>
              <a:rPr lang="en-AU" sz="2500" dirty="0" err="1"/>
              <a:t>Pemeliharaan</a:t>
            </a:r>
            <a:r>
              <a:rPr lang="en-AU" sz="2500" dirty="0"/>
              <a:t> </a:t>
            </a:r>
            <a:r>
              <a:rPr lang="en-AU" sz="2500" dirty="0" err="1"/>
              <a:t>jalan</a:t>
            </a:r>
            <a:r>
              <a:rPr lang="en-AU" sz="2500" dirty="0"/>
              <a:t> 46.770 Km</a:t>
            </a:r>
          </a:p>
          <a:p>
            <a:pPr marL="317481" indent="-317481">
              <a:spcBef>
                <a:spcPts val="0"/>
              </a:spcBef>
            </a:pPr>
            <a:endParaRPr lang="id-ID" sz="2500" dirty="0"/>
          </a:p>
          <a:p>
            <a:pPr marL="317481" indent="-317481">
              <a:spcBef>
                <a:spcPts val="0"/>
              </a:spcBef>
            </a:pPr>
            <a:r>
              <a:rPr lang="en-AU" sz="2500" dirty="0"/>
              <a:t>Pembangunan 15 </a:t>
            </a:r>
            <a:r>
              <a:rPr lang="en-AU" sz="2500" dirty="0" err="1"/>
              <a:t>Bandara</a:t>
            </a:r>
            <a:r>
              <a:rPr lang="en-AU" sz="2500" dirty="0"/>
              <a:t> </a:t>
            </a:r>
            <a:r>
              <a:rPr lang="en-AU" sz="2500" dirty="0" err="1"/>
              <a:t>baru</a:t>
            </a:r>
            <a:endParaRPr lang="en-AU" sz="2500" dirty="0"/>
          </a:p>
          <a:p>
            <a:pPr marL="317481" indent="-317481">
              <a:spcBef>
                <a:spcPts val="0"/>
              </a:spcBef>
            </a:pPr>
            <a:r>
              <a:rPr lang="en-AU" sz="2500" dirty="0" err="1"/>
              <a:t>Pengadaan</a:t>
            </a:r>
            <a:r>
              <a:rPr lang="en-AU" sz="2500" dirty="0"/>
              <a:t> 20 </a:t>
            </a:r>
            <a:r>
              <a:rPr lang="en-AU" sz="2500" dirty="0" err="1"/>
              <a:t>Pesawat</a:t>
            </a:r>
            <a:r>
              <a:rPr lang="en-AU" sz="2500" dirty="0"/>
              <a:t> </a:t>
            </a:r>
            <a:r>
              <a:rPr lang="en-AU" sz="2500" dirty="0" err="1"/>
              <a:t>Perintis</a:t>
            </a:r>
            <a:endParaRPr lang="en-AU" sz="2500" dirty="0"/>
          </a:p>
          <a:p>
            <a:pPr marL="317481" indent="-317481">
              <a:spcBef>
                <a:spcPts val="0"/>
              </a:spcBef>
            </a:pPr>
            <a:r>
              <a:rPr lang="en-AU" sz="2500" dirty="0" err="1"/>
              <a:t>Pengembangan</a:t>
            </a:r>
            <a:r>
              <a:rPr lang="en-AU" sz="2500" dirty="0"/>
              <a:t> </a:t>
            </a:r>
            <a:r>
              <a:rPr lang="en-AU" sz="2500" dirty="0" err="1"/>
              <a:t>Bandara</a:t>
            </a:r>
            <a:r>
              <a:rPr lang="en-AU" sz="2500" dirty="0"/>
              <a:t> </a:t>
            </a:r>
            <a:r>
              <a:rPr lang="en-AU" sz="2500" dirty="0" err="1"/>
              <a:t>untuk</a:t>
            </a:r>
            <a:r>
              <a:rPr lang="en-AU" sz="2500" dirty="0"/>
              <a:t> </a:t>
            </a:r>
            <a:r>
              <a:rPr lang="en-AU" sz="2500" dirty="0" err="1"/>
              <a:t>pelayanan</a:t>
            </a:r>
            <a:r>
              <a:rPr lang="en-AU" sz="2500" dirty="0"/>
              <a:t> Cargo </a:t>
            </a:r>
            <a:r>
              <a:rPr lang="en-AU" sz="2500" dirty="0" err="1"/>
              <a:t>Udara</a:t>
            </a:r>
            <a:r>
              <a:rPr lang="en-AU" sz="2500" dirty="0"/>
              <a:t> di 6 </a:t>
            </a:r>
            <a:r>
              <a:rPr lang="en-AU" sz="2500" dirty="0" err="1"/>
              <a:t>Lokasi</a:t>
            </a:r>
            <a:endParaRPr lang="en-AU" sz="2500" dirty="0"/>
          </a:p>
          <a:p>
            <a:pPr marL="317481" indent="-317481">
              <a:spcBef>
                <a:spcPts val="0"/>
              </a:spcBef>
            </a:pPr>
            <a:endParaRPr lang="en-AU" sz="2500" dirty="0"/>
          </a:p>
          <a:p>
            <a:pPr marL="317481" indent="-317481">
              <a:spcBef>
                <a:spcPts val="0"/>
              </a:spcBef>
            </a:pPr>
            <a:r>
              <a:rPr lang="en-AU" sz="2500" dirty="0"/>
              <a:t>Pembangunan 24 </a:t>
            </a:r>
            <a:r>
              <a:rPr lang="en-AU" sz="2500" dirty="0" err="1"/>
              <a:t>Pelabuhan</a:t>
            </a:r>
            <a:r>
              <a:rPr lang="en-AU" sz="2500" dirty="0"/>
              <a:t> </a:t>
            </a:r>
            <a:r>
              <a:rPr lang="en-AU" sz="2500" dirty="0" err="1"/>
              <a:t>baru</a:t>
            </a:r>
            <a:endParaRPr lang="en-AU" sz="2500" dirty="0"/>
          </a:p>
          <a:p>
            <a:pPr marL="317481" indent="-317481">
              <a:spcBef>
                <a:spcPts val="0"/>
              </a:spcBef>
            </a:pPr>
            <a:r>
              <a:rPr lang="en-AU" sz="2500" dirty="0" err="1"/>
              <a:t>Pengadaan</a:t>
            </a:r>
            <a:r>
              <a:rPr lang="en-AU" sz="2500" dirty="0"/>
              <a:t> 26 </a:t>
            </a:r>
            <a:r>
              <a:rPr lang="en-AU" sz="2500" dirty="0" err="1"/>
              <a:t>Kapal</a:t>
            </a:r>
            <a:r>
              <a:rPr lang="en-AU" sz="2500" dirty="0"/>
              <a:t> </a:t>
            </a:r>
            <a:r>
              <a:rPr lang="en-AU" sz="2500" dirty="0" err="1"/>
              <a:t>Barang</a:t>
            </a:r>
            <a:r>
              <a:rPr lang="en-AU" sz="2500" dirty="0"/>
              <a:t> </a:t>
            </a:r>
            <a:r>
              <a:rPr lang="en-AU" sz="2500" dirty="0" err="1"/>
              <a:t>Perintis</a:t>
            </a:r>
            <a:endParaRPr lang="en-AU" sz="2500" dirty="0"/>
          </a:p>
          <a:p>
            <a:pPr marL="317481" indent="-317481">
              <a:spcBef>
                <a:spcPts val="0"/>
              </a:spcBef>
            </a:pPr>
            <a:r>
              <a:rPr lang="en-AU" sz="2500" dirty="0" err="1"/>
              <a:t>Pengadaan</a:t>
            </a:r>
            <a:r>
              <a:rPr lang="en-AU" sz="2500" dirty="0"/>
              <a:t> 2 </a:t>
            </a:r>
            <a:r>
              <a:rPr lang="en-AU" sz="2500" dirty="0" err="1"/>
              <a:t>Kapal</a:t>
            </a:r>
            <a:r>
              <a:rPr lang="en-AU" sz="2500" dirty="0"/>
              <a:t> </a:t>
            </a:r>
            <a:r>
              <a:rPr lang="en-AU" sz="2500" dirty="0" err="1"/>
              <a:t>Ternak</a:t>
            </a:r>
            <a:endParaRPr lang="id-ID" sz="2500" dirty="0"/>
          </a:p>
          <a:p>
            <a:pPr marL="317481" indent="-317481">
              <a:spcBef>
                <a:spcPts val="0"/>
              </a:spcBef>
            </a:pPr>
            <a:r>
              <a:rPr lang="id-ID" sz="2500" dirty="0"/>
              <a:t>Pengadaan 500 unit kapal Rakyat</a:t>
            </a:r>
            <a:endParaRPr lang="en-AU" sz="2500" dirty="0"/>
          </a:p>
          <a:p>
            <a:pPr marL="317481" indent="-317481">
              <a:spcBef>
                <a:spcPts val="0"/>
              </a:spcBef>
            </a:pPr>
            <a:endParaRPr lang="en-AU" sz="2500" dirty="0"/>
          </a:p>
        </p:txBody>
      </p:sp>
      <p:pic>
        <p:nvPicPr>
          <p:cNvPr id="47" name="Picture 6" descr="http://wipomo.com/assets/road-icon-82434564956bd12d523016117e5fc280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04" y="1736407"/>
            <a:ext cx="1329158" cy="1079999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</p:pic>
      <p:pic>
        <p:nvPicPr>
          <p:cNvPr id="48" name="Picture 8" descr="http://www.playtime.com.my/assets/img/transportation/air-icon.pn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96" y="3415309"/>
            <a:ext cx="1329158" cy="1079999"/>
          </a:xfrm>
          <a:prstGeom prst="rect">
            <a:avLst/>
          </a:prstGeom>
          <a:noFill/>
          <a:ln>
            <a:solidFill>
              <a:schemeClr val="accent4">
                <a:lumMod val="95000"/>
                <a:lumOff val="5000"/>
              </a:schemeClr>
            </a:solidFill>
          </a:ln>
        </p:spPr>
      </p:pic>
      <p:pic>
        <p:nvPicPr>
          <p:cNvPr id="49" name="Picture 10" descr="http://thumbs.dreamstime.com/t/shipping-port-scene-vector-illustration-41385902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219" y="5435101"/>
            <a:ext cx="1329158" cy="1079999"/>
          </a:xfrm>
          <a:prstGeom prst="rect">
            <a:avLst/>
          </a:prstGeom>
          <a:noFill/>
          <a:ln>
            <a:solidFill>
              <a:schemeClr val="accent4">
                <a:lumMod val="95000"/>
                <a:lumOff val="5000"/>
              </a:schemeClr>
            </a:solidFill>
          </a:ln>
        </p:spPr>
      </p:pic>
      <p:pic>
        <p:nvPicPr>
          <p:cNvPr id="50" name="Picture 12" descr="http://upload.wikimedia.org/wikipedia/commons/thumb/f/f1/Sinnbild_Eisenbahn.svg/450px-Sinnbild_Eisenbahn.svg.pn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80243" y="1579105"/>
            <a:ext cx="1524269" cy="1178727"/>
          </a:xfrm>
          <a:prstGeom prst="rect">
            <a:avLst/>
          </a:prstGeom>
          <a:noFill/>
          <a:ln>
            <a:solidFill>
              <a:schemeClr val="accent4">
                <a:lumMod val="95000"/>
                <a:lumOff val="5000"/>
              </a:schemeClr>
            </a:solidFill>
          </a:ln>
        </p:spPr>
      </p:pic>
      <p:pic>
        <p:nvPicPr>
          <p:cNvPr id="51" name="Picture 19" descr="http://a5.mzstatic.com/us/r30/Purple4/v4/d1/23/04/d123045b-b343-6c7c-ec5b-6b99ba897cbb/icon175x175.png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0243" y="3532725"/>
            <a:ext cx="1553080" cy="1178727"/>
          </a:xfrm>
          <a:prstGeom prst="rect">
            <a:avLst/>
          </a:prstGeom>
          <a:noFill/>
          <a:ln>
            <a:solidFill>
              <a:schemeClr val="accent4">
                <a:lumMod val="95000"/>
                <a:lumOff val="5000"/>
              </a:schemeClr>
            </a:solidFill>
          </a:ln>
        </p:spPr>
      </p:pic>
      <p:pic>
        <p:nvPicPr>
          <p:cNvPr id="52" name="Picture 21" descr="http://comps.canstockphoto.com/can-stock-photo_csp9606499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80243" y="5252488"/>
            <a:ext cx="1553081" cy="1187156"/>
          </a:xfrm>
          <a:prstGeom prst="rect">
            <a:avLst/>
          </a:prstGeom>
          <a:noFill/>
          <a:ln>
            <a:solidFill>
              <a:schemeClr val="accent4">
                <a:lumMod val="95000"/>
                <a:lumOff val="5000"/>
              </a:schemeClr>
            </a:solidFill>
          </a:ln>
        </p:spPr>
      </p:pic>
      <p:sp>
        <p:nvSpPr>
          <p:cNvPr id="54" name="Content Placeholder 2"/>
          <p:cNvSpPr txBox="1">
            <a:spLocks/>
          </p:cNvSpPr>
          <p:nvPr/>
        </p:nvSpPr>
        <p:spPr bwMode="gray">
          <a:xfrm>
            <a:off x="10434394" y="1409700"/>
            <a:ext cx="7625006" cy="432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3273" tIns="81636" rIns="163273" bIns="81636" numCol="1" anchor="t" anchorCtr="0" compatLnSpc="1">
            <a:prstTxWarp prst="textNoShape">
              <a:avLst/>
            </a:prstTxWarp>
          </a:bodyPr>
          <a:lstStyle/>
          <a:p>
            <a:pPr marL="317481" indent="-317481">
              <a:buClr>
                <a:prstClr val="black"/>
              </a:buClr>
              <a:buFont typeface="Arial" pitchFamily="34" charset="0"/>
              <a:buChar char="•"/>
            </a:pP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Pembangunan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Jalur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KA 3.258 km di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Jawa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, Sumatera, Sulawesi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dan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Kalimantan</a:t>
            </a:r>
            <a:r>
              <a:rPr lang="id-ID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terdiri dari: </a:t>
            </a:r>
            <a:endParaRPr lang="en-AU" sz="2500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  <a:p>
            <a:pPr marL="317481" indent="-317481">
              <a:buClr>
                <a:prstClr val="black"/>
              </a:buClr>
            </a:pP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	  </a:t>
            </a:r>
            <a:r>
              <a:rPr lang="id-ID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- 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KA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Antar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kota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2.159 km</a:t>
            </a:r>
            <a:endParaRPr lang="id-ID" sz="2500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r>
              <a:rPr lang="id-ID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   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  </a:t>
            </a:r>
            <a:r>
              <a:rPr lang="id-ID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- 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KA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Perkotaan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1.099 km</a:t>
            </a:r>
            <a:endParaRPr lang="id-ID" sz="2500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endParaRPr lang="en-AU" sz="2500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  <a:p>
            <a:pPr marL="317481" indent="-317481">
              <a:buClr>
                <a:prstClr val="black"/>
              </a:buClr>
              <a:buFont typeface="Arial" pitchFamily="34" charset="0"/>
              <a:buChar char="•"/>
            </a:pP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Pembangunan </a:t>
            </a:r>
            <a:r>
              <a:rPr lang="fi-FI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Pelabuhan Penyeberangan di 60 lokasi </a:t>
            </a:r>
          </a:p>
          <a:p>
            <a:pPr marL="317481" indent="-317481">
              <a:buClr>
                <a:prstClr val="black"/>
              </a:buClr>
              <a:buFont typeface="Arial" pitchFamily="34" charset="0"/>
              <a:buChar char="•"/>
            </a:pPr>
            <a:r>
              <a:rPr lang="fi-FI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Pengadaan kapal </a:t>
            </a:r>
            <a:r>
              <a:rPr lang="id-ID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penyeberangan perintis sebanyak</a:t>
            </a:r>
            <a:r>
              <a:rPr lang="fi-FI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id-ID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5</a:t>
            </a:r>
            <a:r>
              <a:rPr lang="fi-FI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0 unit</a:t>
            </a:r>
            <a:endParaRPr lang="en-AU" sz="2500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  <a:p>
            <a:pPr marL="317481" indent="-317481">
              <a:buClr>
                <a:prstClr val="black"/>
              </a:buClr>
              <a:buFont typeface="Wingdings 3" pitchFamily="18" charset="2"/>
              <a:buChar char="}"/>
              <a:defRPr/>
            </a:pPr>
            <a:endParaRPr lang="id-ID" sz="2500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  <a:p>
            <a:pPr marL="317481" indent="-317481">
              <a:buClr>
                <a:prstClr val="black"/>
              </a:buClr>
              <a:buFont typeface="Wingdings 3" pitchFamily="18" charset="2"/>
              <a:buChar char="}"/>
              <a:defRPr/>
            </a:pPr>
            <a:endParaRPr lang="en-AU" sz="2500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  <a:p>
            <a:pPr marL="317481" indent="-317481">
              <a:buClr>
                <a:prstClr val="black"/>
              </a:buClr>
              <a:buFont typeface="Arial" pitchFamily="34" charset="0"/>
              <a:buChar char="•"/>
            </a:pP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Pembangunan BRT di 29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kota</a:t>
            </a:r>
            <a:endParaRPr lang="en-AU" sz="2500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  <a:p>
            <a:pPr marL="317481" indent="-317481">
              <a:buClr>
                <a:prstClr val="black"/>
              </a:buClr>
              <a:buFont typeface="Arial" pitchFamily="34" charset="0"/>
              <a:buChar char="•"/>
            </a:pP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Pembangunan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angkutan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massal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cepat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di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kawasan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perkotaan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(6 Kota metropolitan, </a:t>
            </a:r>
            <a:r>
              <a:rPr lang="id-ID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17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Kota </a:t>
            </a:r>
            <a:r>
              <a:rPr lang="en-AU" sz="2500" kern="0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besar</a:t>
            </a:r>
            <a:r>
              <a:rPr lang="en-AU" sz="2500" kern="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)</a:t>
            </a:r>
          </a:p>
          <a:p>
            <a:pPr marL="317481" indent="-317481">
              <a:buClr>
                <a:prstClr val="black"/>
              </a:buClr>
              <a:buFont typeface="Wingdings 3" pitchFamily="18" charset="2"/>
              <a:buChar char="}"/>
            </a:pPr>
            <a:endParaRPr lang="en-AU" sz="2500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  <a:p>
            <a:pPr marL="317481" indent="-317481">
              <a:buClr>
                <a:prstClr val="black"/>
              </a:buClr>
              <a:buFont typeface="Wingdings 3" pitchFamily="18" charset="2"/>
              <a:buChar char="}"/>
              <a:defRPr/>
            </a:pPr>
            <a:endParaRPr lang="en-AU" sz="2500" kern="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1943589" y="6763680"/>
            <a:ext cx="6462041" cy="205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62173" tIns="81136" rIns="162173" bIns="81136" numCol="1" anchor="t" anchorCtr="0" compatLnSpc="1">
            <a:prstTxWarp prst="textNoShape">
              <a:avLst/>
            </a:prstTxWarp>
          </a:bodyPr>
          <a:lstStyle>
            <a:lvl1pPr marL="340604" indent="-3406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7974" indent="-28382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5342" indent="-22706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9479" indent="-22706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3624" indent="-22706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97765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896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06031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0174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481" indent="-317481">
              <a:spcBef>
                <a:spcPts val="0"/>
              </a:spcBef>
            </a:pPr>
            <a:r>
              <a:rPr lang="en-AU" sz="2500" dirty="0"/>
              <a:t>Pembangunan 49</a:t>
            </a:r>
            <a:r>
              <a:rPr lang="id-ID" sz="2500" dirty="0"/>
              <a:t> </a:t>
            </a:r>
            <a:r>
              <a:rPr lang="en-AU" sz="2500" dirty="0" err="1"/>
              <a:t>Waduk</a:t>
            </a:r>
            <a:r>
              <a:rPr lang="en-AU" sz="2500" dirty="0"/>
              <a:t> </a:t>
            </a:r>
            <a:r>
              <a:rPr lang="en-AU" sz="2500" dirty="0" err="1"/>
              <a:t>Baru</a:t>
            </a:r>
            <a:r>
              <a:rPr lang="en-AU" sz="2500" dirty="0"/>
              <a:t> </a:t>
            </a:r>
            <a:r>
              <a:rPr lang="en-AU" sz="2500" dirty="0" err="1"/>
              <a:t>dan</a:t>
            </a:r>
            <a:r>
              <a:rPr lang="en-AU" sz="2500" dirty="0"/>
              <a:t> 33 PLTA</a:t>
            </a:r>
          </a:p>
          <a:p>
            <a:pPr marL="317481" indent="-317481">
              <a:spcBef>
                <a:spcPts val="0"/>
              </a:spcBef>
            </a:pPr>
            <a:r>
              <a:rPr lang="en-AU" sz="2500" dirty="0"/>
              <a:t>Pembangunan/</a:t>
            </a:r>
            <a:r>
              <a:rPr lang="en-AU" sz="2500" dirty="0" err="1"/>
              <a:t>Peningkatan</a:t>
            </a:r>
            <a:r>
              <a:rPr lang="en-AU" sz="2500" dirty="0"/>
              <a:t> </a:t>
            </a:r>
            <a:r>
              <a:rPr lang="en-AU" sz="2500" dirty="0" err="1"/>
              <a:t>jaringan</a:t>
            </a:r>
            <a:r>
              <a:rPr lang="en-AU" sz="2500" dirty="0"/>
              <a:t> </a:t>
            </a:r>
            <a:r>
              <a:rPr lang="en-AU" sz="2500" dirty="0" err="1"/>
              <a:t>irigasi</a:t>
            </a:r>
            <a:r>
              <a:rPr lang="en-AU" sz="2500" dirty="0"/>
              <a:t> 1 </a:t>
            </a:r>
            <a:r>
              <a:rPr lang="en-AU" sz="2500" dirty="0" err="1"/>
              <a:t>Juta</a:t>
            </a:r>
            <a:r>
              <a:rPr lang="en-AU" sz="2500" dirty="0"/>
              <a:t> Ha</a:t>
            </a:r>
          </a:p>
          <a:p>
            <a:pPr marL="317481" indent="-317481">
              <a:spcBef>
                <a:spcPts val="0"/>
              </a:spcBef>
            </a:pPr>
            <a:r>
              <a:rPr lang="en-AU" sz="2500" dirty="0" err="1"/>
              <a:t>Rehabilitasi</a:t>
            </a:r>
            <a:r>
              <a:rPr lang="en-AU" sz="2500" dirty="0"/>
              <a:t> 3</a:t>
            </a:r>
            <a:r>
              <a:rPr lang="id-ID" sz="2500" dirty="0"/>
              <a:t> </a:t>
            </a:r>
            <a:r>
              <a:rPr lang="en-AU" sz="2500" dirty="0" err="1"/>
              <a:t>Juta</a:t>
            </a:r>
            <a:r>
              <a:rPr lang="en-AU" sz="2500" dirty="0"/>
              <a:t> Ha </a:t>
            </a:r>
            <a:r>
              <a:rPr lang="en-AU" sz="2500" dirty="0" err="1"/>
              <a:t>Jaringan</a:t>
            </a:r>
            <a:r>
              <a:rPr lang="en-AU" sz="2500" dirty="0"/>
              <a:t> </a:t>
            </a:r>
            <a:r>
              <a:rPr lang="en-AU" sz="2500" dirty="0" err="1"/>
              <a:t>Irigasi</a:t>
            </a:r>
            <a:endParaRPr lang="en-AU" sz="2500" dirty="0"/>
          </a:p>
        </p:txBody>
      </p:sp>
      <p:pic>
        <p:nvPicPr>
          <p:cNvPr id="57" name="Picture 56" descr="http://thumbs.dreamstime.com/z/icono-de-la-presa-36285106.jpg"/>
          <p:cNvPicPr preferRelativeResize="0">
            <a:picLocks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08145" y="7087716"/>
            <a:ext cx="1567229" cy="1085613"/>
          </a:xfrm>
          <a:prstGeom prst="rect">
            <a:avLst/>
          </a:prstGeom>
          <a:noFill/>
          <a:ln>
            <a:solidFill>
              <a:schemeClr val="accent4">
                <a:lumMod val="95000"/>
                <a:lumOff val="5000"/>
              </a:schemeClr>
            </a:solidFill>
          </a:ln>
        </p:spPr>
      </p:pic>
      <p:pic>
        <p:nvPicPr>
          <p:cNvPr id="59" name="Picture 12" descr="http://themarcellusshale.com/wp-content/uploads/sites/5/2012/08/081555-glossy-waxed-wood-icon-business-home8.pn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11977" y="7416882"/>
            <a:ext cx="1846298" cy="1500197"/>
          </a:xfrm>
          <a:prstGeom prst="rect">
            <a:avLst/>
          </a:prstGeom>
          <a:noFill/>
          <a:ln>
            <a:solidFill>
              <a:schemeClr val="accent4">
                <a:lumMod val="95000"/>
                <a:lumOff val="5000"/>
              </a:schemeClr>
            </a:solidFill>
          </a:ln>
        </p:spPr>
      </p:pic>
      <p:sp>
        <p:nvSpPr>
          <p:cNvPr id="63" name="Content Placeholder 2"/>
          <p:cNvSpPr txBox="1">
            <a:spLocks/>
          </p:cNvSpPr>
          <p:nvPr/>
        </p:nvSpPr>
        <p:spPr bwMode="gray">
          <a:xfrm>
            <a:off x="10639175" y="6743700"/>
            <a:ext cx="7216308" cy="267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3273" tIns="81636" rIns="163273" bIns="8163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3" pitchFamily="18" charset="2"/>
              <a:buChar char="}"/>
              <a:defRPr sz="2800" b="1">
                <a:solidFill>
                  <a:srgbClr val="000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Century Gothic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rgbClr val="000000"/>
                </a:solidFill>
                <a:latin typeface="Century Gothic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Century Gothic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entury Gothic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r>
              <a:rPr lang="en-AU" sz="2500" b="0" dirty="0">
                <a:solidFill>
                  <a:prstClr val="black"/>
                </a:solidFill>
                <a:latin typeface="Calibri"/>
              </a:rPr>
              <a:t>Pembangunan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Rusanawa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5.257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Twinblok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(515.711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rumah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tangga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Bantuan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stimulan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perumahan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swadaya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5,5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Juta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rumah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tangga</a:t>
            </a:r>
            <a:endParaRPr lang="en-AU" sz="2500" b="0" dirty="0">
              <a:solidFill>
                <a:prstClr val="black"/>
              </a:solidFill>
              <a:latin typeface="Calibri"/>
            </a:endParaRPr>
          </a:p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Penanganan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kawasan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kumuh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 37.407 Ha</a:t>
            </a:r>
          </a:p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Fasilitasi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kredit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perumahan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untuk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MBR 2,5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Juta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rumah</a:t>
            </a:r>
            <a:r>
              <a:rPr lang="en-AU" sz="25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500" b="0" dirty="0" err="1">
                <a:solidFill>
                  <a:prstClr val="black"/>
                </a:solidFill>
                <a:latin typeface="Calibri"/>
              </a:rPr>
              <a:t>tangga</a:t>
            </a:r>
            <a:endParaRPr lang="en-AU" sz="2500" b="0" dirty="0">
              <a:solidFill>
                <a:prstClr val="black"/>
              </a:solidFill>
              <a:latin typeface="Calibri"/>
            </a:endParaRPr>
          </a:p>
          <a:p>
            <a:pPr marL="317481" indent="-317481">
              <a:spcBef>
                <a:spcPts val="0"/>
              </a:spcBef>
              <a:buClr>
                <a:prstClr val="black"/>
              </a:buClr>
              <a:buNone/>
            </a:pPr>
            <a:endParaRPr lang="en-AU" sz="25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4037" y="6763680"/>
            <a:ext cx="8268302" cy="173262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pPr algn="ctr"/>
            <a:endParaRPr lang="id-ID"/>
          </a:p>
        </p:txBody>
      </p:sp>
      <p:sp>
        <p:nvSpPr>
          <p:cNvPr id="66" name="Rectangle 65"/>
          <p:cNvSpPr/>
          <p:nvPr/>
        </p:nvSpPr>
        <p:spPr>
          <a:xfrm>
            <a:off x="8567969" y="6667500"/>
            <a:ext cx="9058440" cy="283196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pPr algn="ctr"/>
            <a:endParaRPr lang="id-ID"/>
          </a:p>
        </p:txBody>
      </p:sp>
      <p:sp>
        <p:nvSpPr>
          <p:cNvPr id="67" name="Rectangle 66"/>
          <p:cNvSpPr/>
          <p:nvPr/>
        </p:nvSpPr>
        <p:spPr>
          <a:xfrm>
            <a:off x="1048981" y="8954355"/>
            <a:ext cx="2304132" cy="30394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pPr algn="ctr"/>
            <a:r>
              <a:rPr lang="id-ID" sz="2100" b="1">
                <a:solidFill>
                  <a:schemeClr val="tx1"/>
                </a:solidFill>
              </a:rPr>
              <a:t>Bidang PUPR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07316" y="8941788"/>
            <a:ext cx="1152065" cy="303945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r>
              <a:rPr lang="id-ID" sz="2100" b="1" dirty="0">
                <a:solidFill>
                  <a:schemeClr val="tx1"/>
                </a:solidFill>
              </a:rPr>
              <a:t>Ket 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4" y="9829800"/>
            <a:ext cx="7959530" cy="418244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r>
              <a:rPr lang="id-ID" sz="2100" b="1" dirty="0">
                <a:solidFill>
                  <a:schemeClr val="tx1"/>
                </a:solidFill>
              </a:rPr>
              <a:t>Sumber: Perpres 2/2015 tentang RPJMN 2015-2019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25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6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4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54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d-ID" sz="4300" dirty="0"/>
              <a:t>INFRASTRUKTUR </a:t>
            </a:r>
            <a:br>
              <a:rPr lang="id-ID" sz="4300" dirty="0"/>
            </a:br>
            <a:r>
              <a:rPr lang="id-ID" sz="4300" dirty="0"/>
              <a:t>YANG HARUS DIBANGUN 2015-2019 (2/2)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154448" y="1333500"/>
            <a:ext cx="6462041" cy="602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62173" tIns="81136" rIns="162173" bIns="81136" numCol="1" anchor="t" anchorCtr="0" compatLnSpc="1">
            <a:prstTxWarp prst="textNoShape">
              <a:avLst/>
            </a:prstTxWarp>
          </a:bodyPr>
          <a:lstStyle>
            <a:lvl1pPr marL="340604" indent="-3406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7974" indent="-28382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5342" indent="-22706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9479" indent="-22706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3624" indent="-22706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97765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1896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06031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0174" indent="-227061" algn="l" defTabSz="9082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481" indent="-317481">
              <a:spcBef>
                <a:spcPts val="0"/>
              </a:spcBef>
            </a:pPr>
            <a:r>
              <a:rPr lang="id-ID" sz="2100" dirty="0"/>
              <a:t>Pembangunan 2 kilang minyak </a:t>
            </a:r>
            <a:r>
              <a:rPr lang="en-US" sz="2100" dirty="0"/>
              <a:t>2x3</a:t>
            </a:r>
            <a:r>
              <a:rPr lang="id-ID" sz="2100" dirty="0"/>
              <a:t>00 ribu barrel</a:t>
            </a:r>
          </a:p>
          <a:p>
            <a:pPr marL="317481" indent="-317481">
              <a:spcBef>
                <a:spcPts val="0"/>
              </a:spcBef>
            </a:pPr>
            <a:r>
              <a:rPr lang="id-ID" sz="2100" dirty="0"/>
              <a:t>Pembangunan FSRU 5 lokasidi Jawa Barat/DKI Jakarta, Jawa Tengah, Jawa Timur, Sumatera Utara dan Lampung</a:t>
            </a:r>
          </a:p>
          <a:p>
            <a:pPr marL="317481" indent="-317481">
              <a:spcBef>
                <a:spcPts val="0"/>
              </a:spcBef>
            </a:pPr>
            <a:r>
              <a:rPr lang="en-AU" sz="2100" dirty="0" err="1"/>
              <a:t>Jaringan</a:t>
            </a:r>
            <a:r>
              <a:rPr lang="en-AU" sz="2100" dirty="0"/>
              <a:t> gas </a:t>
            </a:r>
            <a:r>
              <a:rPr lang="en-AU" sz="2100" dirty="0" err="1"/>
              <a:t>kota</a:t>
            </a:r>
            <a:r>
              <a:rPr lang="en-AU" sz="2100" dirty="0"/>
              <a:t> </a:t>
            </a:r>
            <a:r>
              <a:rPr lang="en-AU" sz="2100" dirty="0" err="1"/>
              <a:t>sebesar</a:t>
            </a:r>
            <a:r>
              <a:rPr lang="id-ID" sz="2100" dirty="0"/>
              <a:t> </a:t>
            </a:r>
            <a:r>
              <a:rPr lang="en-AU" sz="2100" dirty="0"/>
              <a:t>90 </a:t>
            </a:r>
            <a:r>
              <a:rPr lang="en-AU" sz="2100" dirty="0" err="1"/>
              <a:t>rb</a:t>
            </a:r>
            <a:r>
              <a:rPr lang="en-AU" sz="2100" dirty="0"/>
              <a:t> </a:t>
            </a:r>
            <a:r>
              <a:rPr lang="en-AU" sz="2100" dirty="0" err="1"/>
              <a:t>sambungan</a:t>
            </a:r>
            <a:r>
              <a:rPr lang="en-AU" sz="2100" dirty="0"/>
              <a:t> </a:t>
            </a:r>
            <a:r>
              <a:rPr lang="en-AU" sz="2100" dirty="0" err="1"/>
              <a:t>rumah</a:t>
            </a:r>
            <a:endParaRPr lang="id-ID" sz="2100" dirty="0"/>
          </a:p>
          <a:p>
            <a:pPr marL="317481" indent="-317481">
              <a:spcBef>
                <a:spcPts val="0"/>
              </a:spcBef>
            </a:pPr>
            <a:r>
              <a:rPr lang="id-ID" sz="2100" dirty="0"/>
              <a:t>Pembangunan SPBG 75 unit </a:t>
            </a:r>
          </a:p>
          <a:p>
            <a:pPr marL="317481" indent="-317481">
              <a:spcBef>
                <a:spcPts val="0"/>
              </a:spcBef>
            </a:pPr>
            <a:r>
              <a:rPr lang="en-AU" sz="2100" dirty="0" err="1"/>
              <a:t>Rasio</a:t>
            </a:r>
            <a:r>
              <a:rPr lang="en-AU" sz="2100" dirty="0"/>
              <a:t> </a:t>
            </a:r>
            <a:r>
              <a:rPr lang="en-AU" sz="2100" dirty="0" err="1"/>
              <a:t>elektrifikasi</a:t>
            </a:r>
            <a:r>
              <a:rPr lang="en-AU" sz="2100" dirty="0"/>
              <a:t> </a:t>
            </a:r>
            <a:r>
              <a:rPr lang="en-AU" sz="2100" dirty="0" err="1"/>
              <a:t>menjadi</a:t>
            </a:r>
            <a:r>
              <a:rPr lang="en-AU" sz="2100" dirty="0"/>
              <a:t> 96,6 </a:t>
            </a:r>
            <a:r>
              <a:rPr lang="en-AU" sz="2100" dirty="0" err="1"/>
              <a:t>persen</a:t>
            </a:r>
            <a:r>
              <a:rPr lang="en-AU" sz="2100" dirty="0"/>
              <a:t> </a:t>
            </a:r>
          </a:p>
          <a:p>
            <a:pPr marL="317481" indent="-317481">
              <a:spcBef>
                <a:spcPts val="0"/>
              </a:spcBef>
            </a:pPr>
            <a:r>
              <a:rPr lang="en-AU" sz="2100" dirty="0" err="1"/>
              <a:t>Pembangkit</a:t>
            </a:r>
            <a:r>
              <a:rPr lang="en-AU" sz="2100" dirty="0"/>
              <a:t> </a:t>
            </a:r>
            <a:r>
              <a:rPr lang="en-AU" sz="2100" dirty="0" err="1"/>
              <a:t>listrik</a:t>
            </a:r>
            <a:r>
              <a:rPr lang="en-AU" sz="2100" dirty="0"/>
              <a:t> </a:t>
            </a:r>
            <a:r>
              <a:rPr lang="en-AU" sz="2100" dirty="0" err="1"/>
              <a:t>sebesar</a:t>
            </a:r>
            <a:r>
              <a:rPr lang="en-AU" sz="2100" dirty="0"/>
              <a:t> 35</a:t>
            </a:r>
            <a:r>
              <a:rPr lang="id-ID" sz="2100" dirty="0"/>
              <a:t> </a:t>
            </a:r>
            <a:r>
              <a:rPr lang="en-AU" sz="2100" dirty="0" err="1"/>
              <a:t>ribu</a:t>
            </a:r>
            <a:r>
              <a:rPr lang="en-AU" sz="2100" dirty="0"/>
              <a:t> MW</a:t>
            </a:r>
          </a:p>
          <a:p>
            <a:pPr marL="317481" indent="-317481">
              <a:spcBef>
                <a:spcPts val="0"/>
              </a:spcBef>
            </a:pPr>
            <a:r>
              <a:rPr lang="en-AU" sz="2100" dirty="0"/>
              <a:t>Gas </a:t>
            </a:r>
            <a:r>
              <a:rPr lang="en-AU" sz="2100" dirty="0" err="1"/>
              <a:t>bumi</a:t>
            </a:r>
            <a:r>
              <a:rPr lang="en-AU" sz="2100" dirty="0"/>
              <a:t> </a:t>
            </a:r>
            <a:r>
              <a:rPr lang="en-AU" sz="2100" dirty="0" err="1"/>
              <a:t>untuk</a:t>
            </a:r>
            <a:r>
              <a:rPr lang="en-AU" sz="2100" dirty="0"/>
              <a:t> 600 </a:t>
            </a:r>
            <a:r>
              <a:rPr lang="en-AU" sz="2100" dirty="0" err="1"/>
              <a:t>ribu</a:t>
            </a:r>
            <a:r>
              <a:rPr lang="en-AU" sz="2100" dirty="0"/>
              <a:t> </a:t>
            </a:r>
            <a:r>
              <a:rPr lang="en-AU" sz="2100" dirty="0" err="1"/>
              <a:t>nelayan</a:t>
            </a:r>
            <a:endParaRPr lang="en-AU" sz="2100" dirty="0"/>
          </a:p>
          <a:p>
            <a:pPr marL="317481" indent="-317481">
              <a:spcBef>
                <a:spcPts val="0"/>
              </a:spcBef>
            </a:pPr>
            <a:endParaRPr lang="en-AU" sz="2100" dirty="0"/>
          </a:p>
          <a:p>
            <a:pPr marL="317481" indent="-317481">
              <a:spcBef>
                <a:spcPts val="0"/>
              </a:spcBef>
            </a:pPr>
            <a:r>
              <a:rPr lang="en-AU" sz="2100" dirty="0" err="1"/>
              <a:t>Jangkauan</a:t>
            </a:r>
            <a:r>
              <a:rPr lang="en-AU" sz="2100" dirty="0"/>
              <a:t> </a:t>
            </a:r>
            <a:r>
              <a:rPr lang="en-AU" sz="2100" dirty="0" err="1"/>
              <a:t>Pitalebar</a:t>
            </a:r>
            <a:r>
              <a:rPr lang="en-AU" sz="2100" dirty="0"/>
              <a:t>/</a:t>
            </a:r>
            <a:r>
              <a:rPr lang="en-AU" sz="2100" dirty="0" err="1"/>
              <a:t>broadbanddi</a:t>
            </a:r>
            <a:r>
              <a:rPr lang="en-AU" sz="2100" dirty="0"/>
              <a:t> 100% </a:t>
            </a:r>
            <a:r>
              <a:rPr lang="en-AU" sz="2100" dirty="0" err="1"/>
              <a:t>kab</a:t>
            </a:r>
            <a:r>
              <a:rPr lang="en-AU" sz="2100" dirty="0"/>
              <a:t>/</a:t>
            </a:r>
            <a:r>
              <a:rPr lang="en-AU" sz="2100" dirty="0" err="1"/>
              <a:t>kota</a:t>
            </a:r>
            <a:endParaRPr lang="en-AU" sz="2100" dirty="0"/>
          </a:p>
          <a:p>
            <a:pPr marL="317481" indent="-317481">
              <a:spcBef>
                <a:spcPts val="0"/>
              </a:spcBef>
            </a:pPr>
            <a:r>
              <a:rPr lang="en-AU" sz="2100" dirty="0" err="1"/>
              <a:t>Indeks</a:t>
            </a:r>
            <a:r>
              <a:rPr lang="en-AU" sz="2100" dirty="0"/>
              <a:t> e-government </a:t>
            </a:r>
            <a:r>
              <a:rPr lang="en-AU" sz="2100" dirty="0" err="1"/>
              <a:t>mencapai</a:t>
            </a:r>
            <a:r>
              <a:rPr lang="en-AU" sz="2100" dirty="0"/>
              <a:t> 3,4 (</a:t>
            </a:r>
            <a:r>
              <a:rPr lang="en-AU" sz="2100" dirty="0" err="1"/>
              <a:t>skala</a:t>
            </a:r>
            <a:r>
              <a:rPr lang="en-AU" sz="2100" dirty="0"/>
              <a:t> 4,0)</a:t>
            </a:r>
          </a:p>
          <a:p>
            <a:pPr marL="317481" indent="-317481">
              <a:spcBef>
                <a:spcPts val="0"/>
              </a:spcBef>
            </a:pPr>
            <a:r>
              <a:rPr lang="en-AU" sz="2100" dirty="0" err="1"/>
              <a:t>Pengmbangan</a:t>
            </a:r>
            <a:r>
              <a:rPr lang="en-AU" sz="2100" dirty="0"/>
              <a:t> e-</a:t>
            </a:r>
            <a:r>
              <a:rPr lang="en-AU" sz="2100" dirty="0" err="1"/>
              <a:t>pengadaan</a:t>
            </a:r>
            <a:r>
              <a:rPr lang="en-AU" sz="2100" dirty="0"/>
              <a:t>, e-</a:t>
            </a:r>
            <a:r>
              <a:rPr lang="en-AU" sz="2100" dirty="0" err="1"/>
              <a:t>kesehatan</a:t>
            </a:r>
            <a:r>
              <a:rPr lang="en-AU" sz="2100" dirty="0"/>
              <a:t>, e-</a:t>
            </a:r>
            <a:r>
              <a:rPr lang="en-AU" sz="2100" dirty="0" err="1"/>
              <a:t>pendidikan</a:t>
            </a:r>
            <a:r>
              <a:rPr lang="en-AU" sz="2100" dirty="0"/>
              <a:t>, </a:t>
            </a:r>
            <a:r>
              <a:rPr lang="en-AU" sz="2100" dirty="0" err="1"/>
              <a:t>dan</a:t>
            </a:r>
            <a:r>
              <a:rPr lang="en-AU" sz="2100" dirty="0"/>
              <a:t> e-</a:t>
            </a:r>
            <a:r>
              <a:rPr lang="en-AU" sz="2100" dirty="0" err="1"/>
              <a:t>logistik</a:t>
            </a:r>
            <a:endParaRPr lang="en-AU" sz="2100" dirty="0"/>
          </a:p>
          <a:p>
            <a:pPr marL="0" indent="0">
              <a:spcBef>
                <a:spcPts val="0"/>
              </a:spcBef>
              <a:buNone/>
            </a:pPr>
            <a:endParaRPr lang="en-AU" sz="2100" dirty="0"/>
          </a:p>
        </p:txBody>
      </p:sp>
      <p:pic>
        <p:nvPicPr>
          <p:cNvPr id="23" name="Picture 8" descr="http://thumb9.shutterstock.com/display_pic_with_logo/849265/109641962/stock-vector-power-transmission-line-dnieper-hydro-power-plant-thermal-energy-factory-power-plants-and-109641962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771" y="1714500"/>
            <a:ext cx="1856673" cy="1419025"/>
          </a:xfrm>
          <a:prstGeom prst="rect">
            <a:avLst/>
          </a:prstGeom>
          <a:noFill/>
          <a:ln>
            <a:solidFill>
              <a:schemeClr val="accent4">
                <a:lumMod val="95000"/>
                <a:lumOff val="5000"/>
              </a:schemeClr>
            </a:solidFill>
          </a:ln>
        </p:spPr>
      </p:pic>
      <p:pic>
        <p:nvPicPr>
          <p:cNvPr id="24" name="Picture 14" descr="http://thenewtrongroup.com/images/rotate/services/data-communications/ngi_dataComIcon.pn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25" y="4533900"/>
            <a:ext cx="1714419" cy="1285884"/>
          </a:xfrm>
          <a:prstGeom prst="rect">
            <a:avLst/>
          </a:prstGeom>
          <a:noFill/>
          <a:ln>
            <a:solidFill>
              <a:schemeClr val="accent4">
                <a:lumMod val="95000"/>
                <a:lumOff val="5000"/>
              </a:schemeClr>
            </a:solidFill>
          </a:ln>
        </p:spPr>
      </p:pic>
      <p:pic>
        <p:nvPicPr>
          <p:cNvPr id="25" name="Picture 2" descr="http://www.willcountygreen.com/assets/1/AssetManager/200x200/Water%20Ic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2123" y="1638300"/>
            <a:ext cx="1846298" cy="15001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:\RPJMN\water-icon-tap-faucet-drop-blue-isolated-332942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2122" y="3771900"/>
            <a:ext cx="1846300" cy="150019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</p:pic>
      <p:sp>
        <p:nvSpPr>
          <p:cNvPr id="27" name="Content Placeholder 2"/>
          <p:cNvSpPr txBox="1">
            <a:spLocks/>
          </p:cNvSpPr>
          <p:nvPr/>
        </p:nvSpPr>
        <p:spPr bwMode="gray">
          <a:xfrm>
            <a:off x="10939321" y="1562100"/>
            <a:ext cx="7216308" cy="52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3273" tIns="81636" rIns="163273" bIns="8163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3" pitchFamily="18" charset="2"/>
              <a:buChar char="}"/>
              <a:defRPr sz="2800" b="1">
                <a:solidFill>
                  <a:srgbClr val="000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Century Gothic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rgbClr val="000000"/>
                </a:solidFill>
                <a:latin typeface="Century Gothic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Century Gothic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entury Gothic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r>
              <a:rPr lang="en-AU" sz="2100" b="0" dirty="0">
                <a:solidFill>
                  <a:prstClr val="black"/>
                </a:solidFill>
                <a:latin typeface="Calibri"/>
              </a:rPr>
              <a:t>Pembangunan SPAM di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perkotaan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d-ID" sz="2100" b="0" dirty="0">
                <a:solidFill>
                  <a:prstClr val="black"/>
                </a:solidFill>
                <a:latin typeface="Calibri"/>
              </a:rPr>
              <a:t>21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,4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juta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sambungan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rumah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(</a:t>
            </a:r>
            <a:r>
              <a:rPr lang="id-ID" sz="2100" b="0" dirty="0">
                <a:solidFill>
                  <a:prstClr val="black"/>
                </a:solidFill>
                <a:latin typeface="Calibri"/>
              </a:rPr>
              <a:t>268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.680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liter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detik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r>
              <a:rPr lang="en-AU" sz="2100" b="0" dirty="0">
                <a:solidFill>
                  <a:prstClr val="black"/>
                </a:solidFill>
                <a:latin typeface="Calibri"/>
              </a:rPr>
              <a:t>Pembangunan SPAM di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perdesaan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d-ID" sz="2100" b="0" dirty="0">
                <a:solidFill>
                  <a:prstClr val="black"/>
                </a:solidFill>
                <a:latin typeface="Calibri"/>
              </a:rPr>
              <a:t>11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,</a:t>
            </a:r>
            <a:r>
              <a:rPr lang="id-ID" sz="2100" b="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juta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sambungan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rumah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(</a:t>
            </a:r>
            <a:r>
              <a:rPr lang="id-ID" sz="2100" b="0" dirty="0">
                <a:solidFill>
                  <a:prstClr val="black"/>
                </a:solidFill>
                <a:latin typeface="Calibri"/>
              </a:rPr>
              <a:t>22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.647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desa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endParaRPr lang="en-AU" sz="2100" b="0" dirty="0">
              <a:solidFill>
                <a:prstClr val="black"/>
              </a:solidFill>
              <a:latin typeface="Calibri"/>
            </a:endParaRPr>
          </a:p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endParaRPr lang="en-AU" sz="2100" b="0" dirty="0">
              <a:solidFill>
                <a:prstClr val="black"/>
              </a:solidFill>
              <a:latin typeface="Calibri"/>
            </a:endParaRPr>
          </a:p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r>
              <a:rPr lang="en-AU" sz="2100" b="0" dirty="0">
                <a:solidFill>
                  <a:prstClr val="black"/>
                </a:solidFill>
                <a:latin typeface="Calibri"/>
              </a:rPr>
              <a:t>Pembangunan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sistem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air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limbah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komunal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di 227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kota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kab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dan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terpusat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di 430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kota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kab</a:t>
            </a:r>
            <a:endParaRPr lang="en-AU" sz="2100" b="0" dirty="0">
              <a:solidFill>
                <a:prstClr val="black"/>
              </a:solidFill>
              <a:latin typeface="Calibri"/>
            </a:endParaRPr>
          </a:p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r>
              <a:rPr lang="en-AU" sz="2100" b="0" dirty="0">
                <a:solidFill>
                  <a:prstClr val="black"/>
                </a:solidFill>
                <a:latin typeface="Calibri"/>
              </a:rPr>
              <a:t>Pembangunan IPLT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untuk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pengelolaan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lumpur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tinja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perkotaan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di 409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kota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kab</a:t>
            </a:r>
            <a:endParaRPr lang="en-AU" sz="2100" b="0" dirty="0">
              <a:solidFill>
                <a:prstClr val="black"/>
              </a:solidFill>
              <a:latin typeface="Calibri"/>
            </a:endParaRPr>
          </a:p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r>
              <a:rPr lang="en-AU" sz="2100" b="0" dirty="0">
                <a:solidFill>
                  <a:prstClr val="black"/>
                </a:solidFill>
                <a:latin typeface="Calibri"/>
              </a:rPr>
              <a:t>Pembangunan TPA sanitary landfill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dan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fasilitas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3R di 341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kota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kab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dan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fasilitas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3R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terpusat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&amp;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komunal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di 294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kota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kab</a:t>
            </a:r>
            <a:endParaRPr lang="en-AU" sz="2100" b="0" dirty="0">
              <a:solidFill>
                <a:prstClr val="black"/>
              </a:solidFill>
              <a:latin typeface="Calibri"/>
            </a:endParaRPr>
          </a:p>
          <a:p>
            <a:pPr marL="198426" indent="-198426">
              <a:spcBef>
                <a:spcPts val="0"/>
              </a:spcBef>
              <a:buClr>
                <a:prstClr val="black"/>
              </a:buClr>
              <a:buFont typeface="Arial" pitchFamily="34" charset="0"/>
              <a:buChar char="•"/>
              <a:tabLst>
                <a:tab pos="297638" algn="l"/>
              </a:tabLst>
            </a:pP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Pengurangan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genangan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seluas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22.500 Ha di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kawasan</a:t>
            </a:r>
            <a:r>
              <a:rPr lang="en-AU" sz="21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100" b="0" dirty="0" err="1">
                <a:solidFill>
                  <a:prstClr val="black"/>
                </a:solidFill>
                <a:latin typeface="Calibri"/>
              </a:rPr>
              <a:t>permukiman</a:t>
            </a:r>
            <a:endParaRPr lang="en-AU" sz="2100" b="0" dirty="0">
              <a:solidFill>
                <a:prstClr val="black"/>
              </a:solidFill>
              <a:latin typeface="Calibri"/>
            </a:endParaRPr>
          </a:p>
          <a:p>
            <a:pPr marL="317481" indent="-317481">
              <a:spcBef>
                <a:spcPts val="0"/>
              </a:spcBef>
              <a:buClr>
                <a:prstClr val="black"/>
              </a:buClr>
            </a:pPr>
            <a:endParaRPr lang="en-AU" sz="2100" b="0" dirty="0">
              <a:solidFill>
                <a:prstClr val="black"/>
              </a:solidFill>
              <a:latin typeface="Calibri"/>
            </a:endParaRPr>
          </a:p>
          <a:p>
            <a:pPr marL="317481" indent="-317481">
              <a:spcBef>
                <a:spcPts val="0"/>
              </a:spcBef>
              <a:buClr>
                <a:prstClr val="black"/>
              </a:buClr>
            </a:pPr>
            <a:endParaRPr lang="en-AU" sz="21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67967" y="1485900"/>
            <a:ext cx="9587663" cy="4671876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pPr algn="ctr"/>
            <a:endParaRPr lang="id-ID" sz="2900"/>
          </a:p>
        </p:txBody>
      </p:sp>
      <p:sp>
        <p:nvSpPr>
          <p:cNvPr id="29" name="Isosceles Triangle 28"/>
          <p:cNvSpPr/>
          <p:nvPr/>
        </p:nvSpPr>
        <p:spPr>
          <a:xfrm rot="10800000">
            <a:off x="503504" y="6286500"/>
            <a:ext cx="16992974" cy="2403624"/>
          </a:xfrm>
          <a:prstGeom prst="triangle">
            <a:avLst>
              <a:gd name="adj" fmla="val 49732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110" tIns="76055" rIns="152110" bIns="76055"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2667000" y="7751689"/>
            <a:ext cx="6054299" cy="1887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Siapa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mengerjakan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Nasional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vs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Asing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Butuh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TA 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dan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TT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saja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Dimana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dan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Berapa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Orang?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Butuh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Material 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Butuh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Peralatan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Konstruksi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8721299" y="7688640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+mj-lt"/>
              <a:buAutoNum type="arabicPeriod" startAt="6"/>
              <a:defRPr/>
            </a:pP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Target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Produktivitas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Siapa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memastikan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terlaksananya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Proftofolio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Infrastruktur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Siapa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memastikan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terlaksananya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Program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Infrastruktur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Siapa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memastikan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terlaksananya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Proyek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i="1" dirty="0" err="1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Infrastruktur</a:t>
            </a:r>
            <a:r>
              <a:rPr lang="en-ID" sz="2400" i="1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268706" y="6562300"/>
            <a:ext cx="117505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4000" b="1" dirty="0"/>
              <a:t>Bagaimana kondisi jasa konstruksi Indonesia saat ini? 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18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9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5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6" y="1362075"/>
            <a:ext cx="10655300" cy="78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681671" y="1541369"/>
            <a:ext cx="5815258" cy="1459364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lIns="163284" tIns="81642" rIns="163284" bIns="81642">
            <a:spAutoFit/>
          </a:bodyPr>
          <a:lstStyle/>
          <a:p>
            <a:pPr algn="ctr" defTabSz="816422" eaLnBrk="0" hangingPunct="0">
              <a:defRPr/>
            </a:pPr>
            <a:r>
              <a:rPr lang="en-US" sz="2500" b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INDONESIA ADALAH PASAR JASA KONSTRUKSI TERBESAR DI ASEAN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1977" y="8167688"/>
            <a:ext cx="3247222" cy="11497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84" tIns="81642" rIns="163284" bIns="81642">
            <a:spAutoFit/>
          </a:bodyPr>
          <a:lstStyle/>
          <a:p>
            <a:pPr defTabSz="816422" eaLnBrk="0" hangingPunct="0">
              <a:defRPr/>
            </a:pPr>
            <a:r>
              <a:rPr lang="en-US" b="1" dirty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  <a:t>INDONESIA</a:t>
            </a:r>
          </a:p>
          <a:p>
            <a:pPr defTabSz="816422" eaLnBrk="0" hangingPunct="0">
              <a:defRPr/>
            </a:pPr>
            <a:r>
              <a:rPr lang="en-US" b="1" dirty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  <a:t>$ 267  Billion</a:t>
            </a:r>
          </a:p>
        </p:txBody>
      </p:sp>
      <p:sp>
        <p:nvSpPr>
          <p:cNvPr id="5" name="Oval 4"/>
          <p:cNvSpPr/>
          <p:nvPr/>
        </p:nvSpPr>
        <p:spPr>
          <a:xfrm>
            <a:off x="5616576" y="6007894"/>
            <a:ext cx="3238500" cy="3036093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63284" tIns="81642" rIns="163284" bIns="81642" anchor="ctr"/>
          <a:lstStyle/>
          <a:p>
            <a:pPr algn="ctr" defTabSz="816422" eaLnBrk="0" hangingPunct="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872" name="Rectangle 5"/>
          <p:cNvSpPr>
            <a:spLocks noChangeArrowheads="1"/>
          </p:cNvSpPr>
          <p:nvPr/>
        </p:nvSpPr>
        <p:spPr bwMode="auto">
          <a:xfrm>
            <a:off x="2536827" y="9051132"/>
            <a:ext cx="6623050" cy="81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100" i="1">
                <a:solidFill>
                  <a:srgbClr val="000000"/>
                </a:solidFill>
              </a:rPr>
              <a:t>(sumber: ASIA CONSTRUCTION OUTLOOK, AECOM 2014) </a:t>
            </a:r>
          </a:p>
        </p:txBody>
      </p:sp>
      <p:sp>
        <p:nvSpPr>
          <p:cNvPr id="36873" name="TextBox 13"/>
          <p:cNvSpPr txBox="1">
            <a:spLocks noChangeArrowheads="1"/>
          </p:cNvSpPr>
          <p:nvPr/>
        </p:nvSpPr>
        <p:spPr bwMode="auto">
          <a:xfrm>
            <a:off x="10174145" y="7357819"/>
            <a:ext cx="7781926" cy="20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3000" b="1">
                <a:solidFill>
                  <a:srgbClr val="0070C0"/>
                </a:solidFill>
              </a:rPr>
              <a:t>Perlu Peran Aktif Pembinaan Konstruksi untuk Mensinergikan Kekuatan Nasional  untuk Mempertahankan  Pasar Nasional dan Merebut Pasar Konstruksi Regional</a:t>
            </a:r>
          </a:p>
        </p:txBody>
      </p:sp>
      <p:sp>
        <p:nvSpPr>
          <p:cNvPr id="8" name="Shape 7"/>
          <p:cNvSpPr>
            <a:spLocks/>
          </p:cNvSpPr>
          <p:nvPr/>
        </p:nvSpPr>
        <p:spPr bwMode="auto">
          <a:xfrm rot="17763702" flipH="1">
            <a:off x="7017941" y="2761854"/>
            <a:ext cx="4722018" cy="2298700"/>
          </a:xfrm>
          <a:custGeom>
            <a:avLst/>
            <a:gdLst>
              <a:gd name="T0" fmla="*/ 0 w 3148012"/>
              <a:gd name="T1" fmla="*/ 1149350 h 1149350"/>
              <a:gd name="T2" fmla="*/ 2725787 w 3148012"/>
              <a:gd name="T3" fmla="*/ 143669 h 1149350"/>
              <a:gd name="T4" fmla="*/ 2709599 w 3148012"/>
              <a:gd name="T5" fmla="*/ 0 h 1149350"/>
              <a:gd name="T6" fmla="*/ 3148012 w 3148012"/>
              <a:gd name="T7" fmla="*/ 229870 h 1149350"/>
              <a:gd name="T8" fmla="*/ 2774350 w 3148012"/>
              <a:gd name="T9" fmla="*/ 574675 h 1149350"/>
              <a:gd name="T10" fmla="*/ 2758162 w 3148012"/>
              <a:gd name="T11" fmla="*/ 431006 h 1149350"/>
              <a:gd name="T12" fmla="*/ 0 w 3148012"/>
              <a:gd name="T13" fmla="*/ 1149350 h 11493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148012" h="1149350">
                <a:moveTo>
                  <a:pt x="0" y="1149350"/>
                </a:moveTo>
                <a:cubicBezTo>
                  <a:pt x="349779" y="638528"/>
                  <a:pt x="1258375" y="303301"/>
                  <a:pt x="2725787" y="143669"/>
                </a:cubicBezTo>
                <a:lnTo>
                  <a:pt x="2709599" y="0"/>
                </a:lnTo>
                <a:lnTo>
                  <a:pt x="3148012" y="229870"/>
                </a:lnTo>
                <a:lnTo>
                  <a:pt x="2774350" y="574675"/>
                </a:lnTo>
                <a:lnTo>
                  <a:pt x="2758162" y="431006"/>
                </a:lnTo>
                <a:cubicBezTo>
                  <a:pt x="1444056" y="494859"/>
                  <a:pt x="524669" y="734307"/>
                  <a:pt x="0" y="114935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163284" tIns="81642" rIns="163284" bIns="81642"/>
          <a:lstStyle/>
          <a:p>
            <a:pPr>
              <a:defRPr/>
            </a:pPr>
            <a:endParaRPr lang="id-ID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456368" y="3199283"/>
            <a:ext cx="5184576" cy="3887317"/>
          </a:xfrm>
          <a:prstGeom prst="rect">
            <a:avLst/>
          </a:prstGeom>
          <a:ln w="38100" cap="flat" cmpd="sng" algn="ctr">
            <a:solidFill>
              <a:schemeClr val="accent2"/>
            </a:solidFill>
            <a:prstDash val="solid"/>
          </a:ln>
          <a:effectLst>
            <a:glow rad="101600">
              <a:schemeClr val="tx1">
                <a:lumMod val="95000"/>
                <a:lumOff val="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63284" tIns="81642" rIns="163284" bIns="81642"/>
          <a:lstStyle/>
          <a:p>
            <a:pPr defTabSz="816422">
              <a:lnSpc>
                <a:spcPct val="150000"/>
              </a:lnSpc>
              <a:spcBef>
                <a:spcPct val="20000"/>
              </a:spcBef>
              <a:defRPr/>
            </a:pPr>
            <a:r>
              <a:rPr lang="id-ID" altLang="en-US" sz="2100" b="1" dirty="0">
                <a:solidFill>
                  <a:srgbClr val="0000FF"/>
                </a:solidFill>
              </a:rPr>
              <a:t>Nilai kapitalisasi terus meningkat:</a:t>
            </a:r>
          </a:p>
          <a:p>
            <a:pPr marL="424282" lvl="1" indent="-314997" defTabSz="816422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id-ID" altLang="en-US" sz="2500" b="1" dirty="0">
                <a:solidFill>
                  <a:prstClr val="black"/>
                </a:solidFill>
              </a:rPr>
              <a:t>2012: Rp </a:t>
            </a:r>
            <a:r>
              <a:rPr lang="en-AU" altLang="en-US" sz="2500" b="1" dirty="0">
                <a:solidFill>
                  <a:prstClr val="black"/>
                </a:solidFill>
              </a:rPr>
              <a:t>411,53</a:t>
            </a:r>
            <a:r>
              <a:rPr lang="id-ID" altLang="en-US" sz="2500" b="1" dirty="0">
                <a:solidFill>
                  <a:prstClr val="black"/>
                </a:solidFill>
              </a:rPr>
              <a:t> triliun</a:t>
            </a:r>
          </a:p>
          <a:p>
            <a:pPr marL="424282" lvl="1" indent="-314997" defTabSz="816422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id-ID" altLang="en-US" sz="2500" b="1" dirty="0">
                <a:solidFill>
                  <a:prstClr val="black"/>
                </a:solidFill>
              </a:rPr>
              <a:t>2013: Rp 4</a:t>
            </a:r>
            <a:r>
              <a:rPr lang="en-AU" altLang="en-US" sz="2500" b="1" dirty="0">
                <a:solidFill>
                  <a:prstClr val="black"/>
                </a:solidFill>
              </a:rPr>
              <a:t>66,69</a:t>
            </a:r>
            <a:r>
              <a:rPr lang="id-ID" altLang="en-US" sz="2500" b="1" dirty="0">
                <a:solidFill>
                  <a:prstClr val="black"/>
                </a:solidFill>
              </a:rPr>
              <a:t> triliun</a:t>
            </a:r>
          </a:p>
          <a:p>
            <a:pPr marL="424282" lvl="1" indent="-314997" defTabSz="816422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id-ID" altLang="en-US" sz="2500" b="1" dirty="0">
                <a:solidFill>
                  <a:prstClr val="black"/>
                </a:solidFill>
              </a:rPr>
              <a:t>2014: Rp </a:t>
            </a:r>
            <a:r>
              <a:rPr lang="en-AU" altLang="en-US" sz="2500" b="1" dirty="0">
                <a:solidFill>
                  <a:prstClr val="black"/>
                </a:solidFill>
              </a:rPr>
              <a:t>521,7</a:t>
            </a:r>
            <a:r>
              <a:rPr lang="id-ID" altLang="en-US" sz="2500" b="1" dirty="0">
                <a:solidFill>
                  <a:prstClr val="black"/>
                </a:solidFill>
              </a:rPr>
              <a:t> triliun</a:t>
            </a:r>
            <a:endParaRPr lang="en-US" altLang="en-US" sz="2500" b="1" dirty="0">
              <a:solidFill>
                <a:prstClr val="black"/>
              </a:solidFill>
            </a:endParaRPr>
          </a:p>
          <a:p>
            <a:pPr marL="424282" lvl="1" indent="-314997" defTabSz="816422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en-US" sz="2500" b="1" dirty="0">
                <a:solidFill>
                  <a:prstClr val="black"/>
                </a:solidFill>
              </a:rPr>
              <a:t>2015; </a:t>
            </a:r>
            <a:r>
              <a:rPr lang="en-US" altLang="en-US" sz="2500" b="1" dirty="0" err="1">
                <a:solidFill>
                  <a:prstClr val="black"/>
                </a:solidFill>
              </a:rPr>
              <a:t>Rp</a:t>
            </a:r>
            <a:r>
              <a:rPr lang="en-US" altLang="en-US" sz="2500" b="1" dirty="0">
                <a:solidFill>
                  <a:prstClr val="black"/>
                </a:solidFill>
              </a:rPr>
              <a:t>. 1.103,88 </a:t>
            </a:r>
            <a:r>
              <a:rPr lang="en-US" altLang="en-US" sz="2500" b="1" dirty="0" err="1">
                <a:solidFill>
                  <a:prstClr val="black"/>
                </a:solidFill>
              </a:rPr>
              <a:t>triliun</a:t>
            </a:r>
            <a:endParaRPr lang="en-US" altLang="en-US" sz="2500" b="1" dirty="0">
              <a:solidFill>
                <a:prstClr val="black"/>
              </a:solidFill>
            </a:endParaRPr>
          </a:p>
          <a:p>
            <a:pPr marL="424282" lvl="1" indent="-314997" defTabSz="816422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en-US" sz="2500" b="1" dirty="0">
                <a:solidFill>
                  <a:srgbClr val="FF0000"/>
                </a:solidFill>
              </a:rPr>
              <a:t>2016?</a:t>
            </a:r>
            <a:endParaRPr lang="id-ID" altLang="en-US" sz="25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676"/>
            <a:ext cx="18288000" cy="1081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algn="ctr" defTabSz="816422" eaLnBrk="0" hangingPunct="0">
              <a:defRPr/>
            </a:pPr>
            <a:r>
              <a:rPr lang="en-AU" sz="5000" b="1" dirty="0">
                <a:solidFill>
                  <a:prstClr val="black"/>
                </a:solidFill>
              </a:rPr>
              <a:t>PELUANG PASAR JASA KONSTRUKSI NASIONAL &amp; ASEAN</a:t>
            </a:r>
            <a:endParaRPr lang="id-ID" sz="5000" b="1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916400" y="9639300"/>
            <a:ext cx="1371600" cy="647700"/>
            <a:chOff x="16916400" y="9448800"/>
            <a:chExt cx="1371600" cy="647700"/>
          </a:xfrm>
        </p:grpSpPr>
        <p:grpSp>
          <p:nvGrpSpPr>
            <p:cNvPr id="20" name="Group 30"/>
            <p:cNvGrpSpPr/>
            <p:nvPr/>
          </p:nvGrpSpPr>
          <p:grpSpPr>
            <a:xfrm>
              <a:off x="16916400" y="9448800"/>
              <a:ext cx="1371600" cy="647700"/>
              <a:chOff x="16916400" y="9448800"/>
              <a:chExt cx="1371600" cy="6477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7068800" y="9448800"/>
                <a:ext cx="1219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6916400" y="9448800"/>
                <a:ext cx="76200" cy="647700"/>
              </a:xfrm>
              <a:prstGeom prst="rect">
                <a:avLst/>
              </a:prstGeom>
              <a:solidFill>
                <a:srgbClr val="FBEF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1" name="Slide Number Placeholder 3"/>
            <p:cNvSpPr txBox="1">
              <a:spLocks/>
            </p:cNvSpPr>
            <p:nvPr/>
          </p:nvSpPr>
          <p:spPr>
            <a:xfrm>
              <a:off x="17183100" y="9534526"/>
              <a:ext cx="723900" cy="561974"/>
            </a:xfrm>
            <a:prstGeom prst="rect">
              <a:avLst/>
            </a:prstGeom>
          </p:spPr>
          <p:txBody>
            <a:bodyPr vert="horz" lIns="163284" tIns="81642" rIns="163284" bIns="81642" rtlCol="0" anchor="ctr"/>
            <a:lstStyle>
              <a:lvl1pPr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</a:defRPr>
              </a:lvl1pPr>
            </a:lstStyle>
            <a:p>
              <a:pPr marL="0" marR="0" lvl="0" indent="0" algn="r" defTabSz="1632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E33FD35-370F-44ED-9780-2C5E24784CF6}" type="slidenum">
                <a:rPr kumimoji="0" 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pPr marL="0" marR="0" lvl="0" indent="0" algn="r" defTabSz="1632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6</a:t>
              </a:fld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/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10858500" y="2768600"/>
          <a:ext cx="5562600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10782301" y="7250671"/>
            <a:ext cx="3809999" cy="45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193" dirty="0">
                <a:solidFill>
                  <a:srgbClr val="C00000"/>
                </a:solidFill>
                <a:latin typeface="Arial Rounded MT Bold" pitchFamily="34" charset="0"/>
              </a:rPr>
              <a:t>sumber: Global Competitiveness Index, WEF, 201</a:t>
            </a:r>
            <a:r>
              <a:rPr lang="en-AU" sz="1193" dirty="0">
                <a:solidFill>
                  <a:srgbClr val="C00000"/>
                </a:solidFill>
                <a:latin typeface="Arial Rounded MT Bold" pitchFamily="34" charset="0"/>
              </a:rPr>
              <a:t>6</a:t>
            </a:r>
            <a:endParaRPr lang="en-AU" sz="1193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712385" y="131973"/>
            <a:ext cx="11060051" cy="130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51" tIns="68577" rIns="137151" bIns="68577" numCol="1" anchor="ctr" anchorCtr="0" compatLnSpc="1">
            <a:prstTxWarp prst="textNoShape">
              <a:avLst/>
            </a:prstTxWarp>
            <a:noAutofit/>
          </a:bodyPr>
          <a:lstStyle/>
          <a:p>
            <a:pPr defTabSz="1558586" eaLnBrk="0" fontAlgn="base" hangingPunct="0">
              <a:spcAft>
                <a:spcPct val="0"/>
              </a:spcAft>
              <a:defRPr/>
            </a:pPr>
            <a:r>
              <a:rPr lang="id-ID" altLang="id-ID" sz="2386" b="1" dirty="0">
                <a:solidFill>
                  <a:prstClr val="black"/>
                </a:solidFill>
                <a:latin typeface="Century Gothic" pitchFamily="34" charset="0"/>
                <a:ea typeface="MS PGothic" panose="020B0600070205080204" pitchFamily="34" charset="-128"/>
                <a:cs typeface="MS PGothic" charset="0"/>
              </a:rPr>
              <a:t>TANTANGAN PEMBANGUNAN INFRASTRUKTUR PUPR 2015-2019</a:t>
            </a:r>
            <a:endParaRPr lang="en-AU" altLang="id-ID" sz="2386" b="1" dirty="0">
              <a:solidFill>
                <a:prstClr val="black"/>
              </a:solidFill>
              <a:latin typeface="Century Gothic" pitchFamily="34" charset="0"/>
              <a:ea typeface="MS PGothic" panose="020B0600070205080204" pitchFamily="34" charset="-128"/>
              <a:cs typeface="MS PGothic" charset="0"/>
            </a:endParaRPr>
          </a:p>
          <a:p>
            <a:pPr defTabSz="1558586" eaLnBrk="0" fontAlgn="base" hangingPunct="0">
              <a:spcAft>
                <a:spcPct val="0"/>
              </a:spcAft>
              <a:defRPr/>
            </a:pPr>
            <a:r>
              <a:rPr lang="en-AU" sz="4773" b="1" dirty="0">
                <a:solidFill>
                  <a:srgbClr val="FF0000"/>
                </a:solidFill>
              </a:rPr>
              <a:t>DAYA SAING NASIONAL</a:t>
            </a:r>
          </a:p>
          <a:p>
            <a:pPr defTabSz="1558586" eaLnBrk="0" fontAlgn="base" hangingPunct="0">
              <a:spcAft>
                <a:spcPct val="0"/>
              </a:spcAft>
              <a:defRPr/>
            </a:pPr>
            <a:r>
              <a:rPr lang="en-AU" sz="2386" dirty="0" err="1">
                <a:solidFill>
                  <a:prstClr val="black"/>
                </a:solidFill>
              </a:rPr>
              <a:t>masih</a:t>
            </a:r>
            <a:r>
              <a:rPr lang="en-AU" sz="2386" dirty="0">
                <a:solidFill>
                  <a:prstClr val="black"/>
                </a:solidFill>
              </a:rPr>
              <a:t> </a:t>
            </a:r>
            <a:r>
              <a:rPr lang="en-AU" sz="2386" dirty="0" err="1">
                <a:solidFill>
                  <a:prstClr val="black"/>
                </a:solidFill>
              </a:rPr>
              <a:t>belum</a:t>
            </a:r>
            <a:r>
              <a:rPr lang="en-AU" sz="2386" dirty="0">
                <a:solidFill>
                  <a:prstClr val="black"/>
                </a:solidFill>
              </a:rPr>
              <a:t> </a:t>
            </a:r>
            <a:r>
              <a:rPr lang="en-AU" sz="2386" dirty="0" err="1">
                <a:solidFill>
                  <a:prstClr val="black"/>
                </a:solidFill>
              </a:rPr>
              <a:t>kuat</a:t>
            </a:r>
            <a:r>
              <a:rPr lang="en-AU" sz="2386" dirty="0">
                <a:solidFill>
                  <a:prstClr val="black"/>
                </a:solidFill>
              </a:rPr>
              <a:t> </a:t>
            </a:r>
            <a:r>
              <a:rPr lang="en-AU" sz="2386" dirty="0" err="1">
                <a:solidFill>
                  <a:prstClr val="black"/>
                </a:solidFill>
              </a:rPr>
              <a:t>karena</a:t>
            </a:r>
            <a:r>
              <a:rPr lang="en-AU" sz="2386" dirty="0">
                <a:solidFill>
                  <a:prstClr val="black"/>
                </a:solidFill>
              </a:rPr>
              <a:t> </a:t>
            </a:r>
            <a:r>
              <a:rPr lang="en-AU" sz="2386" dirty="0" err="1">
                <a:solidFill>
                  <a:prstClr val="black"/>
                </a:solidFill>
              </a:rPr>
              <a:t>keterbatasan</a:t>
            </a:r>
            <a:r>
              <a:rPr lang="en-AU" sz="2386" dirty="0">
                <a:solidFill>
                  <a:prstClr val="black"/>
                </a:solidFill>
              </a:rPr>
              <a:t> </a:t>
            </a:r>
            <a:r>
              <a:rPr lang="en-AU" sz="2386" dirty="0" err="1">
                <a:solidFill>
                  <a:prstClr val="black"/>
                </a:solidFill>
              </a:rPr>
              <a:t>dukungan</a:t>
            </a:r>
            <a:r>
              <a:rPr lang="en-AU" sz="2386" dirty="0">
                <a:solidFill>
                  <a:prstClr val="black"/>
                </a:solidFill>
              </a:rPr>
              <a:t> </a:t>
            </a:r>
            <a:r>
              <a:rPr lang="en-AU" sz="2386" dirty="0" err="1">
                <a:solidFill>
                  <a:prstClr val="black"/>
                </a:solidFill>
              </a:rPr>
              <a:t>infrastruktur</a:t>
            </a:r>
            <a:r>
              <a:rPr lang="en-AU" sz="2386" dirty="0">
                <a:solidFill>
                  <a:prstClr val="black"/>
                </a:solidFill>
              </a:rPr>
              <a:t> (</a:t>
            </a:r>
            <a:r>
              <a:rPr lang="en-AU" sz="2386" dirty="0" err="1">
                <a:solidFill>
                  <a:prstClr val="black"/>
                </a:solidFill>
              </a:rPr>
              <a:t>termasuk</a:t>
            </a:r>
            <a:r>
              <a:rPr lang="en-AU" sz="2386" dirty="0">
                <a:solidFill>
                  <a:prstClr val="black"/>
                </a:solidFill>
              </a:rPr>
              <a:t> </a:t>
            </a:r>
            <a:r>
              <a:rPr lang="en-AU" sz="2386" dirty="0" err="1">
                <a:solidFill>
                  <a:prstClr val="black"/>
                </a:solidFill>
              </a:rPr>
              <a:t>konektivitas</a:t>
            </a:r>
            <a:r>
              <a:rPr lang="en-AU" sz="2386" dirty="0">
                <a:solidFill>
                  <a:prstClr val="black"/>
                </a:solidFill>
              </a:rPr>
              <a:t>)</a:t>
            </a:r>
            <a:endParaRPr lang="id-ID" sz="4773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601218" y="1469991"/>
            <a:ext cx="9613188" cy="0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922" y="1713385"/>
            <a:ext cx="8770380" cy="8422013"/>
          </a:xfrm>
          <a:prstGeom prst="rect">
            <a:avLst/>
          </a:prstGeom>
        </p:spPr>
      </p:pic>
    </p:spTree>
    <p:extLst/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429" dirty="0" err="1"/>
              <a:t>Sebuah</a:t>
            </a:r>
            <a:r>
              <a:rPr lang="en-US" sz="6429" dirty="0"/>
              <a:t> model </a:t>
            </a:r>
            <a:r>
              <a:rPr lang="en-US" sz="6429" dirty="0" err="1"/>
              <a:t>untuk</a:t>
            </a:r>
            <a:r>
              <a:rPr lang="en-US" sz="6429" dirty="0"/>
              <a:t> ekonomi konstruksi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SOSIALISASI UNDANG-UNDANG REPUBLIK INDONESIA TENTANG JASA KONSTRUKSI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2F07B3-314C-4AB6-9B0A-129BAE19A25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329" y="2126457"/>
            <a:ext cx="9113316" cy="6476577"/>
          </a:xfrm>
          <a:prstGeom prst="rect">
            <a:avLst/>
          </a:prstGeom>
        </p:spPr>
      </p:pic>
    </p:spTree>
    <p:extLst/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7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1714502" y="1767204"/>
            <a:ext cx="14859012" cy="7775190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9931038" y="5491349"/>
            <a:ext cx="1600974" cy="2027468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54"/>
          </a:p>
        </p:txBody>
      </p:sp>
      <p:sp>
        <p:nvSpPr>
          <p:cNvPr id="17" name="Text Placeholder 8"/>
          <p:cNvSpPr txBox="1">
            <a:spLocks/>
          </p:cNvSpPr>
          <p:nvPr/>
        </p:nvSpPr>
        <p:spPr bwMode="auto">
          <a:xfrm>
            <a:off x="2571751" y="22295"/>
            <a:ext cx="14001764" cy="107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77" tIns="51120" rIns="102177" bIns="51120" anchor="ctr"/>
          <a:lstStyle/>
          <a:p>
            <a:pPr marL="102134">
              <a:buClr>
                <a:prstClr val="black"/>
              </a:buClr>
              <a:buSzPct val="100000"/>
            </a:pPr>
            <a:r>
              <a:rPr lang="en-US" sz="4091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PERAN SEKTOR KONSTRUKSI  TERHADAP PEREKONOMIAN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41354" y="9402340"/>
            <a:ext cx="1992936" cy="346291"/>
          </a:xfrm>
          <a:prstGeom prst="rect">
            <a:avLst/>
          </a:prstGeom>
          <a:noFill/>
        </p:spPr>
        <p:txBody>
          <a:bodyPr wrap="square" lIns="83120" tIns="41550" rIns="83120" bIns="41550">
            <a:spAutoFit/>
          </a:bodyPr>
          <a:lstStyle/>
          <a:p>
            <a:pPr>
              <a:defRPr/>
            </a:pPr>
            <a:r>
              <a:rPr lang="id-ID" sz="1705" i="1" dirty="0">
                <a:solidFill>
                  <a:prstClr val="black"/>
                </a:solidFill>
                <a:latin typeface="Calibri"/>
              </a:rPr>
              <a:t>Sumber: BPS</a:t>
            </a:r>
          </a:p>
        </p:txBody>
      </p:sp>
      <p:sp>
        <p:nvSpPr>
          <p:cNvPr id="16" name="Freeform 15"/>
          <p:cNvSpPr/>
          <p:nvPr/>
        </p:nvSpPr>
        <p:spPr>
          <a:xfrm>
            <a:off x="3891760" y="3275075"/>
            <a:ext cx="2629700" cy="927606"/>
          </a:xfrm>
          <a:custGeom>
            <a:avLst/>
            <a:gdLst>
              <a:gd name="connsiteX0" fmla="*/ 0 w 1921753"/>
              <a:gd name="connsiteY0" fmla="*/ 112745 h 676459"/>
              <a:gd name="connsiteX1" fmla="*/ 112745 w 1921753"/>
              <a:gd name="connsiteY1" fmla="*/ 0 h 676459"/>
              <a:gd name="connsiteX2" fmla="*/ 1809008 w 1921753"/>
              <a:gd name="connsiteY2" fmla="*/ 0 h 676459"/>
              <a:gd name="connsiteX3" fmla="*/ 1921753 w 1921753"/>
              <a:gd name="connsiteY3" fmla="*/ 112745 h 676459"/>
              <a:gd name="connsiteX4" fmla="*/ 1921753 w 1921753"/>
              <a:gd name="connsiteY4" fmla="*/ 563714 h 676459"/>
              <a:gd name="connsiteX5" fmla="*/ 1809008 w 1921753"/>
              <a:gd name="connsiteY5" fmla="*/ 676459 h 676459"/>
              <a:gd name="connsiteX6" fmla="*/ 112745 w 1921753"/>
              <a:gd name="connsiteY6" fmla="*/ 676459 h 676459"/>
              <a:gd name="connsiteX7" fmla="*/ 0 w 1921753"/>
              <a:gd name="connsiteY7" fmla="*/ 563714 h 676459"/>
              <a:gd name="connsiteX8" fmla="*/ 0 w 1921753"/>
              <a:gd name="connsiteY8" fmla="*/ 112745 h 67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753" h="676459">
                <a:moveTo>
                  <a:pt x="0" y="112745"/>
                </a:moveTo>
                <a:cubicBezTo>
                  <a:pt x="0" y="50478"/>
                  <a:pt x="50478" y="0"/>
                  <a:pt x="112745" y="0"/>
                </a:cubicBezTo>
                <a:lnTo>
                  <a:pt x="1809008" y="0"/>
                </a:lnTo>
                <a:cubicBezTo>
                  <a:pt x="1871275" y="0"/>
                  <a:pt x="1921753" y="50478"/>
                  <a:pt x="1921753" y="112745"/>
                </a:cubicBezTo>
                <a:lnTo>
                  <a:pt x="1921753" y="563714"/>
                </a:lnTo>
                <a:cubicBezTo>
                  <a:pt x="1921753" y="625981"/>
                  <a:pt x="1871275" y="676459"/>
                  <a:pt x="1809008" y="676459"/>
                </a:cubicBezTo>
                <a:lnTo>
                  <a:pt x="112745" y="676459"/>
                </a:lnTo>
                <a:cubicBezTo>
                  <a:pt x="50478" y="676459"/>
                  <a:pt x="0" y="625981"/>
                  <a:pt x="0" y="563714"/>
                </a:cubicBezTo>
                <a:lnTo>
                  <a:pt x="0" y="112745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102972" tIns="102972" rIns="102972" bIns="102972" numCol="1" spcCol="1029" anchor="ctr" anchorCtr="0">
            <a:noAutofit/>
          </a:bodyPr>
          <a:lstStyle/>
          <a:p>
            <a:pPr algn="ctr" defTabSz="1285643">
              <a:lnSpc>
                <a:spcPct val="90000"/>
              </a:lnSpc>
              <a:spcAft>
                <a:spcPct val="35000"/>
              </a:spcAft>
            </a:pPr>
            <a:r>
              <a:rPr lang="id-ID" sz="2898" b="1" dirty="0">
                <a:solidFill>
                  <a:prstClr val="white"/>
                </a:solidFill>
              </a:rPr>
              <a:t>Konstruksi</a:t>
            </a:r>
          </a:p>
        </p:txBody>
      </p:sp>
      <p:sp>
        <p:nvSpPr>
          <p:cNvPr id="18" name="Freeform 17"/>
          <p:cNvSpPr/>
          <p:nvPr/>
        </p:nvSpPr>
        <p:spPr>
          <a:xfrm>
            <a:off x="5498296" y="6640731"/>
            <a:ext cx="2629700" cy="718872"/>
          </a:xfrm>
          <a:custGeom>
            <a:avLst/>
            <a:gdLst>
              <a:gd name="connsiteX0" fmla="*/ 0 w 1921753"/>
              <a:gd name="connsiteY0" fmla="*/ 87375 h 524239"/>
              <a:gd name="connsiteX1" fmla="*/ 87375 w 1921753"/>
              <a:gd name="connsiteY1" fmla="*/ 0 h 524239"/>
              <a:gd name="connsiteX2" fmla="*/ 1834378 w 1921753"/>
              <a:gd name="connsiteY2" fmla="*/ 0 h 524239"/>
              <a:gd name="connsiteX3" fmla="*/ 1921753 w 1921753"/>
              <a:gd name="connsiteY3" fmla="*/ 87375 h 524239"/>
              <a:gd name="connsiteX4" fmla="*/ 1921753 w 1921753"/>
              <a:gd name="connsiteY4" fmla="*/ 436864 h 524239"/>
              <a:gd name="connsiteX5" fmla="*/ 1834378 w 1921753"/>
              <a:gd name="connsiteY5" fmla="*/ 524239 h 524239"/>
              <a:gd name="connsiteX6" fmla="*/ 87375 w 1921753"/>
              <a:gd name="connsiteY6" fmla="*/ 524239 h 524239"/>
              <a:gd name="connsiteX7" fmla="*/ 0 w 1921753"/>
              <a:gd name="connsiteY7" fmla="*/ 436864 h 524239"/>
              <a:gd name="connsiteX8" fmla="*/ 0 w 1921753"/>
              <a:gd name="connsiteY8" fmla="*/ 87375 h 52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753" h="524239">
                <a:moveTo>
                  <a:pt x="0" y="87375"/>
                </a:moveTo>
                <a:cubicBezTo>
                  <a:pt x="0" y="39119"/>
                  <a:pt x="39119" y="0"/>
                  <a:pt x="87375" y="0"/>
                </a:cubicBezTo>
                <a:lnTo>
                  <a:pt x="1834378" y="0"/>
                </a:lnTo>
                <a:cubicBezTo>
                  <a:pt x="1882634" y="0"/>
                  <a:pt x="1921753" y="39119"/>
                  <a:pt x="1921753" y="87375"/>
                </a:cubicBezTo>
                <a:lnTo>
                  <a:pt x="1921753" y="436864"/>
                </a:lnTo>
                <a:cubicBezTo>
                  <a:pt x="1921753" y="485120"/>
                  <a:pt x="1882634" y="524239"/>
                  <a:pt x="1834378" y="524239"/>
                </a:cubicBezTo>
                <a:lnTo>
                  <a:pt x="87375" y="524239"/>
                </a:lnTo>
                <a:cubicBezTo>
                  <a:pt x="39119" y="524239"/>
                  <a:pt x="0" y="485120"/>
                  <a:pt x="0" y="436864"/>
                </a:cubicBezTo>
                <a:lnTo>
                  <a:pt x="0" y="8737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203" tIns="96203" rIns="96203" bIns="96203" numCol="1" spcCol="1029" anchor="ctr" anchorCtr="0">
            <a:noAutofit/>
          </a:bodyPr>
          <a:lstStyle/>
          <a:p>
            <a:pPr algn="ctr" defTabSz="1285643">
              <a:lnSpc>
                <a:spcPct val="90000"/>
              </a:lnSpc>
              <a:spcAft>
                <a:spcPct val="35000"/>
              </a:spcAft>
            </a:pPr>
            <a:r>
              <a:rPr lang="id-ID" sz="2898" b="1" dirty="0">
                <a:solidFill>
                  <a:prstClr val="white"/>
                </a:solidFill>
              </a:rPr>
              <a:t>Infrastruktur</a:t>
            </a:r>
          </a:p>
        </p:txBody>
      </p:sp>
      <p:sp>
        <p:nvSpPr>
          <p:cNvPr id="19" name="Freeform 18"/>
          <p:cNvSpPr/>
          <p:nvPr/>
        </p:nvSpPr>
        <p:spPr>
          <a:xfrm>
            <a:off x="1896091" y="6640759"/>
            <a:ext cx="2629700" cy="727592"/>
          </a:xfrm>
          <a:custGeom>
            <a:avLst/>
            <a:gdLst>
              <a:gd name="connsiteX0" fmla="*/ 0 w 1921753"/>
              <a:gd name="connsiteY0" fmla="*/ 88435 h 530597"/>
              <a:gd name="connsiteX1" fmla="*/ 88435 w 1921753"/>
              <a:gd name="connsiteY1" fmla="*/ 0 h 530597"/>
              <a:gd name="connsiteX2" fmla="*/ 1833318 w 1921753"/>
              <a:gd name="connsiteY2" fmla="*/ 0 h 530597"/>
              <a:gd name="connsiteX3" fmla="*/ 1921753 w 1921753"/>
              <a:gd name="connsiteY3" fmla="*/ 88435 h 530597"/>
              <a:gd name="connsiteX4" fmla="*/ 1921753 w 1921753"/>
              <a:gd name="connsiteY4" fmla="*/ 442162 h 530597"/>
              <a:gd name="connsiteX5" fmla="*/ 1833318 w 1921753"/>
              <a:gd name="connsiteY5" fmla="*/ 530597 h 530597"/>
              <a:gd name="connsiteX6" fmla="*/ 88435 w 1921753"/>
              <a:gd name="connsiteY6" fmla="*/ 530597 h 530597"/>
              <a:gd name="connsiteX7" fmla="*/ 0 w 1921753"/>
              <a:gd name="connsiteY7" fmla="*/ 442162 h 530597"/>
              <a:gd name="connsiteX8" fmla="*/ 0 w 1921753"/>
              <a:gd name="connsiteY8" fmla="*/ 88435 h 53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753" h="530597">
                <a:moveTo>
                  <a:pt x="0" y="88435"/>
                </a:moveTo>
                <a:cubicBezTo>
                  <a:pt x="0" y="39594"/>
                  <a:pt x="39594" y="0"/>
                  <a:pt x="88435" y="0"/>
                </a:cubicBezTo>
                <a:lnTo>
                  <a:pt x="1833318" y="0"/>
                </a:lnTo>
                <a:cubicBezTo>
                  <a:pt x="1882159" y="0"/>
                  <a:pt x="1921753" y="39594"/>
                  <a:pt x="1921753" y="88435"/>
                </a:cubicBezTo>
                <a:lnTo>
                  <a:pt x="1921753" y="442162"/>
                </a:lnTo>
                <a:cubicBezTo>
                  <a:pt x="1921753" y="491003"/>
                  <a:pt x="1882159" y="530597"/>
                  <a:pt x="1833318" y="530597"/>
                </a:cubicBezTo>
                <a:lnTo>
                  <a:pt x="88435" y="530597"/>
                </a:lnTo>
                <a:cubicBezTo>
                  <a:pt x="39594" y="530597"/>
                  <a:pt x="0" y="491003"/>
                  <a:pt x="0" y="442162"/>
                </a:cubicBezTo>
                <a:lnTo>
                  <a:pt x="0" y="8843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489" tIns="96489" rIns="96489" bIns="96489" numCol="1" spcCol="1029" anchor="ctr" anchorCtr="0">
            <a:noAutofit/>
          </a:bodyPr>
          <a:lstStyle/>
          <a:p>
            <a:pPr algn="ctr" defTabSz="1285643">
              <a:lnSpc>
                <a:spcPct val="90000"/>
              </a:lnSpc>
              <a:spcAft>
                <a:spcPct val="35000"/>
              </a:spcAft>
            </a:pPr>
            <a:r>
              <a:rPr lang="id-ID" sz="2898" b="1" dirty="0">
                <a:solidFill>
                  <a:prstClr val="white"/>
                </a:solidFill>
              </a:rPr>
              <a:t>Ekonomi</a:t>
            </a:r>
          </a:p>
        </p:txBody>
      </p:sp>
      <p:sp>
        <p:nvSpPr>
          <p:cNvPr id="23" name="Freeform 22"/>
          <p:cNvSpPr/>
          <p:nvPr/>
        </p:nvSpPr>
        <p:spPr>
          <a:xfrm>
            <a:off x="2989730" y="3049512"/>
            <a:ext cx="4554360" cy="45639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52856" y="2080219"/>
                </a:moveTo>
                <a:arcTo wR="1664135" hR="1664135" stAng="9931241" swAng="3541566"/>
              </a:path>
            </a:pathLst>
          </a:custGeom>
          <a:noFill/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93923" y="6139289"/>
            <a:ext cx="586524" cy="37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303" tIns="41651" rIns="83303" bIns="41651">
            <a:spAutoFit/>
          </a:bodyPr>
          <a:lstStyle/>
          <a:p>
            <a:r>
              <a:rPr lang="id-ID" sz="1875" dirty="0">
                <a:solidFill>
                  <a:prstClr val="black"/>
                </a:solidFill>
              </a:rPr>
              <a:t>+</a:t>
            </a:r>
            <a:endParaRPr lang="id-ID" sz="5454" dirty="0">
              <a:solidFill>
                <a:prstClr val="black"/>
              </a:solidFill>
            </a:endParaRPr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4762853" y="6757606"/>
            <a:ext cx="586524" cy="50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303" tIns="41651" rIns="83303" bIns="41651">
            <a:spAutoFit/>
          </a:bodyPr>
          <a:lstStyle/>
          <a:p>
            <a:r>
              <a:rPr lang="id-ID" sz="2727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7807184" y="6139289"/>
            <a:ext cx="586524" cy="37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303" tIns="41651" rIns="83303" bIns="41651">
            <a:spAutoFit/>
          </a:bodyPr>
          <a:lstStyle/>
          <a:p>
            <a:r>
              <a:rPr lang="id-ID" sz="1875" dirty="0">
                <a:solidFill>
                  <a:prstClr val="black"/>
                </a:solidFill>
              </a:rPr>
              <a:t>+</a:t>
            </a:r>
            <a:endParaRPr lang="id-ID" sz="5454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34668" y="2090867"/>
            <a:ext cx="2578958" cy="923448"/>
          </a:xfrm>
          <a:prstGeom prst="rect">
            <a:avLst/>
          </a:prstGeom>
          <a:noFill/>
        </p:spPr>
        <p:txBody>
          <a:bodyPr wrap="none" lIns="83303" tIns="41651" rIns="83303" bIns="41651">
            <a:spAutoFit/>
          </a:bodyPr>
          <a:lstStyle/>
          <a:p>
            <a:pPr>
              <a:defRPr/>
            </a:pPr>
            <a:r>
              <a:rPr lang="id-ID" sz="5454" b="1" dirty="0">
                <a:solidFill>
                  <a:srgbClr val="1F497D"/>
                </a:solidFill>
                <a:latin typeface="Calibri"/>
              </a:rPr>
              <a:t>Regulasi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47749" y="2090867"/>
            <a:ext cx="4016402" cy="923448"/>
          </a:xfrm>
          <a:prstGeom prst="rect">
            <a:avLst/>
          </a:prstGeom>
          <a:noFill/>
        </p:spPr>
        <p:txBody>
          <a:bodyPr wrap="none" lIns="83303" tIns="41651" rIns="83303" bIns="41651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d-ID" sz="5454" dirty="0">
                <a:solidFill>
                  <a:srgbClr val="1F497D"/>
                </a:solidFill>
                <a:latin typeface="+mn-lt"/>
              </a:rPr>
              <a:t>Sumber Daya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189511" y="2578394"/>
            <a:ext cx="8439" cy="696681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118264" y="2598063"/>
            <a:ext cx="6026" cy="673092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912263" y="7646988"/>
            <a:ext cx="2760570" cy="175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303" tIns="41651" rIns="83303" bIns="41651" anchor="ctr"/>
          <a:lstStyle/>
          <a:p>
            <a:pPr marL="118066" indent="-118066">
              <a:buFont typeface="Arial" pitchFamily="34" charset="0"/>
              <a:buChar char="•"/>
              <a:defRPr/>
            </a:pPr>
            <a:r>
              <a:rPr lang="id-ID" sz="1705" dirty="0">
                <a:solidFill>
                  <a:prstClr val="black"/>
                </a:solidFill>
              </a:rPr>
              <a:t>Penyerapan tenaga kerja</a:t>
            </a:r>
          </a:p>
          <a:p>
            <a:pPr marL="118066" indent="-118066">
              <a:buFont typeface="Arial" pitchFamily="34" charset="0"/>
              <a:buChar char="•"/>
              <a:defRPr/>
            </a:pPr>
            <a:r>
              <a:rPr lang="id-ID" sz="1705" i="1" dirty="0">
                <a:solidFill>
                  <a:prstClr val="black"/>
                </a:solidFill>
              </a:rPr>
              <a:t>Income </a:t>
            </a:r>
            <a:r>
              <a:rPr lang="id-ID" sz="1705" dirty="0">
                <a:solidFill>
                  <a:prstClr val="black"/>
                </a:solidFill>
              </a:rPr>
              <a:t>per kapita</a:t>
            </a:r>
          </a:p>
          <a:p>
            <a:pPr marL="118066" indent="-118066">
              <a:buFont typeface="Arial" pitchFamily="34" charset="0"/>
              <a:buChar char="•"/>
              <a:defRPr/>
            </a:pPr>
            <a:r>
              <a:rPr lang="en-US" sz="1705" dirty="0" err="1">
                <a:solidFill>
                  <a:prstClr val="black"/>
                </a:solidFill>
              </a:rPr>
              <a:t>Meningkatkan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taraf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hidup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masyarakat</a:t>
            </a:r>
            <a:endParaRPr lang="en-US" sz="1705" dirty="0">
              <a:solidFill>
                <a:prstClr val="black"/>
              </a:solidFill>
            </a:endParaRPr>
          </a:p>
          <a:p>
            <a:pPr marL="118066" indent="-118066">
              <a:buFont typeface="Arial" pitchFamily="34" charset="0"/>
              <a:buChar char="•"/>
              <a:defRPr/>
            </a:pPr>
            <a:r>
              <a:rPr lang="en-US" sz="1705" dirty="0" err="1">
                <a:solidFill>
                  <a:prstClr val="black"/>
                </a:solidFill>
              </a:rPr>
              <a:t>Penciptaan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lapangan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pekerjaan</a:t>
            </a:r>
            <a:endParaRPr lang="en-US" sz="1705" dirty="0">
              <a:solidFill>
                <a:prstClr val="black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33012" y="8049827"/>
            <a:ext cx="2629700" cy="1734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303" tIns="41651" rIns="83303" bIns="41651" anchor="ctr"/>
          <a:lstStyle/>
          <a:p>
            <a:pPr marL="118066" indent="-118066">
              <a:buFont typeface="Arial" pitchFamily="34" charset="0"/>
              <a:buChar char="•"/>
              <a:defRPr/>
            </a:pPr>
            <a:r>
              <a:rPr lang="en-US" sz="1705" dirty="0" err="1">
                <a:solidFill>
                  <a:prstClr val="black"/>
                </a:solidFill>
              </a:rPr>
              <a:t>Infrastruktur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Jalan</a:t>
            </a:r>
            <a:r>
              <a:rPr lang="en-US" sz="1705" dirty="0">
                <a:solidFill>
                  <a:prstClr val="black"/>
                </a:solidFill>
              </a:rPr>
              <a:t>;</a:t>
            </a:r>
          </a:p>
          <a:p>
            <a:pPr marL="118066" indent="-118066">
              <a:buFont typeface="Arial" pitchFamily="34" charset="0"/>
              <a:buChar char="•"/>
              <a:defRPr/>
            </a:pPr>
            <a:r>
              <a:rPr lang="en-US" sz="1705" dirty="0" err="1">
                <a:solidFill>
                  <a:prstClr val="black"/>
                </a:solidFill>
              </a:rPr>
              <a:t>Infrastruktur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Jembatan</a:t>
            </a:r>
            <a:r>
              <a:rPr lang="en-US" sz="1705" dirty="0">
                <a:solidFill>
                  <a:prstClr val="black"/>
                </a:solidFill>
              </a:rPr>
              <a:t>;</a:t>
            </a:r>
          </a:p>
          <a:p>
            <a:pPr marL="118066" indent="-118066">
              <a:buFont typeface="Arial" pitchFamily="34" charset="0"/>
              <a:buChar char="•"/>
              <a:defRPr/>
            </a:pPr>
            <a:r>
              <a:rPr lang="en-US" sz="1705" dirty="0" err="1">
                <a:solidFill>
                  <a:prstClr val="black"/>
                </a:solidFill>
              </a:rPr>
              <a:t>Infrastruktur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waduk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dan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bendungan</a:t>
            </a:r>
            <a:r>
              <a:rPr lang="en-US" sz="1705" dirty="0">
                <a:solidFill>
                  <a:prstClr val="black"/>
                </a:solidFill>
              </a:rPr>
              <a:t>;</a:t>
            </a:r>
          </a:p>
          <a:p>
            <a:pPr marL="118066" indent="-118066">
              <a:buFont typeface="Arial" pitchFamily="34" charset="0"/>
              <a:buChar char="•"/>
              <a:defRPr/>
            </a:pPr>
            <a:r>
              <a:rPr lang="en-US" sz="1705" dirty="0" err="1">
                <a:solidFill>
                  <a:prstClr val="black"/>
                </a:solidFill>
              </a:rPr>
              <a:t>Infrastruktur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irigasi</a:t>
            </a:r>
            <a:r>
              <a:rPr lang="en-US" sz="1705" dirty="0">
                <a:solidFill>
                  <a:prstClr val="black"/>
                </a:solidFill>
              </a:rPr>
              <a:t>;</a:t>
            </a:r>
          </a:p>
          <a:p>
            <a:pPr marL="118066" indent="-118066">
              <a:buFont typeface="Arial" pitchFamily="34" charset="0"/>
              <a:buChar char="•"/>
              <a:defRPr/>
            </a:pPr>
            <a:r>
              <a:rPr lang="en-US" sz="1705" dirty="0" err="1">
                <a:solidFill>
                  <a:prstClr val="black"/>
                </a:solidFill>
              </a:rPr>
              <a:t>Infrastruktur</a:t>
            </a:r>
            <a:r>
              <a:rPr lang="en-US" sz="1705" dirty="0">
                <a:solidFill>
                  <a:prstClr val="black"/>
                </a:solidFill>
              </a:rPr>
              <a:t> </a:t>
            </a:r>
            <a:r>
              <a:rPr lang="en-US" sz="1705" dirty="0" err="1">
                <a:solidFill>
                  <a:prstClr val="black"/>
                </a:solidFill>
              </a:rPr>
              <a:t>permukiman</a:t>
            </a:r>
            <a:r>
              <a:rPr lang="en-US" sz="1705" dirty="0">
                <a:solidFill>
                  <a:prstClr val="black"/>
                </a:solidFill>
              </a:rPr>
              <a:t>;</a:t>
            </a:r>
          </a:p>
          <a:p>
            <a:pPr marL="118066" indent="-118066">
              <a:buFont typeface="Arial" pitchFamily="34" charset="0"/>
              <a:buChar char="•"/>
              <a:defRPr/>
            </a:pPr>
            <a:r>
              <a:rPr lang="en-US" sz="1705" dirty="0" err="1">
                <a:solidFill>
                  <a:prstClr val="black"/>
                </a:solidFill>
              </a:rPr>
              <a:t>dst</a:t>
            </a:r>
            <a:endParaRPr lang="en-US" sz="1705" dirty="0">
              <a:solidFill>
                <a:prstClr val="black"/>
              </a:solidFill>
            </a:endParaRPr>
          </a:p>
          <a:p>
            <a:pPr marL="118066" indent="-118066">
              <a:buFont typeface="Arial" pitchFamily="34" charset="0"/>
              <a:buChar char="•"/>
              <a:defRPr/>
            </a:pPr>
            <a:endParaRPr lang="en-US" sz="1705" dirty="0">
              <a:solidFill>
                <a:prstClr val="black"/>
              </a:solidFill>
            </a:endParaRPr>
          </a:p>
          <a:p>
            <a:pPr marL="118066" indent="-118066">
              <a:buFont typeface="Arial" pitchFamily="34" charset="0"/>
              <a:buChar char="•"/>
              <a:defRPr/>
            </a:pPr>
            <a:endParaRPr lang="id-ID" sz="1705" dirty="0">
              <a:solidFill>
                <a:prstClr val="black"/>
              </a:solidFill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240540" y="2941588"/>
            <a:ext cx="4554360" cy="489913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989332" y="657557"/>
                </a:moveTo>
                <a:arcTo wR="1664135" hR="1664135" stAng="19366852" swAng="3401013"/>
              </a:path>
            </a:pathLst>
          </a:custGeom>
          <a:noFill/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Freeform 40"/>
          <p:cNvSpPr/>
          <p:nvPr/>
        </p:nvSpPr>
        <p:spPr>
          <a:xfrm rot="6025618">
            <a:off x="2832938" y="2665997"/>
            <a:ext cx="4563954" cy="488883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989332" y="657557"/>
                </a:moveTo>
                <a:arcTo wR="1664135" hR="1664135" stAng="19366852" swAng="3401013"/>
              </a:path>
            </a:pathLst>
          </a:custGeom>
          <a:noFill/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Chevron 41"/>
          <p:cNvSpPr/>
          <p:nvPr/>
        </p:nvSpPr>
        <p:spPr>
          <a:xfrm>
            <a:off x="7055956" y="4933744"/>
            <a:ext cx="1368569" cy="54302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303" tIns="41651" rIns="83303" bIns="41651" rtlCol="0" anchor="ctr"/>
          <a:lstStyle/>
          <a:p>
            <a:pPr algn="ctr"/>
            <a:r>
              <a:rPr lang="id-ID" sz="1023" dirty="0">
                <a:solidFill>
                  <a:prstClr val="white"/>
                </a:solidFill>
              </a:rPr>
              <a:t>Dekonstruksi ataupun Konversi</a:t>
            </a:r>
          </a:p>
        </p:txBody>
      </p:sp>
      <p:sp>
        <p:nvSpPr>
          <p:cNvPr id="43" name="Pentagon 42"/>
          <p:cNvSpPr/>
          <p:nvPr/>
        </p:nvSpPr>
        <p:spPr>
          <a:xfrm>
            <a:off x="2138966" y="4933744"/>
            <a:ext cx="1075304" cy="543023"/>
          </a:xfrm>
          <a:prstGeom prst="homePlate">
            <a:avLst>
              <a:gd name="adj" fmla="val 38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303" tIns="41651" rIns="83303" bIns="41651" rtlCol="0" anchor="ctr"/>
          <a:lstStyle/>
          <a:p>
            <a:pPr algn="ctr"/>
            <a:r>
              <a:rPr lang="id-ID" sz="1023" dirty="0">
                <a:solidFill>
                  <a:prstClr val="white"/>
                </a:solidFill>
              </a:rPr>
              <a:t>Perencanaan Konseptual dan Studi Kelayaan</a:t>
            </a:r>
          </a:p>
        </p:txBody>
      </p:sp>
      <p:sp>
        <p:nvSpPr>
          <p:cNvPr id="25" name="Chevron 24"/>
          <p:cNvSpPr/>
          <p:nvPr/>
        </p:nvSpPr>
        <p:spPr>
          <a:xfrm>
            <a:off x="5689019" y="4933744"/>
            <a:ext cx="1368569" cy="54302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303" tIns="41651" rIns="83303" bIns="41651" rtlCol="0" anchor="ctr"/>
          <a:lstStyle/>
          <a:p>
            <a:pPr algn="ctr"/>
            <a:r>
              <a:rPr lang="id-ID" sz="1023" dirty="0">
                <a:solidFill>
                  <a:prstClr val="white"/>
                </a:solidFill>
              </a:rPr>
              <a:t>Operasi dan Pemeliharaan</a:t>
            </a:r>
          </a:p>
        </p:txBody>
      </p:sp>
      <p:sp>
        <p:nvSpPr>
          <p:cNvPr id="29" name="Chevron 28"/>
          <p:cNvSpPr/>
          <p:nvPr/>
        </p:nvSpPr>
        <p:spPr>
          <a:xfrm>
            <a:off x="4436810" y="4933744"/>
            <a:ext cx="1268544" cy="54302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303" tIns="41651" rIns="83303" bIns="41651" rtlCol="0" anchor="ctr"/>
          <a:lstStyle/>
          <a:p>
            <a:pPr algn="ctr"/>
            <a:r>
              <a:rPr lang="id-ID" sz="1023" dirty="0">
                <a:solidFill>
                  <a:prstClr val="white"/>
                </a:solidFill>
              </a:rPr>
              <a:t>Konstruksi</a:t>
            </a:r>
          </a:p>
        </p:txBody>
      </p:sp>
      <p:sp>
        <p:nvSpPr>
          <p:cNvPr id="30" name="Chevron 29"/>
          <p:cNvSpPr/>
          <p:nvPr/>
        </p:nvSpPr>
        <p:spPr>
          <a:xfrm>
            <a:off x="3289881" y="4933744"/>
            <a:ext cx="1325763" cy="54302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303" tIns="41651" rIns="83303" bIns="41651" rtlCol="0" anchor="ctr"/>
          <a:lstStyle/>
          <a:p>
            <a:pPr algn="ctr"/>
            <a:r>
              <a:rPr lang="id-ID" sz="1023" dirty="0">
                <a:solidFill>
                  <a:prstClr val="white"/>
                </a:solidFill>
              </a:rPr>
              <a:t>Perancangan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094940" y="4719579"/>
            <a:ext cx="1139729" cy="6591"/>
          </a:xfrm>
          <a:prstGeom prst="straightConnector1">
            <a:avLst/>
          </a:prstGeom>
          <a:ln>
            <a:solidFill>
              <a:srgbClr val="008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21894" y="4726170"/>
            <a:ext cx="2307987" cy="6591"/>
          </a:xfrm>
          <a:prstGeom prst="straightConnector1">
            <a:avLst/>
          </a:prstGeom>
          <a:ln>
            <a:solidFill>
              <a:srgbClr val="008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094939" y="5838042"/>
            <a:ext cx="3534942" cy="0"/>
          </a:xfrm>
          <a:prstGeom prst="straightConnector1">
            <a:avLst/>
          </a:prstGeom>
          <a:ln>
            <a:solidFill>
              <a:srgbClr val="008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094939" y="6082205"/>
            <a:ext cx="4962648" cy="0"/>
          </a:xfrm>
          <a:prstGeom prst="straightConnector1">
            <a:avLst/>
          </a:prstGeom>
          <a:ln>
            <a:solidFill>
              <a:srgbClr val="008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719400" y="4732761"/>
            <a:ext cx="1338188" cy="6591"/>
          </a:xfrm>
          <a:prstGeom prst="straightConnector1">
            <a:avLst/>
          </a:prstGeom>
          <a:ln>
            <a:solidFill>
              <a:srgbClr val="0000FF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719400" y="5831451"/>
            <a:ext cx="1338188" cy="6591"/>
          </a:xfrm>
          <a:prstGeom prst="straightConnector1">
            <a:avLst/>
          </a:prstGeom>
          <a:ln>
            <a:solidFill>
              <a:srgbClr val="0000FF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95958" y="4452452"/>
            <a:ext cx="1223412" cy="275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93" dirty="0"/>
              <a:t>Appraisal </a:t>
            </a:r>
            <a:r>
              <a:rPr lang="en-US" sz="1193" dirty="0" err="1"/>
              <a:t>Proyek</a:t>
            </a:r>
            <a:endParaRPr lang="en-US" sz="1193" dirty="0"/>
          </a:p>
        </p:txBody>
      </p:sp>
      <p:sp>
        <p:nvSpPr>
          <p:cNvPr id="48" name="TextBox 47"/>
          <p:cNvSpPr txBox="1"/>
          <p:nvPr/>
        </p:nvSpPr>
        <p:spPr>
          <a:xfrm>
            <a:off x="3853826" y="4452452"/>
            <a:ext cx="1492716" cy="275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93" dirty="0" err="1"/>
              <a:t>Implementasi</a:t>
            </a:r>
            <a:r>
              <a:rPr lang="en-US" sz="1193" dirty="0"/>
              <a:t> </a:t>
            </a:r>
            <a:r>
              <a:rPr lang="en-US" sz="1193" dirty="0" err="1"/>
              <a:t>Proyek</a:t>
            </a:r>
            <a:endParaRPr lang="en-US" sz="1193" dirty="0"/>
          </a:p>
        </p:txBody>
      </p:sp>
      <p:sp>
        <p:nvSpPr>
          <p:cNvPr id="49" name="TextBox 48"/>
          <p:cNvSpPr txBox="1"/>
          <p:nvPr/>
        </p:nvSpPr>
        <p:spPr>
          <a:xfrm>
            <a:off x="5727428" y="4302989"/>
            <a:ext cx="1389956" cy="45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93" dirty="0" err="1"/>
              <a:t>Pengoperasian</a:t>
            </a:r>
            <a:r>
              <a:rPr lang="en-US" sz="1193" dirty="0"/>
              <a:t> </a:t>
            </a:r>
            <a:r>
              <a:rPr lang="en-US" sz="1193" dirty="0" err="1"/>
              <a:t>dan</a:t>
            </a:r>
            <a:r>
              <a:rPr lang="en-US" sz="1193" dirty="0"/>
              <a:t> </a:t>
            </a:r>
            <a:r>
              <a:rPr lang="en-US" sz="1193" dirty="0" err="1"/>
              <a:t>Pemeliharaan</a:t>
            </a:r>
            <a:endParaRPr lang="en-US" sz="1193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055955" y="4798682"/>
            <a:ext cx="0" cy="1005344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689017" y="4798682"/>
            <a:ext cx="0" cy="1005344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283485" y="4798682"/>
            <a:ext cx="0" cy="1005344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095958" y="4832699"/>
            <a:ext cx="0" cy="1005344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491825" y="5812120"/>
            <a:ext cx="1981633" cy="275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93" dirty="0" err="1"/>
              <a:t>Tahapan</a:t>
            </a:r>
            <a:r>
              <a:rPr lang="en-US" sz="1193" dirty="0"/>
              <a:t> </a:t>
            </a:r>
            <a:r>
              <a:rPr lang="en-US" sz="1193" dirty="0" err="1"/>
              <a:t>Investasi</a:t>
            </a:r>
            <a:r>
              <a:rPr lang="en-US" sz="1193" dirty="0"/>
              <a:t> </a:t>
            </a:r>
            <a:r>
              <a:rPr lang="en-US" sz="1193" dirty="0" err="1"/>
              <a:t>Konstruksi</a:t>
            </a:r>
            <a:endParaRPr lang="en-US" sz="1193" dirty="0"/>
          </a:p>
        </p:txBody>
      </p:sp>
      <p:sp>
        <p:nvSpPr>
          <p:cNvPr id="55" name="TextBox 54"/>
          <p:cNvSpPr txBox="1"/>
          <p:nvPr/>
        </p:nvSpPr>
        <p:spPr>
          <a:xfrm>
            <a:off x="3227596" y="5547796"/>
            <a:ext cx="1864613" cy="275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93" dirty="0" err="1"/>
              <a:t>Tahapan</a:t>
            </a:r>
            <a:r>
              <a:rPr lang="en-US" sz="1193" dirty="0"/>
              <a:t> </a:t>
            </a:r>
            <a:r>
              <a:rPr lang="en-US" sz="1193" dirty="0" err="1"/>
              <a:t>Proyek</a:t>
            </a:r>
            <a:r>
              <a:rPr lang="en-US" sz="1193" dirty="0"/>
              <a:t> </a:t>
            </a:r>
            <a:r>
              <a:rPr lang="en-US" sz="1193" dirty="0" err="1"/>
              <a:t>Konstruksi</a:t>
            </a:r>
            <a:endParaRPr lang="en-US" sz="1193" dirty="0"/>
          </a:p>
        </p:txBody>
      </p:sp>
      <p:sp>
        <p:nvSpPr>
          <p:cNvPr id="56" name="TextBox 55"/>
          <p:cNvSpPr txBox="1"/>
          <p:nvPr/>
        </p:nvSpPr>
        <p:spPr>
          <a:xfrm>
            <a:off x="5663351" y="5462173"/>
            <a:ext cx="1494319" cy="40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23" dirty="0" err="1"/>
              <a:t>Tahapan</a:t>
            </a:r>
            <a:r>
              <a:rPr lang="en-US" sz="1023" dirty="0"/>
              <a:t> </a:t>
            </a:r>
            <a:r>
              <a:rPr lang="en-US" sz="1023" dirty="0" err="1"/>
              <a:t>Pengoperasian</a:t>
            </a:r>
            <a:r>
              <a:rPr lang="en-US" sz="1023" dirty="0"/>
              <a:t> </a:t>
            </a:r>
          </a:p>
          <a:p>
            <a:pPr algn="ctr"/>
            <a:r>
              <a:rPr lang="en-US" sz="1023" dirty="0" err="1"/>
              <a:t>dan</a:t>
            </a:r>
            <a:r>
              <a:rPr lang="en-US" sz="1023" dirty="0"/>
              <a:t> </a:t>
            </a:r>
            <a:r>
              <a:rPr lang="en-US" sz="1023" dirty="0" err="1"/>
              <a:t>Pemeliharaan</a:t>
            </a:r>
            <a:endParaRPr lang="en-US" sz="1023" dirty="0"/>
          </a:p>
        </p:txBody>
      </p:sp>
      <p:sp>
        <p:nvSpPr>
          <p:cNvPr id="60" name="Rounded Rectangle 59"/>
          <p:cNvSpPr/>
          <p:nvPr/>
        </p:nvSpPr>
        <p:spPr>
          <a:xfrm>
            <a:off x="9839156" y="5373283"/>
            <a:ext cx="963692" cy="315164"/>
          </a:xfrm>
          <a:prstGeom prst="round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3" dirty="0">
                <a:solidFill>
                  <a:srgbClr val="000000"/>
                </a:solidFill>
              </a:rPr>
              <a:t>SEWA ALAT BERAT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931039" y="6371110"/>
            <a:ext cx="963692" cy="315164"/>
          </a:xfrm>
          <a:prstGeom prst="round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3" dirty="0">
                <a:solidFill>
                  <a:srgbClr val="000000"/>
                </a:solidFill>
              </a:rPr>
              <a:t>ASPAL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931039" y="6871183"/>
            <a:ext cx="963692" cy="315164"/>
          </a:xfrm>
          <a:prstGeom prst="round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3" dirty="0">
                <a:solidFill>
                  <a:srgbClr val="000000"/>
                </a:solidFill>
              </a:rPr>
              <a:t>SEMEN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931039" y="7413680"/>
            <a:ext cx="963692" cy="315164"/>
          </a:xfrm>
          <a:prstGeom prst="round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3" dirty="0">
                <a:solidFill>
                  <a:srgbClr val="000000"/>
                </a:solidFill>
              </a:rPr>
              <a:t>BAJA TULANGAN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875465" y="6087452"/>
            <a:ext cx="963692" cy="31516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3" dirty="0">
                <a:solidFill>
                  <a:srgbClr val="000000"/>
                </a:solidFill>
              </a:rPr>
              <a:t>PENGARUH TIDAK LANGSUNG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170467" y="6034195"/>
            <a:ext cx="963692" cy="31516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3" dirty="0">
                <a:solidFill>
                  <a:srgbClr val="000000"/>
                </a:solidFill>
              </a:rPr>
              <a:t>PENGARUH LANGSUNG</a:t>
            </a:r>
          </a:p>
        </p:txBody>
      </p:sp>
      <p:sp>
        <p:nvSpPr>
          <p:cNvPr id="5" name="Rectangle 4"/>
          <p:cNvSpPr/>
          <p:nvPr/>
        </p:nvSpPr>
        <p:spPr>
          <a:xfrm>
            <a:off x="9295469" y="4453860"/>
            <a:ext cx="1749995" cy="4677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34" dirty="0"/>
              <a:t>Backward Linkage (</a:t>
            </a:r>
            <a:r>
              <a:rPr lang="en-US" sz="1534" dirty="0" err="1"/>
              <a:t>Industri</a:t>
            </a:r>
            <a:r>
              <a:rPr lang="en-US" sz="1534" dirty="0"/>
              <a:t> </a:t>
            </a:r>
            <a:r>
              <a:rPr lang="en-US" sz="1534" dirty="0" err="1"/>
              <a:t>Hulu</a:t>
            </a:r>
            <a:r>
              <a:rPr lang="en-US" sz="1534" dirty="0"/>
              <a:t>)</a:t>
            </a:r>
          </a:p>
        </p:txBody>
      </p:sp>
      <p:sp>
        <p:nvSpPr>
          <p:cNvPr id="7" name="Oval 6"/>
          <p:cNvSpPr/>
          <p:nvPr/>
        </p:nvSpPr>
        <p:spPr>
          <a:xfrm>
            <a:off x="8835818" y="5048750"/>
            <a:ext cx="2823797" cy="3363299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54"/>
          </a:p>
        </p:txBody>
      </p:sp>
      <p:sp>
        <p:nvSpPr>
          <p:cNvPr id="67" name="Rectangle 66"/>
          <p:cNvSpPr/>
          <p:nvPr/>
        </p:nvSpPr>
        <p:spPr>
          <a:xfrm>
            <a:off x="9295469" y="8637992"/>
            <a:ext cx="1749995" cy="4677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34" dirty="0" err="1"/>
              <a:t>Daya</a:t>
            </a:r>
            <a:r>
              <a:rPr lang="en-US" sz="1534" dirty="0"/>
              <a:t> </a:t>
            </a:r>
            <a:r>
              <a:rPr lang="en-US" sz="1534" dirty="0" err="1"/>
              <a:t>Penyebaran</a:t>
            </a:r>
            <a:r>
              <a:rPr lang="en-US" sz="1534" dirty="0"/>
              <a:t> (</a:t>
            </a:r>
            <a:r>
              <a:rPr lang="en-US" sz="1534" dirty="0" err="1"/>
              <a:t>Industri</a:t>
            </a:r>
            <a:r>
              <a:rPr lang="en-US" sz="1534" dirty="0"/>
              <a:t> </a:t>
            </a:r>
            <a:r>
              <a:rPr lang="en-US" sz="1534" dirty="0" err="1"/>
              <a:t>Hulu</a:t>
            </a:r>
            <a:r>
              <a:rPr lang="en-US" sz="1534" dirty="0"/>
              <a:t>)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4112902" y="8603072"/>
            <a:ext cx="1749995" cy="4677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34" dirty="0" err="1"/>
              <a:t>Derajat</a:t>
            </a:r>
            <a:r>
              <a:rPr lang="en-US" sz="1534" dirty="0"/>
              <a:t> </a:t>
            </a:r>
            <a:r>
              <a:rPr lang="en-US" sz="1534" dirty="0" err="1"/>
              <a:t>Kepekaan</a:t>
            </a:r>
            <a:r>
              <a:rPr lang="en-US" sz="1534" dirty="0"/>
              <a:t> (</a:t>
            </a:r>
            <a:r>
              <a:rPr lang="en-US" sz="1534" dirty="0" err="1"/>
              <a:t>Industri</a:t>
            </a:r>
            <a:r>
              <a:rPr lang="en-US" sz="1534" dirty="0"/>
              <a:t> </a:t>
            </a:r>
            <a:r>
              <a:rPr lang="en-US" sz="1534" dirty="0" err="1"/>
              <a:t>Hilir</a:t>
            </a:r>
            <a:r>
              <a:rPr lang="en-US" sz="1534" dirty="0"/>
              <a:t>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4070547" y="4452482"/>
            <a:ext cx="1749995" cy="4677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34" dirty="0"/>
              <a:t>Forward Linkage (</a:t>
            </a:r>
            <a:r>
              <a:rPr lang="en-US" sz="1534" dirty="0" err="1"/>
              <a:t>Industri</a:t>
            </a:r>
            <a:r>
              <a:rPr lang="en-US" sz="1534" dirty="0"/>
              <a:t> </a:t>
            </a:r>
            <a:r>
              <a:rPr lang="en-US" sz="1534" dirty="0" err="1"/>
              <a:t>Hilir</a:t>
            </a:r>
            <a:r>
              <a:rPr lang="en-US" sz="1534" dirty="0"/>
              <a:t>)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4169013" y="6074270"/>
            <a:ext cx="963692" cy="31516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3" dirty="0">
                <a:solidFill>
                  <a:srgbClr val="000000"/>
                </a:solidFill>
              </a:rPr>
              <a:t>PENGARUH LANGSUNG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5308444" y="6029809"/>
            <a:ext cx="963692" cy="31516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3" dirty="0">
                <a:solidFill>
                  <a:srgbClr val="000000"/>
                </a:solidFill>
              </a:rPr>
              <a:t>PENGARUH TIDAK LANGSUNG</a:t>
            </a:r>
          </a:p>
        </p:txBody>
      </p:sp>
      <p:sp>
        <p:nvSpPr>
          <p:cNvPr id="81" name="Oval 80"/>
          <p:cNvSpPr/>
          <p:nvPr/>
        </p:nvSpPr>
        <p:spPr>
          <a:xfrm>
            <a:off x="13529813" y="5140465"/>
            <a:ext cx="2823797" cy="3363299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54"/>
          </a:p>
        </p:txBody>
      </p:sp>
      <p:sp>
        <p:nvSpPr>
          <p:cNvPr id="82" name="Oval 81"/>
          <p:cNvSpPr/>
          <p:nvPr/>
        </p:nvSpPr>
        <p:spPr>
          <a:xfrm>
            <a:off x="13755963" y="5681739"/>
            <a:ext cx="1600974" cy="1830369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54"/>
          </a:p>
        </p:txBody>
      </p:sp>
      <p:cxnSp>
        <p:nvCxnSpPr>
          <p:cNvPr id="10" name="Straight Arrow Connector 9"/>
          <p:cNvCxnSpPr>
            <a:stCxn id="6" idx="6"/>
            <a:endCxn id="70" idx="2"/>
          </p:cNvCxnSpPr>
          <p:nvPr/>
        </p:nvCxnSpPr>
        <p:spPr>
          <a:xfrm flipV="1">
            <a:off x="13824425" y="5846028"/>
            <a:ext cx="547508" cy="5719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13984563" y="6625581"/>
            <a:ext cx="1844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6" idx="5"/>
            <a:endCxn id="74" idx="1"/>
          </p:cNvCxnSpPr>
          <p:nvPr/>
        </p:nvCxnSpPr>
        <p:spPr>
          <a:xfrm>
            <a:off x="13430444" y="6738436"/>
            <a:ext cx="393981" cy="5176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4516394" y="7389944"/>
            <a:ext cx="97809" cy="434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74" idx="2"/>
          </p:cNvCxnSpPr>
          <p:nvPr/>
        </p:nvCxnSpPr>
        <p:spPr>
          <a:xfrm>
            <a:off x="14440394" y="7413680"/>
            <a:ext cx="727791" cy="180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74" idx="2"/>
            <a:endCxn id="75" idx="0"/>
          </p:cNvCxnSpPr>
          <p:nvPr/>
        </p:nvCxnSpPr>
        <p:spPr>
          <a:xfrm flipH="1">
            <a:off x="13664819" y="7413680"/>
            <a:ext cx="775575" cy="3985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1" idx="3"/>
            <a:endCxn id="78" idx="0"/>
          </p:cNvCxnSpPr>
          <p:nvPr/>
        </p:nvCxnSpPr>
        <p:spPr>
          <a:xfrm>
            <a:off x="15216500" y="6603599"/>
            <a:ext cx="604041" cy="299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endCxn id="79" idx="1"/>
          </p:cNvCxnSpPr>
          <p:nvPr/>
        </p:nvCxnSpPr>
        <p:spPr>
          <a:xfrm>
            <a:off x="14987900" y="5688447"/>
            <a:ext cx="342381" cy="551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70" idx="3"/>
          </p:cNvCxnSpPr>
          <p:nvPr/>
        </p:nvCxnSpPr>
        <p:spPr>
          <a:xfrm flipV="1">
            <a:off x="14987900" y="5491349"/>
            <a:ext cx="228600" cy="1970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6" idx="3"/>
            <a:endCxn id="63" idx="3"/>
          </p:cNvCxnSpPr>
          <p:nvPr/>
        </p:nvCxnSpPr>
        <p:spPr>
          <a:xfrm flipH="1">
            <a:off x="10894730" y="6738435"/>
            <a:ext cx="633410" cy="8328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endCxn id="62" idx="3"/>
          </p:cNvCxnSpPr>
          <p:nvPr/>
        </p:nvCxnSpPr>
        <p:spPr>
          <a:xfrm flipH="1">
            <a:off x="10894730" y="6603599"/>
            <a:ext cx="401145" cy="425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6" idx="2"/>
            <a:endCxn id="61" idx="3"/>
          </p:cNvCxnSpPr>
          <p:nvPr/>
        </p:nvCxnSpPr>
        <p:spPr>
          <a:xfrm flipH="1">
            <a:off x="10894730" y="6417955"/>
            <a:ext cx="239429" cy="110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6" idx="1"/>
            <a:endCxn id="60" idx="3"/>
          </p:cNvCxnSpPr>
          <p:nvPr/>
        </p:nvCxnSpPr>
        <p:spPr>
          <a:xfrm flipH="1" flipV="1">
            <a:off x="10802847" y="5530865"/>
            <a:ext cx="725292" cy="566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62" idx="1"/>
            <a:endCxn id="57" idx="3"/>
          </p:cNvCxnSpPr>
          <p:nvPr/>
        </p:nvCxnSpPr>
        <p:spPr>
          <a:xfrm flipH="1">
            <a:off x="9667467" y="7028765"/>
            <a:ext cx="263571" cy="5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63" idx="1"/>
            <a:endCxn id="3" idx="3"/>
          </p:cNvCxnSpPr>
          <p:nvPr/>
        </p:nvCxnSpPr>
        <p:spPr>
          <a:xfrm flipH="1">
            <a:off x="9688872" y="7571262"/>
            <a:ext cx="242166" cy="1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60" idx="1"/>
          </p:cNvCxnSpPr>
          <p:nvPr/>
        </p:nvCxnSpPr>
        <p:spPr>
          <a:xfrm flipH="1" flipV="1">
            <a:off x="9581498" y="5267501"/>
            <a:ext cx="257658" cy="2633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60" idx="1"/>
          </p:cNvCxnSpPr>
          <p:nvPr/>
        </p:nvCxnSpPr>
        <p:spPr>
          <a:xfrm flipH="1">
            <a:off x="9581498" y="5530865"/>
            <a:ext cx="257658" cy="1840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9931039" y="9316634"/>
            <a:ext cx="5566322" cy="4677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0" dirty="0">
                <a:solidFill>
                  <a:srgbClr val="000000"/>
                </a:solidFill>
              </a:rPr>
              <a:t>HUBUNGAN KETERKAITAN ANTARA SEKTOR KONSTRUKSI DENGAN SEKTOR EKONOMI LAINNYANYA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835820" y="5135363"/>
            <a:ext cx="745679" cy="315164"/>
          </a:xfrm>
          <a:prstGeom prst="roundRect">
            <a:avLst/>
          </a:prstGeom>
          <a:solidFill>
            <a:schemeClr val="bg1"/>
          </a:solidFill>
          <a:ln>
            <a:solidFill>
              <a:srgbClr val="6C2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2" dirty="0">
                <a:solidFill>
                  <a:srgbClr val="000000"/>
                </a:solidFill>
              </a:rPr>
              <a:t>BBM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706213" y="7373126"/>
            <a:ext cx="982659" cy="398522"/>
          </a:xfrm>
          <a:prstGeom prst="roundRect">
            <a:avLst/>
          </a:prstGeom>
          <a:solidFill>
            <a:schemeClr val="bg1"/>
          </a:solidFill>
          <a:ln>
            <a:solidFill>
              <a:srgbClr val="6C2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2" dirty="0">
                <a:solidFill>
                  <a:srgbClr val="000000"/>
                </a:solidFill>
              </a:rPr>
              <a:t>PENAMBANGAN BIJI BESI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684808" y="6862034"/>
            <a:ext cx="982659" cy="343493"/>
          </a:xfrm>
          <a:prstGeom prst="roundRect">
            <a:avLst/>
          </a:prstGeom>
          <a:solidFill>
            <a:schemeClr val="bg1"/>
          </a:solidFill>
          <a:ln>
            <a:solidFill>
              <a:srgbClr val="6C2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2" dirty="0">
                <a:solidFill>
                  <a:srgbClr val="000000"/>
                </a:solidFill>
              </a:rPr>
              <a:t>PENAMBANGAN BATU KAPUR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835820" y="5581246"/>
            <a:ext cx="745679" cy="315164"/>
          </a:xfrm>
          <a:prstGeom prst="roundRect">
            <a:avLst/>
          </a:prstGeom>
          <a:solidFill>
            <a:schemeClr val="bg1"/>
          </a:solidFill>
          <a:ln>
            <a:solidFill>
              <a:srgbClr val="6C2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2" dirty="0">
                <a:solidFill>
                  <a:srgbClr val="000000"/>
                </a:solidFill>
              </a:rPr>
              <a:t>LISTRIK</a:t>
            </a:r>
          </a:p>
        </p:txBody>
      </p:sp>
      <p:sp>
        <p:nvSpPr>
          <p:cNvPr id="6" name="Oval 5"/>
          <p:cNvSpPr/>
          <p:nvPr/>
        </p:nvSpPr>
        <p:spPr>
          <a:xfrm>
            <a:off x="11134159" y="5964725"/>
            <a:ext cx="2690267" cy="9064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5" dirty="0"/>
              <a:t>PEKERJAAN SEKTOR KONSTRUKSI 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3755964" y="5530865"/>
            <a:ext cx="1231937" cy="315164"/>
          </a:xfrm>
          <a:prstGeom prst="round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3" dirty="0">
                <a:solidFill>
                  <a:srgbClr val="000000"/>
                </a:solidFill>
              </a:rPr>
              <a:t>JASA ANGKUTAN JALAN RAYA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3984564" y="6446017"/>
            <a:ext cx="1231937" cy="315164"/>
          </a:xfrm>
          <a:prstGeom prst="round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3" dirty="0">
                <a:solidFill>
                  <a:srgbClr val="000000"/>
                </a:solidFill>
              </a:rPr>
              <a:t>JASA PERHOTELAN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3824425" y="7098517"/>
            <a:ext cx="1231937" cy="315164"/>
          </a:xfrm>
          <a:prstGeom prst="round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3" dirty="0">
                <a:solidFill>
                  <a:srgbClr val="000000"/>
                </a:solidFill>
              </a:rPr>
              <a:t>JASA KESEHATAN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3026800" y="7812251"/>
            <a:ext cx="1276038" cy="354680"/>
          </a:xfrm>
          <a:prstGeom prst="roundRect">
            <a:avLst/>
          </a:prstGeom>
          <a:solidFill>
            <a:schemeClr val="bg1"/>
          </a:solidFill>
          <a:ln>
            <a:solidFill>
              <a:srgbClr val="6C2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2" dirty="0">
                <a:solidFill>
                  <a:srgbClr val="000000"/>
                </a:solidFill>
              </a:rPr>
              <a:t>JASA PERSEORANGAN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4397170" y="7863511"/>
            <a:ext cx="1276038" cy="354680"/>
          </a:xfrm>
          <a:prstGeom prst="roundRect">
            <a:avLst/>
          </a:prstGeom>
          <a:solidFill>
            <a:schemeClr val="bg1"/>
          </a:solidFill>
          <a:ln>
            <a:solidFill>
              <a:srgbClr val="6C2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2" dirty="0">
                <a:solidFill>
                  <a:srgbClr val="000000"/>
                </a:solidFill>
              </a:rPr>
              <a:t>JASA PENDIDIKAN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5168185" y="7413680"/>
            <a:ext cx="930219" cy="354680"/>
          </a:xfrm>
          <a:prstGeom prst="roundRect">
            <a:avLst/>
          </a:prstGeom>
          <a:solidFill>
            <a:schemeClr val="bg1"/>
          </a:solidFill>
          <a:ln>
            <a:solidFill>
              <a:srgbClr val="6C2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2" dirty="0">
                <a:solidFill>
                  <a:srgbClr val="000000"/>
                </a:solidFill>
              </a:rPr>
              <a:t>JASA BANK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5287471" y="6902962"/>
            <a:ext cx="1066139" cy="354680"/>
          </a:xfrm>
          <a:prstGeom prst="roundRect">
            <a:avLst/>
          </a:prstGeom>
          <a:solidFill>
            <a:schemeClr val="bg1"/>
          </a:solidFill>
          <a:ln>
            <a:solidFill>
              <a:srgbClr val="6C2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2" dirty="0">
                <a:solidFill>
                  <a:srgbClr val="000000"/>
                </a:solidFill>
              </a:rPr>
              <a:t>JASA PARIWISATA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5330281" y="5566256"/>
            <a:ext cx="1066139" cy="354680"/>
          </a:xfrm>
          <a:prstGeom prst="roundRect">
            <a:avLst/>
          </a:prstGeom>
          <a:solidFill>
            <a:schemeClr val="bg1"/>
          </a:solidFill>
          <a:ln>
            <a:solidFill>
              <a:srgbClr val="6C2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2" dirty="0">
                <a:solidFill>
                  <a:srgbClr val="000000"/>
                </a:solidFill>
              </a:rPr>
              <a:t>JASA REAL ESTATE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5085047" y="5096683"/>
            <a:ext cx="1239870" cy="354680"/>
          </a:xfrm>
          <a:prstGeom prst="roundRect">
            <a:avLst/>
          </a:prstGeom>
          <a:solidFill>
            <a:schemeClr val="bg1"/>
          </a:solidFill>
          <a:ln>
            <a:solidFill>
              <a:srgbClr val="6C2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2" dirty="0">
                <a:solidFill>
                  <a:srgbClr val="000000"/>
                </a:solidFill>
              </a:rPr>
              <a:t>JASA PERDAGAANGAN</a:t>
            </a:r>
          </a:p>
        </p:txBody>
      </p:sp>
      <p:cxnSp>
        <p:nvCxnSpPr>
          <p:cNvPr id="144" name="Straight Arrow Connector 143"/>
          <p:cNvCxnSpPr>
            <a:stCxn id="6" idx="6"/>
            <a:endCxn id="71" idx="1"/>
          </p:cNvCxnSpPr>
          <p:nvPr/>
        </p:nvCxnSpPr>
        <p:spPr>
          <a:xfrm>
            <a:off x="13824425" y="6417955"/>
            <a:ext cx="160139" cy="185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10388970" y="1137731"/>
            <a:ext cx="3780042" cy="3782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86" b="1" dirty="0">
                <a:solidFill>
                  <a:srgbClr val="000000"/>
                </a:solidFill>
              </a:rPr>
              <a:t>SEKTOR KONSTRUKSI </a:t>
            </a:r>
            <a:r>
              <a:rPr lang="en-US" sz="4091" b="1" dirty="0">
                <a:solidFill>
                  <a:srgbClr val="000000"/>
                </a:solidFill>
              </a:rPr>
              <a:t>PENTING</a:t>
            </a:r>
            <a:r>
              <a:rPr lang="en-US" sz="3068" b="1" dirty="0">
                <a:solidFill>
                  <a:srgbClr val="000000"/>
                </a:solidFill>
              </a:rPr>
              <a:t> MENDUKUNG </a:t>
            </a:r>
            <a:r>
              <a:rPr lang="en-US" sz="2386" b="1" dirty="0">
                <a:solidFill>
                  <a:srgbClr val="000000"/>
                </a:solidFill>
              </a:rPr>
              <a:t>PERKEMBANGAN EKONOMI NASIONAL</a:t>
            </a:r>
          </a:p>
          <a:p>
            <a:pPr algn="ctr"/>
            <a:endParaRPr lang="en-US" sz="3068" b="1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CADC5"/>
      </a:hlink>
      <a:folHlink>
        <a:srgbClr val="E36C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2809</Words>
  <Application>Microsoft Office PowerPoint</Application>
  <PresentationFormat>Custom</PresentationFormat>
  <Paragraphs>674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60" baseType="lpstr">
      <vt:lpstr>Aharoni</vt:lpstr>
      <vt:lpstr>Andalus</vt:lpstr>
      <vt:lpstr>Arial</vt:lpstr>
      <vt:lpstr>Arial Black</vt:lpstr>
      <vt:lpstr>Arial Narrow</vt:lpstr>
      <vt:lpstr>Arial Rounded MT Bold</vt:lpstr>
      <vt:lpstr>Britannic Bold</vt:lpstr>
      <vt:lpstr>Brush Script MT</vt:lpstr>
      <vt:lpstr>Calibri</vt:lpstr>
      <vt:lpstr>Century Gothic</vt:lpstr>
      <vt:lpstr>Franklin Gothic Book</vt:lpstr>
      <vt:lpstr>Franklin Gothic Demi Cond</vt:lpstr>
      <vt:lpstr>Franklin Gothic Medium Cond</vt:lpstr>
      <vt:lpstr>MS PGothic</vt:lpstr>
      <vt:lpstr>MS PGothic</vt:lpstr>
      <vt:lpstr>Oswald</vt:lpstr>
      <vt:lpstr>Segoe UI Black</vt:lpstr>
      <vt:lpstr>Symbol</vt:lpstr>
      <vt:lpstr>Tahoma</vt:lpstr>
      <vt:lpstr>Times New Roman</vt:lpstr>
      <vt:lpstr>Verdana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Sebuah model untuk ekonomi konstruksi</vt:lpstr>
      <vt:lpstr>PowerPoint Presentation</vt:lpstr>
      <vt:lpstr>INVESTASI INFRASTRUKTUR</vt:lpstr>
      <vt:lpstr>INVESTASI INFRASTRUKTUR</vt:lpstr>
      <vt:lpstr>PowerPoint Presentation</vt:lpstr>
      <vt:lpstr>PowerPoint Presentation</vt:lpstr>
      <vt:lpstr>PENDAPATAN PERUSAHAAN VS UPAH TENAGA KERJA</vt:lpstr>
      <vt:lpstr>PRODUKTIVITAS TENAGA KERJA KONSTRUKSI</vt:lpstr>
      <vt:lpstr>NEGARA BESAR ‘MISKIN’ INSINYUR: JUMLAH INSINYUR INDONESIA TERENDAH DI ASEAN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KOMPETISI GLOBAL – SDM KONSTRUKSI</vt:lpstr>
      <vt:lpstr>KESIMPULAN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Omari</dc:creator>
  <cp:lastModifiedBy>Riyan</cp:lastModifiedBy>
  <cp:revision>583</cp:revision>
  <cp:lastPrinted>2017-04-02T16:46:15Z</cp:lastPrinted>
  <dcterms:created xsi:type="dcterms:W3CDTF">2017-02-05T00:23:07Z</dcterms:created>
  <dcterms:modified xsi:type="dcterms:W3CDTF">2017-04-12T14:38:12Z</dcterms:modified>
</cp:coreProperties>
</file>