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80" r:id="rId22"/>
    <p:sldId id="277" r:id="rId23"/>
    <p:sldId id="276" r:id="rId24"/>
    <p:sldId id="278" r:id="rId25"/>
    <p:sldId id="279" r:id="rId26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600" b="1" dirty="0" err="1" smtClean="0">
                <a:effectLst/>
              </a:rPr>
              <a:t>Pertumbuhan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Ekonomi</a:t>
            </a:r>
            <a:r>
              <a:rPr lang="en-US" sz="1600" b="1" dirty="0" smtClean="0">
                <a:effectLst/>
              </a:rPr>
              <a:t> Negara-</a:t>
            </a:r>
            <a:r>
              <a:rPr lang="en-US" sz="1600" b="1" dirty="0" err="1" smtClean="0">
                <a:effectLst/>
              </a:rPr>
              <a:t>negara</a:t>
            </a:r>
            <a:r>
              <a:rPr lang="en-US" sz="1600" b="1" dirty="0" smtClean="0">
                <a:effectLst/>
              </a:rPr>
              <a:t> G20 &amp; BRIC </a:t>
            </a:r>
          </a:p>
          <a:p>
            <a:pPr>
              <a:defRPr sz="2000"/>
            </a:pPr>
            <a:r>
              <a:rPr lang="en-US" sz="1600" b="1" dirty="0" err="1" smtClean="0">
                <a:effectLst/>
              </a:rPr>
              <a:t>Tahun</a:t>
            </a:r>
            <a:r>
              <a:rPr lang="en-US" sz="1600" b="1" baseline="0" dirty="0" smtClean="0">
                <a:effectLst/>
              </a:rPr>
              <a:t> </a:t>
            </a:r>
            <a:r>
              <a:rPr lang="en-US" sz="1600" b="1" dirty="0" smtClean="0">
                <a:effectLst/>
              </a:rPr>
              <a:t>2007-2016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24863079523742898"/>
          <c:y val="0.1402419678139854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554376355129522E-2"/>
          <c:y val="9.1729897399188742E-2"/>
          <c:w val="0.97006652972726237"/>
          <c:h val="0.63385866539409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China</c:v>
                </c:pt>
                <c:pt idx="1">
                  <c:v>India</c:v>
                </c:pt>
                <c:pt idx="2">
                  <c:v>Indonesia</c:v>
                </c:pt>
                <c:pt idx="3">
                  <c:v>Saudi Arabia</c:v>
                </c:pt>
                <c:pt idx="4">
                  <c:v>Tourkey</c:v>
                </c:pt>
                <c:pt idx="5">
                  <c:v>Korea</c:v>
                </c:pt>
                <c:pt idx="6">
                  <c:v>Australia</c:v>
                </c:pt>
                <c:pt idx="7">
                  <c:v>Argentina</c:v>
                </c:pt>
                <c:pt idx="8">
                  <c:v>Mexico</c:v>
                </c:pt>
                <c:pt idx="9">
                  <c:v>South Africa</c:v>
                </c:pt>
                <c:pt idx="10">
                  <c:v>Brazil</c:v>
                </c:pt>
                <c:pt idx="11">
                  <c:v>Rusia</c:v>
                </c:pt>
                <c:pt idx="12">
                  <c:v>Canada</c:v>
                </c:pt>
                <c:pt idx="13">
                  <c:v>United States</c:v>
                </c:pt>
                <c:pt idx="14">
                  <c:v>Germany</c:v>
                </c:pt>
                <c:pt idx="15">
                  <c:v>United Kingdom</c:v>
                </c:pt>
                <c:pt idx="16">
                  <c:v>France</c:v>
                </c:pt>
                <c:pt idx="17">
                  <c:v>Japan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</c:v>
                </c:pt>
                <c:pt idx="1">
                  <c:v>7.4</c:v>
                </c:pt>
                <c:pt idx="2">
                  <c:v>5.6</c:v>
                </c:pt>
                <c:pt idx="3">
                  <c:v>3.7</c:v>
                </c:pt>
                <c:pt idx="4">
                  <c:v>3.5</c:v>
                </c:pt>
                <c:pt idx="5">
                  <c:v>3.3</c:v>
                </c:pt>
                <c:pt idx="6">
                  <c:v>2.7</c:v>
                </c:pt>
                <c:pt idx="7">
                  <c:v>2.2999999999999998</c:v>
                </c:pt>
                <c:pt idx="8">
                  <c:v>2.1</c:v>
                </c:pt>
                <c:pt idx="9">
                  <c:v>2.1</c:v>
                </c:pt>
                <c:pt idx="10">
                  <c:v>2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  <c:pt idx="14">
                  <c:v>1.2</c:v>
                </c:pt>
                <c:pt idx="15">
                  <c:v>1.1000000000000001</c:v>
                </c:pt>
                <c:pt idx="16">
                  <c:v>0.8</c:v>
                </c:pt>
                <c:pt idx="17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9727872"/>
        <c:axId val="169729408"/>
      </c:barChart>
      <c:catAx>
        <c:axId val="16972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d-ID"/>
          </a:p>
        </c:txPr>
        <c:crossAx val="169729408"/>
        <c:crosses val="autoZero"/>
        <c:auto val="1"/>
        <c:lblAlgn val="ctr"/>
        <c:lblOffset val="100"/>
        <c:noMultiLvlLbl val="0"/>
      </c:catAx>
      <c:valAx>
        <c:axId val="16972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727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>
          <a:latin typeface="Cambria" pitchFamily="18" charset="0"/>
        </a:defRPr>
      </a:pPr>
      <a:endParaRPr lang="id-ID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73EEE-DF9A-4A2E-B35E-E17AB448DD2D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055857F3-C001-43F9-A97E-1D394064FC5B}">
      <dgm:prSet phldrT="[Text]" custT="1"/>
      <dgm:spPr/>
      <dgm:t>
        <a:bodyPr/>
        <a:lstStyle/>
        <a:p>
          <a:r>
            <a:rPr lang="en-US" sz="2000" smtClean="0">
              <a:latin typeface="Cambria" pitchFamily="18" charset="0"/>
            </a:rPr>
            <a:t>Pembangunan Infrastruktur</a:t>
          </a:r>
          <a:endParaRPr lang="en-US" sz="2000"/>
        </a:p>
      </dgm:t>
    </dgm:pt>
    <dgm:pt modelId="{078E5844-B621-4B8C-B8EF-D53310E517D4}" type="parTrans" cxnId="{A5613F69-2024-487B-88B8-B9C87CDDA60A}">
      <dgm:prSet/>
      <dgm:spPr/>
      <dgm:t>
        <a:bodyPr/>
        <a:lstStyle/>
        <a:p>
          <a:endParaRPr lang="en-US"/>
        </a:p>
      </dgm:t>
    </dgm:pt>
    <dgm:pt modelId="{E349B3EB-1515-4C94-903C-CDC106043B2F}" type="sibTrans" cxnId="{A5613F69-2024-487B-88B8-B9C87CDDA60A}">
      <dgm:prSet/>
      <dgm:spPr/>
      <dgm:t>
        <a:bodyPr/>
        <a:lstStyle/>
        <a:p>
          <a:endParaRPr lang="en-US"/>
        </a:p>
      </dgm:t>
    </dgm:pt>
    <dgm:pt modelId="{1B05592E-9733-405B-96FC-4A794ACB9FC7}">
      <dgm:prSet phldrT="[Text]" custT="1"/>
      <dgm:spPr/>
      <dgm:t>
        <a:bodyPr/>
        <a:lstStyle/>
        <a:p>
          <a:r>
            <a:rPr lang="en-US" sz="1600" b="0" dirty="0" err="1" smtClean="0">
              <a:latin typeface="Cambria" pitchFamily="18" charset="0"/>
            </a:rPr>
            <a:t>Pembenahan</a:t>
          </a:r>
          <a:r>
            <a:rPr lang="en-US" sz="1600" b="0" dirty="0" smtClean="0">
              <a:latin typeface="Cambria" pitchFamily="18" charset="0"/>
            </a:rPr>
            <a:t> </a:t>
          </a:r>
          <a:r>
            <a:rPr lang="en-US" sz="1600" b="0" dirty="0" err="1" smtClean="0">
              <a:latin typeface="Cambria" pitchFamily="18" charset="0"/>
            </a:rPr>
            <a:t>dan</a:t>
          </a:r>
          <a:r>
            <a:rPr lang="en-US" sz="1600" b="0" dirty="0" smtClean="0">
              <a:latin typeface="Cambria" pitchFamily="18" charset="0"/>
            </a:rPr>
            <a:t> </a:t>
          </a:r>
          <a:r>
            <a:rPr lang="en-US" sz="1600" b="0" dirty="0" err="1" smtClean="0">
              <a:latin typeface="Cambria" pitchFamily="18" charset="0"/>
            </a:rPr>
            <a:t>Pengembangan</a:t>
          </a:r>
          <a:r>
            <a:rPr lang="en-US" sz="1600" b="0" dirty="0" smtClean="0">
              <a:latin typeface="Cambria" pitchFamily="18" charset="0"/>
            </a:rPr>
            <a:t> </a:t>
          </a:r>
          <a:r>
            <a:rPr lang="en-US" sz="1600" b="0" dirty="0" err="1" smtClean="0">
              <a:latin typeface="Cambria" pitchFamily="18" charset="0"/>
            </a:rPr>
            <a:t>Industri</a:t>
          </a:r>
          <a:r>
            <a:rPr lang="en-US" sz="1600" b="0" dirty="0" smtClean="0">
              <a:latin typeface="Cambria" pitchFamily="18" charset="0"/>
            </a:rPr>
            <a:t> </a:t>
          </a:r>
          <a:r>
            <a:rPr lang="en-US" sz="1600" b="0" dirty="0" err="1" smtClean="0">
              <a:latin typeface="Cambria" pitchFamily="18" charset="0"/>
            </a:rPr>
            <a:t>Pengolahan</a:t>
          </a:r>
          <a:endParaRPr lang="en-US" sz="1600" b="0" dirty="0"/>
        </a:p>
      </dgm:t>
    </dgm:pt>
    <dgm:pt modelId="{B0631184-8608-4781-9370-ACAF1627AD10}" type="parTrans" cxnId="{D633A763-142B-48D8-B924-F41F29E7A7C1}">
      <dgm:prSet/>
      <dgm:spPr/>
      <dgm:t>
        <a:bodyPr/>
        <a:lstStyle/>
        <a:p>
          <a:endParaRPr lang="en-US"/>
        </a:p>
      </dgm:t>
    </dgm:pt>
    <dgm:pt modelId="{4620237C-F5F0-46DF-8EC1-967CD11909FE}" type="sibTrans" cxnId="{D633A763-142B-48D8-B924-F41F29E7A7C1}">
      <dgm:prSet/>
      <dgm:spPr/>
      <dgm:t>
        <a:bodyPr/>
        <a:lstStyle/>
        <a:p>
          <a:endParaRPr lang="en-US"/>
        </a:p>
      </dgm:t>
    </dgm:pt>
    <dgm:pt modelId="{399D54BE-8ABA-4AE5-8867-330069455C9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0" dirty="0" err="1" smtClean="0">
              <a:latin typeface="Cambria" pitchFamily="18" charset="0"/>
            </a:rPr>
            <a:t>Pengembangan</a:t>
          </a:r>
          <a:r>
            <a:rPr lang="en-US" sz="1600" b="0" dirty="0" smtClean="0">
              <a:latin typeface="Cambria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en-US" sz="1600" b="0" dirty="0" err="1" smtClean="0">
              <a:latin typeface="Cambria" pitchFamily="18" charset="0"/>
            </a:rPr>
            <a:t>Industri</a:t>
          </a:r>
          <a:r>
            <a:rPr lang="en-US" sz="1600" b="0" dirty="0" smtClean="0">
              <a:latin typeface="Cambria" pitchFamily="18" charset="0"/>
            </a:rPr>
            <a:t> </a:t>
          </a:r>
          <a:r>
            <a:rPr lang="en-US" sz="1600" b="0" dirty="0" err="1" smtClean="0">
              <a:latin typeface="Cambria" pitchFamily="18" charset="0"/>
            </a:rPr>
            <a:t>Jasa</a:t>
          </a:r>
          <a:r>
            <a:rPr lang="en-US" sz="1600" b="0" dirty="0" smtClean="0">
              <a:latin typeface="Cambria" pitchFamily="18" charset="0"/>
            </a:rPr>
            <a:t> (</a:t>
          </a:r>
          <a:r>
            <a:rPr lang="en-US" sz="1600" b="0" dirty="0" err="1" smtClean="0">
              <a:latin typeface="Cambria" pitchFamily="18" charset="0"/>
            </a:rPr>
            <a:t>Contoh</a:t>
          </a:r>
          <a:r>
            <a:rPr lang="id-ID" sz="1600" b="0" dirty="0" smtClean="0">
              <a:latin typeface="Cambria" pitchFamily="18" charset="0"/>
            </a:rPr>
            <a:t> </a:t>
          </a:r>
          <a:r>
            <a:rPr lang="en-US" sz="1600" b="0" dirty="0" smtClean="0">
              <a:latin typeface="Cambria" pitchFamily="18" charset="0"/>
            </a:rPr>
            <a:t>: </a:t>
          </a:r>
          <a:r>
            <a:rPr lang="en-US" sz="1600" b="0" dirty="0" err="1" smtClean="0">
              <a:latin typeface="Cambria" pitchFamily="18" charset="0"/>
            </a:rPr>
            <a:t>Pariwisata</a:t>
          </a:r>
          <a:r>
            <a:rPr lang="en-US" sz="1600" b="0" dirty="0" smtClean="0">
              <a:latin typeface="Cambria" pitchFamily="18" charset="0"/>
            </a:rPr>
            <a:t>)</a:t>
          </a:r>
          <a:endParaRPr lang="en-US" sz="1600" b="0" dirty="0"/>
        </a:p>
      </dgm:t>
    </dgm:pt>
    <dgm:pt modelId="{EA37BCE6-3BC6-4594-9F40-F4CED0198B0C}" type="parTrans" cxnId="{F5E9C311-5F0F-49AA-974C-6662229E2D3B}">
      <dgm:prSet/>
      <dgm:spPr/>
      <dgm:t>
        <a:bodyPr/>
        <a:lstStyle/>
        <a:p>
          <a:endParaRPr lang="en-US"/>
        </a:p>
      </dgm:t>
    </dgm:pt>
    <dgm:pt modelId="{87F82807-F609-4251-ACA1-89C20FD472CC}" type="sibTrans" cxnId="{F5E9C311-5F0F-49AA-974C-6662229E2D3B}">
      <dgm:prSet/>
      <dgm:spPr/>
      <dgm:t>
        <a:bodyPr/>
        <a:lstStyle/>
        <a:p>
          <a:endParaRPr lang="en-US"/>
        </a:p>
      </dgm:t>
    </dgm:pt>
    <dgm:pt modelId="{4A7071F3-9DF0-4280-BCF0-196D45F7181F}" type="pres">
      <dgm:prSet presAssocID="{A4D73EEE-DF9A-4A2E-B35E-E17AB448DD2D}" presName="Name0" presStyleCnt="0">
        <dgm:presLayoutVars>
          <dgm:dir/>
          <dgm:resizeHandles val="exact"/>
        </dgm:presLayoutVars>
      </dgm:prSet>
      <dgm:spPr/>
    </dgm:pt>
    <dgm:pt modelId="{D3CB6DF5-A730-444F-AFE1-45072B3D4863}" type="pres">
      <dgm:prSet presAssocID="{055857F3-C001-43F9-A97E-1D394064FC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9576B-64EE-4A99-BA9C-0C65EBE2F099}" type="pres">
      <dgm:prSet presAssocID="{E349B3EB-1515-4C94-903C-CDC106043B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AAE8889-D1F2-4433-8A70-048EF1E4F1CA}" type="pres">
      <dgm:prSet presAssocID="{E349B3EB-1515-4C94-903C-CDC106043B2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0BCF809-D8B5-4B69-81AE-97F0AB2E151B}" type="pres">
      <dgm:prSet presAssocID="{1B05592E-9733-405B-96FC-4A794ACB9F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C819-EBC1-4DB5-808F-8892597CD2FE}" type="pres">
      <dgm:prSet presAssocID="{4620237C-F5F0-46DF-8EC1-967CD11909F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1E9F6A6-F849-4641-A51E-A2675EE0A7AD}" type="pres">
      <dgm:prSet presAssocID="{4620237C-F5F0-46DF-8EC1-967CD11909F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1C6D55B-1CC3-4902-A82C-FBFA3A95C348}" type="pres">
      <dgm:prSet presAssocID="{399D54BE-8ABA-4AE5-8867-330069455C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26A1F-01B9-46DE-922A-40F675537125}" type="presOf" srcId="{E349B3EB-1515-4C94-903C-CDC106043B2F}" destId="{8AB9576B-64EE-4A99-BA9C-0C65EBE2F099}" srcOrd="0" destOrd="0" presId="urn:microsoft.com/office/officeart/2005/8/layout/process1"/>
    <dgm:cxn modelId="{68BAA1E2-8A93-4C79-9C70-CA878048D78B}" type="presOf" srcId="{4620237C-F5F0-46DF-8EC1-967CD11909FE}" destId="{BDEFC819-EBC1-4DB5-808F-8892597CD2FE}" srcOrd="0" destOrd="0" presId="urn:microsoft.com/office/officeart/2005/8/layout/process1"/>
    <dgm:cxn modelId="{A5613F69-2024-487B-88B8-B9C87CDDA60A}" srcId="{A4D73EEE-DF9A-4A2E-B35E-E17AB448DD2D}" destId="{055857F3-C001-43F9-A97E-1D394064FC5B}" srcOrd="0" destOrd="0" parTransId="{078E5844-B621-4B8C-B8EF-D53310E517D4}" sibTransId="{E349B3EB-1515-4C94-903C-CDC106043B2F}"/>
    <dgm:cxn modelId="{D633A763-142B-48D8-B924-F41F29E7A7C1}" srcId="{A4D73EEE-DF9A-4A2E-B35E-E17AB448DD2D}" destId="{1B05592E-9733-405B-96FC-4A794ACB9FC7}" srcOrd="1" destOrd="0" parTransId="{B0631184-8608-4781-9370-ACAF1627AD10}" sibTransId="{4620237C-F5F0-46DF-8EC1-967CD11909FE}"/>
    <dgm:cxn modelId="{0F54DEA6-C8AB-4429-BB44-080A81CCE0A3}" type="presOf" srcId="{399D54BE-8ABA-4AE5-8867-330069455C9F}" destId="{81C6D55B-1CC3-4902-A82C-FBFA3A95C348}" srcOrd="0" destOrd="0" presId="urn:microsoft.com/office/officeart/2005/8/layout/process1"/>
    <dgm:cxn modelId="{423257C0-DD48-48BF-97AC-9F590B650910}" type="presOf" srcId="{1B05592E-9733-405B-96FC-4A794ACB9FC7}" destId="{E0BCF809-D8B5-4B69-81AE-97F0AB2E151B}" srcOrd="0" destOrd="0" presId="urn:microsoft.com/office/officeart/2005/8/layout/process1"/>
    <dgm:cxn modelId="{65E03CAE-D370-43A8-A5CC-CB5CEB24F4C3}" type="presOf" srcId="{A4D73EEE-DF9A-4A2E-B35E-E17AB448DD2D}" destId="{4A7071F3-9DF0-4280-BCF0-196D45F7181F}" srcOrd="0" destOrd="0" presId="urn:microsoft.com/office/officeart/2005/8/layout/process1"/>
    <dgm:cxn modelId="{A09CB863-3466-4A06-A50E-C2A2CD5405EC}" type="presOf" srcId="{E349B3EB-1515-4C94-903C-CDC106043B2F}" destId="{BAAE8889-D1F2-4433-8A70-048EF1E4F1CA}" srcOrd="1" destOrd="0" presId="urn:microsoft.com/office/officeart/2005/8/layout/process1"/>
    <dgm:cxn modelId="{0748C5FC-CF93-4FC8-879F-664CBDDFD04F}" type="presOf" srcId="{4620237C-F5F0-46DF-8EC1-967CD11909FE}" destId="{C1E9F6A6-F849-4641-A51E-A2675EE0A7AD}" srcOrd="1" destOrd="0" presId="urn:microsoft.com/office/officeart/2005/8/layout/process1"/>
    <dgm:cxn modelId="{74EEE989-0E77-41BC-87BA-962BA7E13563}" type="presOf" srcId="{055857F3-C001-43F9-A97E-1D394064FC5B}" destId="{D3CB6DF5-A730-444F-AFE1-45072B3D4863}" srcOrd="0" destOrd="0" presId="urn:microsoft.com/office/officeart/2005/8/layout/process1"/>
    <dgm:cxn modelId="{F5E9C311-5F0F-49AA-974C-6662229E2D3B}" srcId="{A4D73EEE-DF9A-4A2E-B35E-E17AB448DD2D}" destId="{399D54BE-8ABA-4AE5-8867-330069455C9F}" srcOrd="2" destOrd="0" parTransId="{EA37BCE6-3BC6-4594-9F40-F4CED0198B0C}" sibTransId="{87F82807-F609-4251-ACA1-89C20FD472CC}"/>
    <dgm:cxn modelId="{923E4506-DB56-4207-AEB8-0F87243AD42A}" type="presParOf" srcId="{4A7071F3-9DF0-4280-BCF0-196D45F7181F}" destId="{D3CB6DF5-A730-444F-AFE1-45072B3D4863}" srcOrd="0" destOrd="0" presId="urn:microsoft.com/office/officeart/2005/8/layout/process1"/>
    <dgm:cxn modelId="{5DC708FD-81F3-47FB-9360-538E1A42742A}" type="presParOf" srcId="{4A7071F3-9DF0-4280-BCF0-196D45F7181F}" destId="{8AB9576B-64EE-4A99-BA9C-0C65EBE2F099}" srcOrd="1" destOrd="0" presId="urn:microsoft.com/office/officeart/2005/8/layout/process1"/>
    <dgm:cxn modelId="{3CDC69C4-B17D-41E9-ABD6-149003A324F8}" type="presParOf" srcId="{8AB9576B-64EE-4A99-BA9C-0C65EBE2F099}" destId="{BAAE8889-D1F2-4433-8A70-048EF1E4F1CA}" srcOrd="0" destOrd="0" presId="urn:microsoft.com/office/officeart/2005/8/layout/process1"/>
    <dgm:cxn modelId="{614309A6-34DD-4F94-AC49-A246E202A116}" type="presParOf" srcId="{4A7071F3-9DF0-4280-BCF0-196D45F7181F}" destId="{E0BCF809-D8B5-4B69-81AE-97F0AB2E151B}" srcOrd="2" destOrd="0" presId="urn:microsoft.com/office/officeart/2005/8/layout/process1"/>
    <dgm:cxn modelId="{3DF030C4-2A0D-4F56-B6B9-783F3DE56B14}" type="presParOf" srcId="{4A7071F3-9DF0-4280-BCF0-196D45F7181F}" destId="{BDEFC819-EBC1-4DB5-808F-8892597CD2FE}" srcOrd="3" destOrd="0" presId="urn:microsoft.com/office/officeart/2005/8/layout/process1"/>
    <dgm:cxn modelId="{6F57515D-1698-4927-A1C0-29C42D75498D}" type="presParOf" srcId="{BDEFC819-EBC1-4DB5-808F-8892597CD2FE}" destId="{C1E9F6A6-F849-4641-A51E-A2675EE0A7AD}" srcOrd="0" destOrd="0" presId="urn:microsoft.com/office/officeart/2005/8/layout/process1"/>
    <dgm:cxn modelId="{165AC082-166C-4918-9837-929FDAFD5B97}" type="presParOf" srcId="{4A7071F3-9DF0-4280-BCF0-196D45F7181F}" destId="{81C6D55B-1CC3-4902-A82C-FBFA3A95C3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C352B-106C-4983-A170-DC34F5DA53A7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D8D183C-4F15-460B-89B2-CC81D59D81A8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KOORDINATOR:</a:t>
          </a:r>
        </a:p>
        <a:p>
          <a:r>
            <a:rPr lang="en-US" b="1" dirty="0" smtClean="0">
              <a:latin typeface="Cambria" pitchFamily="18" charset="0"/>
            </a:rPr>
            <a:t>KEMENTERIAN DESA PDT DAN TRANSMIGRASI</a:t>
          </a:r>
          <a:endParaRPr lang="en-US" b="1" dirty="0">
            <a:latin typeface="Cambria" pitchFamily="18" charset="0"/>
          </a:endParaRPr>
        </a:p>
      </dgm:t>
    </dgm:pt>
    <dgm:pt modelId="{D81C76AE-25CE-4954-9568-AAF8E5972CD3}" type="parTrans" cxnId="{B53E82D4-1151-4067-9867-A3D1161DEED1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F948ACEA-91FD-404D-B3E6-F0B56133B1DB}" type="sibTrans" cxnId="{B53E82D4-1151-4067-9867-A3D1161DEED1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284DF818-C58B-48E6-9535-D9795AF15854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KEMENTERIAN/ LEMBAGA</a:t>
          </a:r>
          <a:endParaRPr lang="en-US" b="1" dirty="0">
            <a:latin typeface="Cambria" pitchFamily="18" charset="0"/>
          </a:endParaRPr>
        </a:p>
      </dgm:t>
    </dgm:pt>
    <dgm:pt modelId="{07D594BB-C4DC-403F-AABB-8BCAB52972EF}" type="parTrans" cxnId="{5DFD1913-6764-4F97-AE19-9ED4CB874B11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92B8ED6E-E09B-4001-AF08-BE2498856270}" type="sibTrans" cxnId="{5DFD1913-6764-4F97-AE19-9ED4CB874B11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A7CD5A2E-E479-4102-AF30-100312F8873A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PEMERINTAH DAERAH</a:t>
          </a:r>
          <a:endParaRPr lang="en-US" b="1" dirty="0">
            <a:latin typeface="Cambria" pitchFamily="18" charset="0"/>
          </a:endParaRPr>
        </a:p>
      </dgm:t>
    </dgm:pt>
    <dgm:pt modelId="{2572EA21-559F-43A4-8060-194135A97ABF}" type="parTrans" cxnId="{1EC78EC2-1191-4E69-984F-3E56A87066D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2D02F069-A7C9-40D6-825E-32B7E068459E}" type="sibTrans" cxnId="{1EC78EC2-1191-4E69-984F-3E56A87066D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9B09711E-EF00-4CD2-8831-7DF032D18F0F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PERGURUAN TINGGI</a:t>
          </a:r>
          <a:endParaRPr lang="en-US" b="1" dirty="0">
            <a:latin typeface="Cambria" pitchFamily="18" charset="0"/>
          </a:endParaRPr>
        </a:p>
      </dgm:t>
    </dgm:pt>
    <dgm:pt modelId="{88C2EB8A-55B2-4162-88E3-D72120E4CB18}" type="parTrans" cxnId="{ACF9591B-4629-4374-A21B-1B57B32EE096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7FBAFF75-782B-4576-A6BB-029AC8878E4A}" type="sibTrans" cxnId="{ACF9591B-4629-4374-A21B-1B57B32EE096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3842AD1E-61E7-47E2-95E2-424A9227F656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MASYARAKAT</a:t>
          </a:r>
          <a:endParaRPr lang="en-US" b="1" dirty="0">
            <a:latin typeface="Cambria" pitchFamily="18" charset="0"/>
          </a:endParaRPr>
        </a:p>
      </dgm:t>
    </dgm:pt>
    <dgm:pt modelId="{28E709FB-FBD6-4A7C-B1A4-D2FD4A484DD8}" type="parTrans" cxnId="{125B1531-900B-4CD0-942B-1B88ACD133B2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C9A3E363-1172-4F5F-B01F-BCFD07EC776E}" type="sibTrans" cxnId="{125B1531-900B-4CD0-942B-1B88ACD133B2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3CB50E8B-F3DD-4639-A74D-BBE7FBBE3D3B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LEMBAGA SWADAYA MASYARAKAT</a:t>
          </a:r>
          <a:endParaRPr lang="en-US" b="1" dirty="0">
            <a:latin typeface="Cambria" pitchFamily="18" charset="0"/>
          </a:endParaRPr>
        </a:p>
      </dgm:t>
    </dgm:pt>
    <dgm:pt modelId="{6B134254-A112-4C4B-8124-6ED4401D77AB}" type="parTrans" cxnId="{1CB3108C-677E-4828-8068-03B91D03F99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F99E57B9-6833-4C34-934A-6F92E79E58AB}" type="sibTrans" cxnId="{1CB3108C-677E-4828-8068-03B91D03F99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ambria" pitchFamily="18" charset="0"/>
          </a:endParaRPr>
        </a:p>
      </dgm:t>
    </dgm:pt>
    <dgm:pt modelId="{4079995A-3F51-414D-B682-83D24D3300DD}" type="pres">
      <dgm:prSet presAssocID="{FB3C352B-106C-4983-A170-DC34F5DA53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68C28-AAE4-4590-93FD-EF2CC0EE92BA}" type="pres">
      <dgm:prSet presAssocID="{CD8D183C-4F15-460B-89B2-CC81D59D81A8}" presName="centerShape" presStyleLbl="node0" presStyleIdx="0" presStyleCnt="1" custScaleX="81297" custScaleY="75311" custLinFactNeighborX="-4416" custLinFactNeighborY="-1105"/>
      <dgm:spPr/>
      <dgm:t>
        <a:bodyPr/>
        <a:lstStyle/>
        <a:p>
          <a:endParaRPr lang="en-US"/>
        </a:p>
      </dgm:t>
    </dgm:pt>
    <dgm:pt modelId="{2FBB0F0B-353F-49A5-9D9B-6BC0AC7CD304}" type="pres">
      <dgm:prSet presAssocID="{284DF818-C58B-48E6-9535-D9795AF15854}" presName="node" presStyleLbl="node1" presStyleIdx="0" presStyleCnt="5" custRadScaleRad="100389" custRadScaleInc="-25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0620F-6078-4C53-8FA0-AE83E595D03D}" type="pres">
      <dgm:prSet presAssocID="{284DF818-C58B-48E6-9535-D9795AF15854}" presName="dummy" presStyleCnt="0"/>
      <dgm:spPr/>
      <dgm:t>
        <a:bodyPr/>
        <a:lstStyle/>
        <a:p>
          <a:endParaRPr lang="en-US"/>
        </a:p>
      </dgm:t>
    </dgm:pt>
    <dgm:pt modelId="{1E7CEF5A-8435-4DDE-91F7-C21154DE6303}" type="pres">
      <dgm:prSet presAssocID="{92B8ED6E-E09B-4001-AF08-BE249885627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AA2B495-F0C1-4CC2-AB7B-230D9C33C442}" type="pres">
      <dgm:prSet presAssocID="{A7CD5A2E-E479-4102-AF30-100312F8873A}" presName="node" presStyleLbl="node1" presStyleIdx="1" presStyleCnt="5" custRadScaleRad="92457" custRadScaleInc="-13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A56F4-7CFF-44AA-97F6-229B7C471608}" type="pres">
      <dgm:prSet presAssocID="{A7CD5A2E-E479-4102-AF30-100312F8873A}" presName="dummy" presStyleCnt="0"/>
      <dgm:spPr/>
      <dgm:t>
        <a:bodyPr/>
        <a:lstStyle/>
        <a:p>
          <a:endParaRPr lang="en-US"/>
        </a:p>
      </dgm:t>
    </dgm:pt>
    <dgm:pt modelId="{15D24EF7-6CD9-4AF5-BA24-B178B139FF17}" type="pres">
      <dgm:prSet presAssocID="{2D02F069-A7C9-40D6-825E-32B7E068459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1CDB46-E351-4D11-B169-727D79930494}" type="pres">
      <dgm:prSet presAssocID="{9B09711E-EF00-4CD2-8831-7DF032D18F0F}" presName="node" presStyleLbl="node1" presStyleIdx="2" presStyleCnt="5" custRadScaleRad="92457" custRadScaleInc="13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1141B-0076-4E87-8823-DE4C82B77026}" type="pres">
      <dgm:prSet presAssocID="{9B09711E-EF00-4CD2-8831-7DF032D18F0F}" presName="dummy" presStyleCnt="0"/>
      <dgm:spPr/>
      <dgm:t>
        <a:bodyPr/>
        <a:lstStyle/>
        <a:p>
          <a:endParaRPr lang="en-US"/>
        </a:p>
      </dgm:t>
    </dgm:pt>
    <dgm:pt modelId="{385C6375-9A36-40CC-B460-3702B994CD99}" type="pres">
      <dgm:prSet presAssocID="{7FBAFF75-782B-4576-A6BB-029AC8878E4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E8E1BE9-6994-4642-A116-C46A4517DB70}" type="pres">
      <dgm:prSet presAssocID="{3842AD1E-61E7-47E2-95E2-424A9227F656}" presName="node" presStyleLbl="node1" presStyleIdx="3" presStyleCnt="5" custRadScaleRad="100389" custRadScaleInc="25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FEC34-009D-4A50-9FAA-7F656E3268C3}" type="pres">
      <dgm:prSet presAssocID="{3842AD1E-61E7-47E2-95E2-424A9227F656}" presName="dummy" presStyleCnt="0"/>
      <dgm:spPr/>
      <dgm:t>
        <a:bodyPr/>
        <a:lstStyle/>
        <a:p>
          <a:endParaRPr lang="en-US"/>
        </a:p>
      </dgm:t>
    </dgm:pt>
    <dgm:pt modelId="{BED4EB40-2BF9-4CA1-B741-35732AA714C2}" type="pres">
      <dgm:prSet presAssocID="{C9A3E363-1172-4F5F-B01F-BCFD07EC776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E43777D-1DA6-4AC8-AD42-A8B93D061965}" type="pres">
      <dgm:prSet presAssocID="{3CB50E8B-F3DD-4639-A74D-BBE7FBBE3D3B}" presName="node" presStyleLbl="node1" presStyleIdx="4" presStyleCnt="5" custRadScaleRad="107739" custRadScaleInc="11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F301B-F124-41ED-9131-6AD7CF6D1AB0}" type="pres">
      <dgm:prSet presAssocID="{3CB50E8B-F3DD-4639-A74D-BBE7FBBE3D3B}" presName="dummy" presStyleCnt="0"/>
      <dgm:spPr/>
      <dgm:t>
        <a:bodyPr/>
        <a:lstStyle/>
        <a:p>
          <a:endParaRPr lang="en-US"/>
        </a:p>
      </dgm:t>
    </dgm:pt>
    <dgm:pt modelId="{FFEC8E5A-2143-495B-95A9-0BC772208C45}" type="pres">
      <dgm:prSet presAssocID="{F99E57B9-6833-4C34-934A-6F92E79E58A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65C5EA8-B58F-47EC-9D46-2B1939ECE38C}" type="presOf" srcId="{9B09711E-EF00-4CD2-8831-7DF032D18F0F}" destId="{F81CDB46-E351-4D11-B169-727D79930494}" srcOrd="0" destOrd="0" presId="urn:microsoft.com/office/officeart/2005/8/layout/radial6"/>
    <dgm:cxn modelId="{8C451E85-7036-4C81-8398-7929E8D0473C}" type="presOf" srcId="{3CB50E8B-F3DD-4639-A74D-BBE7FBBE3D3B}" destId="{9E43777D-1DA6-4AC8-AD42-A8B93D061965}" srcOrd="0" destOrd="0" presId="urn:microsoft.com/office/officeart/2005/8/layout/radial6"/>
    <dgm:cxn modelId="{1BF024BF-EA46-405B-9517-458A420E065B}" type="presOf" srcId="{7FBAFF75-782B-4576-A6BB-029AC8878E4A}" destId="{385C6375-9A36-40CC-B460-3702B994CD99}" srcOrd="0" destOrd="0" presId="urn:microsoft.com/office/officeart/2005/8/layout/radial6"/>
    <dgm:cxn modelId="{125B1531-900B-4CD0-942B-1B88ACD133B2}" srcId="{CD8D183C-4F15-460B-89B2-CC81D59D81A8}" destId="{3842AD1E-61E7-47E2-95E2-424A9227F656}" srcOrd="3" destOrd="0" parTransId="{28E709FB-FBD6-4A7C-B1A4-D2FD4A484DD8}" sibTransId="{C9A3E363-1172-4F5F-B01F-BCFD07EC776E}"/>
    <dgm:cxn modelId="{CDEFB7CD-7706-43B3-B6C8-4C88409490FD}" type="presOf" srcId="{FB3C352B-106C-4983-A170-DC34F5DA53A7}" destId="{4079995A-3F51-414D-B682-83D24D3300DD}" srcOrd="0" destOrd="0" presId="urn:microsoft.com/office/officeart/2005/8/layout/radial6"/>
    <dgm:cxn modelId="{E4241B75-7049-44BC-981C-704EBA4089CC}" type="presOf" srcId="{A7CD5A2E-E479-4102-AF30-100312F8873A}" destId="{CAA2B495-F0C1-4CC2-AB7B-230D9C33C442}" srcOrd="0" destOrd="0" presId="urn:microsoft.com/office/officeart/2005/8/layout/radial6"/>
    <dgm:cxn modelId="{B95EA3CA-3673-4AE6-8FF4-0CEE07D7A625}" type="presOf" srcId="{3842AD1E-61E7-47E2-95E2-424A9227F656}" destId="{BE8E1BE9-6994-4642-A116-C46A4517DB70}" srcOrd="0" destOrd="0" presId="urn:microsoft.com/office/officeart/2005/8/layout/radial6"/>
    <dgm:cxn modelId="{5DFD1913-6764-4F97-AE19-9ED4CB874B11}" srcId="{CD8D183C-4F15-460B-89B2-CC81D59D81A8}" destId="{284DF818-C58B-48E6-9535-D9795AF15854}" srcOrd="0" destOrd="0" parTransId="{07D594BB-C4DC-403F-AABB-8BCAB52972EF}" sibTransId="{92B8ED6E-E09B-4001-AF08-BE2498856270}"/>
    <dgm:cxn modelId="{FCBF63B8-DE4F-4A4F-88A3-A59694807992}" type="presOf" srcId="{F99E57B9-6833-4C34-934A-6F92E79E58AB}" destId="{FFEC8E5A-2143-495B-95A9-0BC772208C45}" srcOrd="0" destOrd="0" presId="urn:microsoft.com/office/officeart/2005/8/layout/radial6"/>
    <dgm:cxn modelId="{ACF9591B-4629-4374-A21B-1B57B32EE096}" srcId="{CD8D183C-4F15-460B-89B2-CC81D59D81A8}" destId="{9B09711E-EF00-4CD2-8831-7DF032D18F0F}" srcOrd="2" destOrd="0" parTransId="{88C2EB8A-55B2-4162-88E3-D72120E4CB18}" sibTransId="{7FBAFF75-782B-4576-A6BB-029AC8878E4A}"/>
    <dgm:cxn modelId="{CA64E169-E1E8-48C5-8CDA-161AF5FA4162}" type="presOf" srcId="{2D02F069-A7C9-40D6-825E-32B7E068459E}" destId="{15D24EF7-6CD9-4AF5-BA24-B178B139FF17}" srcOrd="0" destOrd="0" presId="urn:microsoft.com/office/officeart/2005/8/layout/radial6"/>
    <dgm:cxn modelId="{71D4249F-4EBC-43EF-B3F9-03DD549E4ED8}" type="presOf" srcId="{284DF818-C58B-48E6-9535-D9795AF15854}" destId="{2FBB0F0B-353F-49A5-9D9B-6BC0AC7CD304}" srcOrd="0" destOrd="0" presId="urn:microsoft.com/office/officeart/2005/8/layout/radial6"/>
    <dgm:cxn modelId="{8114F710-788A-4764-BEF4-C27B085C10FE}" type="presOf" srcId="{C9A3E363-1172-4F5F-B01F-BCFD07EC776E}" destId="{BED4EB40-2BF9-4CA1-B741-35732AA714C2}" srcOrd="0" destOrd="0" presId="urn:microsoft.com/office/officeart/2005/8/layout/radial6"/>
    <dgm:cxn modelId="{1EC78EC2-1191-4E69-984F-3E56A87066D5}" srcId="{CD8D183C-4F15-460B-89B2-CC81D59D81A8}" destId="{A7CD5A2E-E479-4102-AF30-100312F8873A}" srcOrd="1" destOrd="0" parTransId="{2572EA21-559F-43A4-8060-194135A97ABF}" sibTransId="{2D02F069-A7C9-40D6-825E-32B7E068459E}"/>
    <dgm:cxn modelId="{7F20E055-9C9C-4881-8EB3-80F054304D2C}" type="presOf" srcId="{92B8ED6E-E09B-4001-AF08-BE2498856270}" destId="{1E7CEF5A-8435-4DDE-91F7-C21154DE6303}" srcOrd="0" destOrd="0" presId="urn:microsoft.com/office/officeart/2005/8/layout/radial6"/>
    <dgm:cxn modelId="{0BEFC3F9-740E-4B0C-BC24-C5E801307972}" type="presOf" srcId="{CD8D183C-4F15-460B-89B2-CC81D59D81A8}" destId="{78B68C28-AAE4-4590-93FD-EF2CC0EE92BA}" srcOrd="0" destOrd="0" presId="urn:microsoft.com/office/officeart/2005/8/layout/radial6"/>
    <dgm:cxn modelId="{1CB3108C-677E-4828-8068-03B91D03F995}" srcId="{CD8D183C-4F15-460B-89B2-CC81D59D81A8}" destId="{3CB50E8B-F3DD-4639-A74D-BBE7FBBE3D3B}" srcOrd="4" destOrd="0" parTransId="{6B134254-A112-4C4B-8124-6ED4401D77AB}" sibTransId="{F99E57B9-6833-4C34-934A-6F92E79E58AB}"/>
    <dgm:cxn modelId="{B53E82D4-1151-4067-9867-A3D1161DEED1}" srcId="{FB3C352B-106C-4983-A170-DC34F5DA53A7}" destId="{CD8D183C-4F15-460B-89B2-CC81D59D81A8}" srcOrd="0" destOrd="0" parTransId="{D81C76AE-25CE-4954-9568-AAF8E5972CD3}" sibTransId="{F948ACEA-91FD-404D-B3E6-F0B56133B1DB}"/>
    <dgm:cxn modelId="{890B071C-B8C3-4B48-9E0E-1B1B2A6A36A3}" type="presParOf" srcId="{4079995A-3F51-414D-B682-83D24D3300DD}" destId="{78B68C28-AAE4-4590-93FD-EF2CC0EE92BA}" srcOrd="0" destOrd="0" presId="urn:microsoft.com/office/officeart/2005/8/layout/radial6"/>
    <dgm:cxn modelId="{BFEA7B51-F36D-4EB1-B901-DA8015A00910}" type="presParOf" srcId="{4079995A-3F51-414D-B682-83D24D3300DD}" destId="{2FBB0F0B-353F-49A5-9D9B-6BC0AC7CD304}" srcOrd="1" destOrd="0" presId="urn:microsoft.com/office/officeart/2005/8/layout/radial6"/>
    <dgm:cxn modelId="{3E1C35A7-3C86-4605-8F93-694FBB7C7A3E}" type="presParOf" srcId="{4079995A-3F51-414D-B682-83D24D3300DD}" destId="{CA40620F-6078-4C53-8FA0-AE83E595D03D}" srcOrd="2" destOrd="0" presId="urn:microsoft.com/office/officeart/2005/8/layout/radial6"/>
    <dgm:cxn modelId="{CCC99D22-C02C-45F7-B952-0769C5534E1A}" type="presParOf" srcId="{4079995A-3F51-414D-B682-83D24D3300DD}" destId="{1E7CEF5A-8435-4DDE-91F7-C21154DE6303}" srcOrd="3" destOrd="0" presId="urn:microsoft.com/office/officeart/2005/8/layout/radial6"/>
    <dgm:cxn modelId="{7126428B-B79E-4429-8D43-9514D9417E9D}" type="presParOf" srcId="{4079995A-3F51-414D-B682-83D24D3300DD}" destId="{CAA2B495-F0C1-4CC2-AB7B-230D9C33C442}" srcOrd="4" destOrd="0" presId="urn:microsoft.com/office/officeart/2005/8/layout/radial6"/>
    <dgm:cxn modelId="{6F7AE40D-07C1-481B-BAE9-C52C8AAD781E}" type="presParOf" srcId="{4079995A-3F51-414D-B682-83D24D3300DD}" destId="{04BA56F4-7CFF-44AA-97F6-229B7C471608}" srcOrd="5" destOrd="0" presId="urn:microsoft.com/office/officeart/2005/8/layout/radial6"/>
    <dgm:cxn modelId="{080C9EA2-A41B-4C67-A80F-EA96ED35F08D}" type="presParOf" srcId="{4079995A-3F51-414D-B682-83D24D3300DD}" destId="{15D24EF7-6CD9-4AF5-BA24-B178B139FF17}" srcOrd="6" destOrd="0" presId="urn:microsoft.com/office/officeart/2005/8/layout/radial6"/>
    <dgm:cxn modelId="{5B4BC0E4-8576-4590-87E7-613560DD8A89}" type="presParOf" srcId="{4079995A-3F51-414D-B682-83D24D3300DD}" destId="{F81CDB46-E351-4D11-B169-727D79930494}" srcOrd="7" destOrd="0" presId="urn:microsoft.com/office/officeart/2005/8/layout/radial6"/>
    <dgm:cxn modelId="{3308D836-E16C-4DD8-82E0-E4A31F4A3583}" type="presParOf" srcId="{4079995A-3F51-414D-B682-83D24D3300DD}" destId="{B391141B-0076-4E87-8823-DE4C82B77026}" srcOrd="8" destOrd="0" presId="urn:microsoft.com/office/officeart/2005/8/layout/radial6"/>
    <dgm:cxn modelId="{106A1F73-3949-4A41-A8CE-E74E152F083E}" type="presParOf" srcId="{4079995A-3F51-414D-B682-83D24D3300DD}" destId="{385C6375-9A36-40CC-B460-3702B994CD99}" srcOrd="9" destOrd="0" presId="urn:microsoft.com/office/officeart/2005/8/layout/radial6"/>
    <dgm:cxn modelId="{1E592EEE-DB9A-4DB4-816C-649250B4D509}" type="presParOf" srcId="{4079995A-3F51-414D-B682-83D24D3300DD}" destId="{BE8E1BE9-6994-4642-A116-C46A4517DB70}" srcOrd="10" destOrd="0" presId="urn:microsoft.com/office/officeart/2005/8/layout/radial6"/>
    <dgm:cxn modelId="{9AB25DEC-11D7-4CD2-B07E-67BF79FCAA41}" type="presParOf" srcId="{4079995A-3F51-414D-B682-83D24D3300DD}" destId="{400FEC34-009D-4A50-9FAA-7F656E3268C3}" srcOrd="11" destOrd="0" presId="urn:microsoft.com/office/officeart/2005/8/layout/radial6"/>
    <dgm:cxn modelId="{B6C3F46E-1FB5-4691-BA0B-A4B3859CE0E7}" type="presParOf" srcId="{4079995A-3F51-414D-B682-83D24D3300DD}" destId="{BED4EB40-2BF9-4CA1-B741-35732AA714C2}" srcOrd="12" destOrd="0" presId="urn:microsoft.com/office/officeart/2005/8/layout/radial6"/>
    <dgm:cxn modelId="{A6A69421-4A78-4F8A-95B7-F0AF83F64853}" type="presParOf" srcId="{4079995A-3F51-414D-B682-83D24D3300DD}" destId="{9E43777D-1DA6-4AC8-AD42-A8B93D061965}" srcOrd="13" destOrd="0" presId="urn:microsoft.com/office/officeart/2005/8/layout/radial6"/>
    <dgm:cxn modelId="{5543030C-F712-4ED3-A7C1-F08B560BEC69}" type="presParOf" srcId="{4079995A-3F51-414D-B682-83D24D3300DD}" destId="{DA3F301B-F124-41ED-9131-6AD7CF6D1AB0}" srcOrd="14" destOrd="0" presId="urn:microsoft.com/office/officeart/2005/8/layout/radial6"/>
    <dgm:cxn modelId="{AF3B66F4-B1B9-4437-8EAE-4B5F6012283E}" type="presParOf" srcId="{4079995A-3F51-414D-B682-83D24D3300DD}" destId="{FFEC8E5A-2143-495B-95A9-0BC772208C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380B8-E6D6-4C82-852D-D13499A4FDC4}" type="doc">
      <dgm:prSet loTypeId="urn:microsoft.com/office/officeart/2005/8/layout/radial6" loCatId="cycle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3C83A84-D205-40F8-8AC4-3E8110B29FC4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PERCEPATAN PEMBANGUNAN DESA</a:t>
          </a:r>
          <a:endParaRPr lang="en-US" b="1">
            <a:latin typeface="Cambria" pitchFamily="18" charset="0"/>
          </a:endParaRPr>
        </a:p>
      </dgm:t>
    </dgm:pt>
    <dgm:pt modelId="{BB0C5080-D6E1-4ADB-B347-10750B145009}" type="parTrans" cxnId="{860F4950-F591-42DF-A700-A40673EA70E8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306A5463-2D81-4A32-94F6-4796070CC4F0}" type="sibTrans" cxnId="{860F4950-F591-42DF-A700-A40673EA70E8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F99029BD-84D4-4AC1-B65C-39F3890567E1}">
      <dgm:prSet phldrT="[Text]"/>
      <dgm:spPr/>
      <dgm:t>
        <a:bodyPr/>
        <a:lstStyle/>
        <a:p>
          <a:r>
            <a:rPr lang="en-US" smtClean="0">
              <a:latin typeface="Cambria" pitchFamily="18" charset="0"/>
            </a:rPr>
            <a:t>PRODUK UNGGULAN DESA/KAWASAN PERDESAAN (PRUDES/ PRUKADES)</a:t>
          </a:r>
          <a:endParaRPr lang="en-US">
            <a:latin typeface="Cambria" pitchFamily="18" charset="0"/>
          </a:endParaRPr>
        </a:p>
      </dgm:t>
    </dgm:pt>
    <dgm:pt modelId="{E8D9BB3A-FAC0-4F4D-80FA-769C2AA2668D}" type="parTrans" cxnId="{F7BE2E37-DBA3-4EC5-A34A-C04251BFD7BE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F2CAAA7D-412D-4371-A97B-A240E44A9676}" type="sibTrans" cxnId="{F7BE2E37-DBA3-4EC5-A34A-C04251BFD7BE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92048923-96E6-4324-A9E1-B1F54786F197}">
      <dgm:prSet phldrT="[Text]" custT="1"/>
      <dgm:spPr/>
      <dgm:t>
        <a:bodyPr/>
        <a:lstStyle/>
        <a:p>
          <a:r>
            <a:rPr lang="en-US" sz="1100" smtClean="0">
              <a:latin typeface="Cambria" pitchFamily="18" charset="0"/>
            </a:rPr>
            <a:t>BUM DESA</a:t>
          </a:r>
          <a:endParaRPr lang="en-US" sz="1100">
            <a:latin typeface="Cambria" pitchFamily="18" charset="0"/>
          </a:endParaRPr>
        </a:p>
      </dgm:t>
    </dgm:pt>
    <dgm:pt modelId="{E23110CC-1642-4D63-B4E1-4057B4743C63}" type="parTrans" cxnId="{AB86E75A-F8CF-4C65-8393-DECFC6BADA8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8543F485-0EDF-4620-9100-05548166F391}" type="sibTrans" cxnId="{AB86E75A-F8CF-4C65-8393-DECFC6BADA8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546DC45C-16E4-4817-A532-F3CF7EAB61D3}">
      <dgm:prSet phldrT="[Text]" custT="1"/>
      <dgm:spPr/>
      <dgm:t>
        <a:bodyPr/>
        <a:lstStyle/>
        <a:p>
          <a:r>
            <a:rPr lang="en-US" sz="1100" smtClean="0">
              <a:latin typeface="Cambria" pitchFamily="18" charset="0"/>
            </a:rPr>
            <a:t>SARANA OLAHRAGA DESA</a:t>
          </a:r>
          <a:endParaRPr lang="en-US" sz="1100">
            <a:latin typeface="Cambria" pitchFamily="18" charset="0"/>
          </a:endParaRPr>
        </a:p>
      </dgm:t>
    </dgm:pt>
    <dgm:pt modelId="{9EBB3717-EFFC-4AF2-9831-5594F8789986}" type="parTrans" cxnId="{BC8C9E64-D060-4335-92BF-F23C86AF6E4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CBD8B01C-FDF6-452F-A242-824D8942FCB6}" type="sibTrans" cxnId="{BC8C9E64-D060-4335-92BF-F23C86AF6E4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46534CFB-F00C-4E41-8AC7-267AB4E56293}">
      <dgm:prSet phldrT="[Text]" custT="1"/>
      <dgm:spPr/>
      <dgm:t>
        <a:bodyPr/>
        <a:lstStyle/>
        <a:p>
          <a:r>
            <a:rPr lang="en-US" sz="1100" smtClean="0">
              <a:latin typeface="Cambria" pitchFamily="18" charset="0"/>
            </a:rPr>
            <a:t>EMBUNG DESA</a:t>
          </a:r>
          <a:endParaRPr lang="en-US" sz="1100">
            <a:latin typeface="Cambria" pitchFamily="18" charset="0"/>
          </a:endParaRPr>
        </a:p>
      </dgm:t>
    </dgm:pt>
    <dgm:pt modelId="{6A69A157-8AB2-43A3-920B-477BD4E8BDE1}" type="parTrans" cxnId="{BBF05E68-8F28-4DCD-8E41-D9FB70EDC9A0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F834CF58-1A26-49DC-BE12-9C4568FC00FC}" type="sibTrans" cxnId="{BBF05E68-8F28-4DCD-8E41-D9FB70EDC9A0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1095B2E6-775A-4942-9429-60EA18A58DB3}" type="pres">
      <dgm:prSet presAssocID="{781380B8-E6D6-4C82-852D-D13499A4FD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EC49F-3D2F-4D7D-8336-552B7F6458C2}" type="pres">
      <dgm:prSet presAssocID="{D3C83A84-D205-40F8-8AC4-3E8110B29FC4}" presName="centerShape" presStyleLbl="node0" presStyleIdx="0" presStyleCnt="1"/>
      <dgm:spPr/>
      <dgm:t>
        <a:bodyPr/>
        <a:lstStyle/>
        <a:p>
          <a:endParaRPr lang="en-US"/>
        </a:p>
      </dgm:t>
    </dgm:pt>
    <dgm:pt modelId="{FAF3AA3E-8504-4D73-8C84-F5C0FBFA4C52}" type="pres">
      <dgm:prSet presAssocID="{F99029BD-84D4-4AC1-B65C-39F3890567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C1ED5-F244-422D-9299-51D07BC5520B}" type="pres">
      <dgm:prSet presAssocID="{F99029BD-84D4-4AC1-B65C-39F3890567E1}" presName="dummy" presStyleCnt="0"/>
      <dgm:spPr/>
      <dgm:t>
        <a:bodyPr/>
        <a:lstStyle/>
        <a:p>
          <a:endParaRPr lang="en-US"/>
        </a:p>
      </dgm:t>
    </dgm:pt>
    <dgm:pt modelId="{D47F6399-5935-42A7-B118-BDAEA04B3AE1}" type="pres">
      <dgm:prSet presAssocID="{F2CAAA7D-412D-4371-A97B-A240E44A967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7516B8-0F6A-4F6E-BAC3-B85D22A4C1FF}" type="pres">
      <dgm:prSet presAssocID="{92048923-96E6-4324-A9E1-B1F54786F1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D3B5-1E46-49CF-ADDB-D233D5FD559B}" type="pres">
      <dgm:prSet presAssocID="{92048923-96E6-4324-A9E1-B1F54786F197}" presName="dummy" presStyleCnt="0"/>
      <dgm:spPr/>
      <dgm:t>
        <a:bodyPr/>
        <a:lstStyle/>
        <a:p>
          <a:endParaRPr lang="en-US"/>
        </a:p>
      </dgm:t>
    </dgm:pt>
    <dgm:pt modelId="{9BA37830-1583-47F7-8951-E725C0AF6B72}" type="pres">
      <dgm:prSet presAssocID="{8543F485-0EDF-4620-9100-05548166F39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73325D6-BCD0-49DD-8DAA-AD978F2D4254}" type="pres">
      <dgm:prSet presAssocID="{546DC45C-16E4-4817-A532-F3CF7EAB61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DBB96-D6D0-4B43-A5D8-3BDAB33E6CE0}" type="pres">
      <dgm:prSet presAssocID="{546DC45C-16E4-4817-A532-F3CF7EAB61D3}" presName="dummy" presStyleCnt="0"/>
      <dgm:spPr/>
      <dgm:t>
        <a:bodyPr/>
        <a:lstStyle/>
        <a:p>
          <a:endParaRPr lang="en-US"/>
        </a:p>
      </dgm:t>
    </dgm:pt>
    <dgm:pt modelId="{6F629D16-F079-4D00-BA5F-D3212E04FFD5}" type="pres">
      <dgm:prSet presAssocID="{CBD8B01C-FDF6-452F-A242-824D8942FCB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4F23FC9-7E1A-44CE-83DF-408CC0E13493}" type="pres">
      <dgm:prSet presAssocID="{46534CFB-F00C-4E41-8AC7-267AB4E562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D04EC-9A1D-45B2-BA69-4ED5E1CAD553}" type="pres">
      <dgm:prSet presAssocID="{46534CFB-F00C-4E41-8AC7-267AB4E56293}" presName="dummy" presStyleCnt="0"/>
      <dgm:spPr/>
      <dgm:t>
        <a:bodyPr/>
        <a:lstStyle/>
        <a:p>
          <a:endParaRPr lang="en-US"/>
        </a:p>
      </dgm:t>
    </dgm:pt>
    <dgm:pt modelId="{B8F8A3D6-295C-49BC-823F-E11BE658EFD9}" type="pres">
      <dgm:prSet presAssocID="{F834CF58-1A26-49DC-BE12-9C4568FC00F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B86E75A-F8CF-4C65-8393-DECFC6BADA84}" srcId="{D3C83A84-D205-40F8-8AC4-3E8110B29FC4}" destId="{92048923-96E6-4324-A9E1-B1F54786F197}" srcOrd="1" destOrd="0" parTransId="{E23110CC-1642-4D63-B4E1-4057B4743C63}" sibTransId="{8543F485-0EDF-4620-9100-05548166F391}"/>
    <dgm:cxn modelId="{6183567C-767E-4319-9023-1E717BBB3862}" type="presOf" srcId="{D3C83A84-D205-40F8-8AC4-3E8110B29FC4}" destId="{69DEC49F-3D2F-4D7D-8336-552B7F6458C2}" srcOrd="0" destOrd="0" presId="urn:microsoft.com/office/officeart/2005/8/layout/radial6"/>
    <dgm:cxn modelId="{BC8C9E64-D060-4335-92BF-F23C86AF6E47}" srcId="{D3C83A84-D205-40F8-8AC4-3E8110B29FC4}" destId="{546DC45C-16E4-4817-A532-F3CF7EAB61D3}" srcOrd="2" destOrd="0" parTransId="{9EBB3717-EFFC-4AF2-9831-5594F8789986}" sibTransId="{CBD8B01C-FDF6-452F-A242-824D8942FCB6}"/>
    <dgm:cxn modelId="{C3377CD6-40B4-465E-8CC5-7970DBD00AD8}" type="presOf" srcId="{F99029BD-84D4-4AC1-B65C-39F3890567E1}" destId="{FAF3AA3E-8504-4D73-8C84-F5C0FBFA4C52}" srcOrd="0" destOrd="0" presId="urn:microsoft.com/office/officeart/2005/8/layout/radial6"/>
    <dgm:cxn modelId="{1D17D9CC-B373-482B-BA27-974466FE78E3}" type="presOf" srcId="{46534CFB-F00C-4E41-8AC7-267AB4E56293}" destId="{D4F23FC9-7E1A-44CE-83DF-408CC0E13493}" srcOrd="0" destOrd="0" presId="urn:microsoft.com/office/officeart/2005/8/layout/radial6"/>
    <dgm:cxn modelId="{30031833-34D3-4901-AF8A-465F57DC9B37}" type="presOf" srcId="{F2CAAA7D-412D-4371-A97B-A240E44A9676}" destId="{D47F6399-5935-42A7-B118-BDAEA04B3AE1}" srcOrd="0" destOrd="0" presId="urn:microsoft.com/office/officeart/2005/8/layout/radial6"/>
    <dgm:cxn modelId="{19B716DD-FA63-4B9E-822E-D7A599BAAC46}" type="presOf" srcId="{8543F485-0EDF-4620-9100-05548166F391}" destId="{9BA37830-1583-47F7-8951-E725C0AF6B72}" srcOrd="0" destOrd="0" presId="urn:microsoft.com/office/officeart/2005/8/layout/radial6"/>
    <dgm:cxn modelId="{BBF05E68-8F28-4DCD-8E41-D9FB70EDC9A0}" srcId="{D3C83A84-D205-40F8-8AC4-3E8110B29FC4}" destId="{46534CFB-F00C-4E41-8AC7-267AB4E56293}" srcOrd="3" destOrd="0" parTransId="{6A69A157-8AB2-43A3-920B-477BD4E8BDE1}" sibTransId="{F834CF58-1A26-49DC-BE12-9C4568FC00FC}"/>
    <dgm:cxn modelId="{5B98CAA2-5845-4D7B-BF96-8CA5B2D043FB}" type="presOf" srcId="{F834CF58-1A26-49DC-BE12-9C4568FC00FC}" destId="{B8F8A3D6-295C-49BC-823F-E11BE658EFD9}" srcOrd="0" destOrd="0" presId="urn:microsoft.com/office/officeart/2005/8/layout/radial6"/>
    <dgm:cxn modelId="{0B1A94B3-E7FF-4C6C-B9B5-66FE6545BC9E}" type="presOf" srcId="{92048923-96E6-4324-A9E1-B1F54786F197}" destId="{037516B8-0F6A-4F6E-BAC3-B85D22A4C1FF}" srcOrd="0" destOrd="0" presId="urn:microsoft.com/office/officeart/2005/8/layout/radial6"/>
    <dgm:cxn modelId="{66A444EE-EF7B-4080-923A-2907E70216F3}" type="presOf" srcId="{781380B8-E6D6-4C82-852D-D13499A4FDC4}" destId="{1095B2E6-775A-4942-9429-60EA18A58DB3}" srcOrd="0" destOrd="0" presId="urn:microsoft.com/office/officeart/2005/8/layout/radial6"/>
    <dgm:cxn modelId="{16D0E155-0294-48C2-8140-DE8BE21DA308}" type="presOf" srcId="{546DC45C-16E4-4817-A532-F3CF7EAB61D3}" destId="{173325D6-BCD0-49DD-8DAA-AD978F2D4254}" srcOrd="0" destOrd="0" presId="urn:microsoft.com/office/officeart/2005/8/layout/radial6"/>
    <dgm:cxn modelId="{2FFAAC8E-C48B-44EB-85CA-E5FF012DBF67}" type="presOf" srcId="{CBD8B01C-FDF6-452F-A242-824D8942FCB6}" destId="{6F629D16-F079-4D00-BA5F-D3212E04FFD5}" srcOrd="0" destOrd="0" presId="urn:microsoft.com/office/officeart/2005/8/layout/radial6"/>
    <dgm:cxn modelId="{F7BE2E37-DBA3-4EC5-A34A-C04251BFD7BE}" srcId="{D3C83A84-D205-40F8-8AC4-3E8110B29FC4}" destId="{F99029BD-84D4-4AC1-B65C-39F3890567E1}" srcOrd="0" destOrd="0" parTransId="{E8D9BB3A-FAC0-4F4D-80FA-769C2AA2668D}" sibTransId="{F2CAAA7D-412D-4371-A97B-A240E44A9676}"/>
    <dgm:cxn modelId="{860F4950-F591-42DF-A700-A40673EA70E8}" srcId="{781380B8-E6D6-4C82-852D-D13499A4FDC4}" destId="{D3C83A84-D205-40F8-8AC4-3E8110B29FC4}" srcOrd="0" destOrd="0" parTransId="{BB0C5080-D6E1-4ADB-B347-10750B145009}" sibTransId="{306A5463-2D81-4A32-94F6-4796070CC4F0}"/>
    <dgm:cxn modelId="{7DEA8CC3-6D37-4076-91A9-6F68EF19D313}" type="presParOf" srcId="{1095B2E6-775A-4942-9429-60EA18A58DB3}" destId="{69DEC49F-3D2F-4D7D-8336-552B7F6458C2}" srcOrd="0" destOrd="0" presId="urn:microsoft.com/office/officeart/2005/8/layout/radial6"/>
    <dgm:cxn modelId="{A678C360-FEB0-47FB-B152-186260273B92}" type="presParOf" srcId="{1095B2E6-775A-4942-9429-60EA18A58DB3}" destId="{FAF3AA3E-8504-4D73-8C84-F5C0FBFA4C52}" srcOrd="1" destOrd="0" presId="urn:microsoft.com/office/officeart/2005/8/layout/radial6"/>
    <dgm:cxn modelId="{0CC15F67-4694-40B1-BA55-BD8000D6F732}" type="presParOf" srcId="{1095B2E6-775A-4942-9429-60EA18A58DB3}" destId="{7EDC1ED5-F244-422D-9299-51D07BC5520B}" srcOrd="2" destOrd="0" presId="urn:microsoft.com/office/officeart/2005/8/layout/radial6"/>
    <dgm:cxn modelId="{A329D878-7DD5-4E17-AF24-E77A08E16547}" type="presParOf" srcId="{1095B2E6-775A-4942-9429-60EA18A58DB3}" destId="{D47F6399-5935-42A7-B118-BDAEA04B3AE1}" srcOrd="3" destOrd="0" presId="urn:microsoft.com/office/officeart/2005/8/layout/radial6"/>
    <dgm:cxn modelId="{05779117-EEA0-48C2-A762-65A2AAD5DEEE}" type="presParOf" srcId="{1095B2E6-775A-4942-9429-60EA18A58DB3}" destId="{037516B8-0F6A-4F6E-BAC3-B85D22A4C1FF}" srcOrd="4" destOrd="0" presId="urn:microsoft.com/office/officeart/2005/8/layout/radial6"/>
    <dgm:cxn modelId="{041D0572-F203-424B-ACC6-4586A83DA5BE}" type="presParOf" srcId="{1095B2E6-775A-4942-9429-60EA18A58DB3}" destId="{66CDD3B5-1E46-49CF-ADDB-D233D5FD559B}" srcOrd="5" destOrd="0" presId="urn:microsoft.com/office/officeart/2005/8/layout/radial6"/>
    <dgm:cxn modelId="{02DC5513-9FAF-4AAB-9F46-CE63EDB91011}" type="presParOf" srcId="{1095B2E6-775A-4942-9429-60EA18A58DB3}" destId="{9BA37830-1583-47F7-8951-E725C0AF6B72}" srcOrd="6" destOrd="0" presId="urn:microsoft.com/office/officeart/2005/8/layout/radial6"/>
    <dgm:cxn modelId="{235DC1A3-B7C2-42FC-9D60-EFFA74639325}" type="presParOf" srcId="{1095B2E6-775A-4942-9429-60EA18A58DB3}" destId="{173325D6-BCD0-49DD-8DAA-AD978F2D4254}" srcOrd="7" destOrd="0" presId="urn:microsoft.com/office/officeart/2005/8/layout/radial6"/>
    <dgm:cxn modelId="{392B903F-195E-4126-99A5-1F8984EBBA18}" type="presParOf" srcId="{1095B2E6-775A-4942-9429-60EA18A58DB3}" destId="{D59DBB96-D6D0-4B43-A5D8-3BDAB33E6CE0}" srcOrd="8" destOrd="0" presId="urn:microsoft.com/office/officeart/2005/8/layout/radial6"/>
    <dgm:cxn modelId="{CF6B518F-799C-4185-B961-AE3271E3B343}" type="presParOf" srcId="{1095B2E6-775A-4942-9429-60EA18A58DB3}" destId="{6F629D16-F079-4D00-BA5F-D3212E04FFD5}" srcOrd="9" destOrd="0" presId="urn:microsoft.com/office/officeart/2005/8/layout/radial6"/>
    <dgm:cxn modelId="{2DBC2DC4-EBFA-47C0-9E35-2FAF59C3E71D}" type="presParOf" srcId="{1095B2E6-775A-4942-9429-60EA18A58DB3}" destId="{D4F23FC9-7E1A-44CE-83DF-408CC0E13493}" srcOrd="10" destOrd="0" presId="urn:microsoft.com/office/officeart/2005/8/layout/radial6"/>
    <dgm:cxn modelId="{C64B8618-387A-4832-AA58-5ED848A8482F}" type="presParOf" srcId="{1095B2E6-775A-4942-9429-60EA18A58DB3}" destId="{B3AD04EC-9A1D-45B2-BA69-4ED5E1CAD553}" srcOrd="11" destOrd="0" presId="urn:microsoft.com/office/officeart/2005/8/layout/radial6"/>
    <dgm:cxn modelId="{B6CB678C-C375-46DE-879B-9B32F029F3F4}" type="presParOf" srcId="{1095B2E6-775A-4942-9429-60EA18A58DB3}" destId="{B8F8A3D6-295C-49BC-823F-E11BE658EF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B6DF5-A730-444F-AFE1-45072B3D4863}">
      <dsp:nvSpPr>
        <dsp:cNvPr id="0" name=""/>
        <dsp:cNvSpPr/>
      </dsp:nvSpPr>
      <dsp:spPr>
        <a:xfrm>
          <a:off x="11193" y="0"/>
          <a:ext cx="2149989" cy="714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mbria" pitchFamily="18" charset="0"/>
            </a:rPr>
            <a:t>Pembangunan Infrastruktur</a:t>
          </a:r>
          <a:endParaRPr lang="en-US" sz="2000" kern="1200"/>
        </a:p>
      </dsp:txBody>
      <dsp:txXfrm>
        <a:off x="32115" y="20922"/>
        <a:ext cx="2108145" cy="672499"/>
      </dsp:txXfrm>
    </dsp:sp>
    <dsp:sp modelId="{8AB9576B-64EE-4A99-BA9C-0C65EBE2F099}">
      <dsp:nvSpPr>
        <dsp:cNvPr id="0" name=""/>
        <dsp:cNvSpPr/>
      </dsp:nvSpPr>
      <dsp:spPr>
        <a:xfrm>
          <a:off x="2376182" y="90572"/>
          <a:ext cx="455797" cy="533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76182" y="197211"/>
        <a:ext cx="319058" cy="319919"/>
      </dsp:txXfrm>
    </dsp:sp>
    <dsp:sp modelId="{E0BCF809-D8B5-4B69-81AE-97F0AB2E151B}">
      <dsp:nvSpPr>
        <dsp:cNvPr id="0" name=""/>
        <dsp:cNvSpPr/>
      </dsp:nvSpPr>
      <dsp:spPr>
        <a:xfrm>
          <a:off x="3021179" y="0"/>
          <a:ext cx="2149989" cy="714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latin typeface="Cambria" pitchFamily="18" charset="0"/>
            </a:rPr>
            <a:t>Pembenahan</a:t>
          </a:r>
          <a:r>
            <a:rPr lang="en-US" sz="1600" b="0" kern="1200" dirty="0" smtClean="0">
              <a:latin typeface="Cambria" pitchFamily="18" charset="0"/>
            </a:rPr>
            <a:t> </a:t>
          </a:r>
          <a:r>
            <a:rPr lang="en-US" sz="1600" b="0" kern="1200" dirty="0" err="1" smtClean="0">
              <a:latin typeface="Cambria" pitchFamily="18" charset="0"/>
            </a:rPr>
            <a:t>dan</a:t>
          </a:r>
          <a:r>
            <a:rPr lang="en-US" sz="1600" b="0" kern="1200" dirty="0" smtClean="0">
              <a:latin typeface="Cambria" pitchFamily="18" charset="0"/>
            </a:rPr>
            <a:t> </a:t>
          </a:r>
          <a:r>
            <a:rPr lang="en-US" sz="1600" b="0" kern="1200" dirty="0" err="1" smtClean="0">
              <a:latin typeface="Cambria" pitchFamily="18" charset="0"/>
            </a:rPr>
            <a:t>Pengembangan</a:t>
          </a:r>
          <a:r>
            <a:rPr lang="en-US" sz="1600" b="0" kern="1200" dirty="0" smtClean="0">
              <a:latin typeface="Cambria" pitchFamily="18" charset="0"/>
            </a:rPr>
            <a:t> </a:t>
          </a:r>
          <a:r>
            <a:rPr lang="en-US" sz="1600" b="0" kern="1200" dirty="0" err="1" smtClean="0">
              <a:latin typeface="Cambria" pitchFamily="18" charset="0"/>
            </a:rPr>
            <a:t>Industri</a:t>
          </a:r>
          <a:r>
            <a:rPr lang="en-US" sz="1600" b="0" kern="1200" dirty="0" smtClean="0">
              <a:latin typeface="Cambria" pitchFamily="18" charset="0"/>
            </a:rPr>
            <a:t> </a:t>
          </a:r>
          <a:r>
            <a:rPr lang="en-US" sz="1600" b="0" kern="1200" dirty="0" err="1" smtClean="0">
              <a:latin typeface="Cambria" pitchFamily="18" charset="0"/>
            </a:rPr>
            <a:t>Pengolahan</a:t>
          </a:r>
          <a:endParaRPr lang="en-US" sz="1600" b="0" kern="1200" dirty="0"/>
        </a:p>
      </dsp:txBody>
      <dsp:txXfrm>
        <a:off x="3042101" y="20922"/>
        <a:ext cx="2108145" cy="672499"/>
      </dsp:txXfrm>
    </dsp:sp>
    <dsp:sp modelId="{BDEFC819-EBC1-4DB5-808F-8892597CD2FE}">
      <dsp:nvSpPr>
        <dsp:cNvPr id="0" name=""/>
        <dsp:cNvSpPr/>
      </dsp:nvSpPr>
      <dsp:spPr>
        <a:xfrm>
          <a:off x="5386167" y="90572"/>
          <a:ext cx="455797" cy="533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86167" y="197211"/>
        <a:ext cx="319058" cy="319919"/>
      </dsp:txXfrm>
    </dsp:sp>
    <dsp:sp modelId="{81C6D55B-1CC3-4902-A82C-FBFA3A95C348}">
      <dsp:nvSpPr>
        <dsp:cNvPr id="0" name=""/>
        <dsp:cNvSpPr/>
      </dsp:nvSpPr>
      <dsp:spPr>
        <a:xfrm>
          <a:off x="6031164" y="0"/>
          <a:ext cx="2149989" cy="714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dirty="0" err="1" smtClean="0">
              <a:latin typeface="Cambria" pitchFamily="18" charset="0"/>
            </a:rPr>
            <a:t>Pengembangan</a:t>
          </a:r>
          <a:r>
            <a:rPr lang="en-US" sz="1600" b="0" kern="1200" dirty="0" smtClean="0">
              <a:latin typeface="Cambria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dirty="0" err="1" smtClean="0">
              <a:latin typeface="Cambria" pitchFamily="18" charset="0"/>
            </a:rPr>
            <a:t>Industri</a:t>
          </a:r>
          <a:r>
            <a:rPr lang="en-US" sz="1600" b="0" kern="1200" dirty="0" smtClean="0">
              <a:latin typeface="Cambria" pitchFamily="18" charset="0"/>
            </a:rPr>
            <a:t> </a:t>
          </a:r>
          <a:r>
            <a:rPr lang="en-US" sz="1600" b="0" kern="1200" dirty="0" err="1" smtClean="0">
              <a:latin typeface="Cambria" pitchFamily="18" charset="0"/>
            </a:rPr>
            <a:t>Jasa</a:t>
          </a:r>
          <a:r>
            <a:rPr lang="en-US" sz="1600" b="0" kern="1200" dirty="0" smtClean="0">
              <a:latin typeface="Cambria" pitchFamily="18" charset="0"/>
            </a:rPr>
            <a:t> (</a:t>
          </a:r>
          <a:r>
            <a:rPr lang="en-US" sz="1600" b="0" kern="1200" dirty="0" err="1" smtClean="0">
              <a:latin typeface="Cambria" pitchFamily="18" charset="0"/>
            </a:rPr>
            <a:t>Contoh</a:t>
          </a:r>
          <a:r>
            <a:rPr lang="id-ID" sz="1600" b="0" kern="1200" dirty="0" smtClean="0">
              <a:latin typeface="Cambria" pitchFamily="18" charset="0"/>
            </a:rPr>
            <a:t> </a:t>
          </a:r>
          <a:r>
            <a:rPr lang="en-US" sz="1600" b="0" kern="1200" dirty="0" smtClean="0">
              <a:latin typeface="Cambria" pitchFamily="18" charset="0"/>
            </a:rPr>
            <a:t>: </a:t>
          </a:r>
          <a:r>
            <a:rPr lang="en-US" sz="1600" b="0" kern="1200" dirty="0" err="1" smtClean="0">
              <a:latin typeface="Cambria" pitchFamily="18" charset="0"/>
            </a:rPr>
            <a:t>Pariwisata</a:t>
          </a:r>
          <a:r>
            <a:rPr lang="en-US" sz="1600" b="0" kern="1200" dirty="0" smtClean="0">
              <a:latin typeface="Cambria" pitchFamily="18" charset="0"/>
            </a:rPr>
            <a:t>)</a:t>
          </a:r>
          <a:endParaRPr lang="en-US" sz="1600" b="0" kern="1200" dirty="0"/>
        </a:p>
      </dsp:txBody>
      <dsp:txXfrm>
        <a:off x="6052086" y="20922"/>
        <a:ext cx="2108145" cy="67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C8E5A-2143-495B-95A9-0BC772208C45}">
      <dsp:nvSpPr>
        <dsp:cNvPr id="0" name=""/>
        <dsp:cNvSpPr/>
      </dsp:nvSpPr>
      <dsp:spPr>
        <a:xfrm>
          <a:off x="1738646" y="507611"/>
          <a:ext cx="3370207" cy="3370207"/>
        </a:xfrm>
        <a:prstGeom prst="blockArc">
          <a:avLst>
            <a:gd name="adj1" fmla="val 12156334"/>
            <a:gd name="adj2" fmla="val 16124216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4EB40-2BF9-4CA1-B741-35732AA714C2}">
      <dsp:nvSpPr>
        <dsp:cNvPr id="0" name=""/>
        <dsp:cNvSpPr/>
      </dsp:nvSpPr>
      <dsp:spPr>
        <a:xfrm>
          <a:off x="1770420" y="425125"/>
          <a:ext cx="3370207" cy="3370207"/>
        </a:xfrm>
        <a:prstGeom prst="blockArc">
          <a:avLst>
            <a:gd name="adj1" fmla="val 7646252"/>
            <a:gd name="adj2" fmla="val 1197169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C6375-9A36-40CC-B460-3702B994CD99}">
      <dsp:nvSpPr>
        <dsp:cNvPr id="0" name=""/>
        <dsp:cNvSpPr/>
      </dsp:nvSpPr>
      <dsp:spPr>
        <a:xfrm>
          <a:off x="1771503" y="425955"/>
          <a:ext cx="3370207" cy="3370207"/>
        </a:xfrm>
        <a:prstGeom prst="blockArc">
          <a:avLst>
            <a:gd name="adj1" fmla="val 3341670"/>
            <a:gd name="adj2" fmla="val 7649102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24EF7-6CD9-4AF5-BA24-B178B139FF17}">
      <dsp:nvSpPr>
        <dsp:cNvPr id="0" name=""/>
        <dsp:cNvSpPr/>
      </dsp:nvSpPr>
      <dsp:spPr>
        <a:xfrm>
          <a:off x="1727816" y="456814"/>
          <a:ext cx="3370207" cy="3370207"/>
        </a:xfrm>
        <a:prstGeom prst="blockArc">
          <a:avLst>
            <a:gd name="adj1" fmla="val 20530044"/>
            <a:gd name="adj2" fmla="val 3229956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CEF5A-8435-4DDE-91F7-C21154DE6303}">
      <dsp:nvSpPr>
        <dsp:cNvPr id="0" name=""/>
        <dsp:cNvSpPr/>
      </dsp:nvSpPr>
      <dsp:spPr>
        <a:xfrm>
          <a:off x="1745021" y="507458"/>
          <a:ext cx="3370207" cy="3370207"/>
        </a:xfrm>
        <a:prstGeom prst="blockArc">
          <a:avLst>
            <a:gd name="adj1" fmla="val 16110898"/>
            <a:gd name="adj2" fmla="val 2041833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68C28-AAE4-4590-93FD-EF2CC0EE92BA}">
      <dsp:nvSpPr>
        <dsp:cNvPr id="0" name=""/>
        <dsp:cNvSpPr/>
      </dsp:nvSpPr>
      <dsp:spPr>
        <a:xfrm>
          <a:off x="2785839" y="1569755"/>
          <a:ext cx="1261188" cy="1168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Cambria" pitchFamily="18" charset="0"/>
            </a:rPr>
            <a:t>KOORDINATOR: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Cambria" pitchFamily="18" charset="0"/>
            </a:rPr>
            <a:t>KEMENTERIAN DESA PDT DAN TRANSMIGRASI</a:t>
          </a:r>
          <a:endParaRPr lang="en-US" sz="900" b="1" kern="1200" dirty="0">
            <a:latin typeface="Cambria" pitchFamily="18" charset="0"/>
          </a:endParaRPr>
        </a:p>
      </dsp:txBody>
      <dsp:txXfrm>
        <a:off x="2970536" y="1740852"/>
        <a:ext cx="891794" cy="826131"/>
      </dsp:txXfrm>
    </dsp:sp>
    <dsp:sp modelId="{2FBB0F0B-353F-49A5-9D9B-6BC0AC7CD304}">
      <dsp:nvSpPr>
        <dsp:cNvPr id="0" name=""/>
        <dsp:cNvSpPr/>
      </dsp:nvSpPr>
      <dsp:spPr>
        <a:xfrm>
          <a:off x="2844500" y="4138"/>
          <a:ext cx="1085934" cy="1085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mbria" pitchFamily="18" charset="0"/>
            </a:rPr>
            <a:t>KEMENTERIAN/ LEMBAGA</a:t>
          </a:r>
          <a:endParaRPr lang="en-US" sz="700" b="1" kern="1200" dirty="0">
            <a:latin typeface="Cambria" pitchFamily="18" charset="0"/>
          </a:endParaRPr>
        </a:p>
      </dsp:txBody>
      <dsp:txXfrm>
        <a:off x="3003531" y="163169"/>
        <a:ext cx="767872" cy="767872"/>
      </dsp:txXfrm>
    </dsp:sp>
    <dsp:sp modelId="{CAA2B495-F0C1-4CC2-AB7B-230D9C33C442}">
      <dsp:nvSpPr>
        <dsp:cNvPr id="0" name=""/>
        <dsp:cNvSpPr/>
      </dsp:nvSpPr>
      <dsp:spPr>
        <a:xfrm>
          <a:off x="4436881" y="1094882"/>
          <a:ext cx="1085934" cy="1085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mbria" pitchFamily="18" charset="0"/>
            </a:rPr>
            <a:t>PEMERINTAH DAERAH</a:t>
          </a:r>
          <a:endParaRPr lang="en-US" sz="700" b="1" kern="1200" dirty="0">
            <a:latin typeface="Cambria" pitchFamily="18" charset="0"/>
          </a:endParaRPr>
        </a:p>
      </dsp:txBody>
      <dsp:txXfrm>
        <a:off x="4595912" y="1253913"/>
        <a:ext cx="767872" cy="767872"/>
      </dsp:txXfrm>
    </dsp:sp>
    <dsp:sp modelId="{F81CDB46-E351-4D11-B169-727D79930494}">
      <dsp:nvSpPr>
        <dsp:cNvPr id="0" name=""/>
        <dsp:cNvSpPr/>
      </dsp:nvSpPr>
      <dsp:spPr>
        <a:xfrm>
          <a:off x="3841339" y="2927769"/>
          <a:ext cx="1085934" cy="1085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mbria" pitchFamily="18" charset="0"/>
            </a:rPr>
            <a:t>PERGURUAN TINGGI</a:t>
          </a:r>
          <a:endParaRPr lang="en-US" sz="700" b="1" kern="1200" dirty="0">
            <a:latin typeface="Cambria" pitchFamily="18" charset="0"/>
          </a:endParaRPr>
        </a:p>
      </dsp:txBody>
      <dsp:txXfrm>
        <a:off x="4000370" y="3086800"/>
        <a:ext cx="767872" cy="767872"/>
      </dsp:txXfrm>
    </dsp:sp>
    <dsp:sp modelId="{BE8E1BE9-6994-4642-A116-C46A4517DB70}">
      <dsp:nvSpPr>
        <dsp:cNvPr id="0" name=""/>
        <dsp:cNvSpPr/>
      </dsp:nvSpPr>
      <dsp:spPr>
        <a:xfrm>
          <a:off x="1911953" y="2874221"/>
          <a:ext cx="1085934" cy="1085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mbria" pitchFamily="18" charset="0"/>
            </a:rPr>
            <a:t>MASYARAKAT</a:t>
          </a:r>
          <a:endParaRPr lang="en-US" sz="700" b="1" kern="1200" dirty="0">
            <a:latin typeface="Cambria" pitchFamily="18" charset="0"/>
          </a:endParaRPr>
        </a:p>
      </dsp:txBody>
      <dsp:txXfrm>
        <a:off x="2070984" y="3033252"/>
        <a:ext cx="767872" cy="767872"/>
      </dsp:txXfrm>
    </dsp:sp>
    <dsp:sp modelId="{9E43777D-1DA6-4AC8-AD42-A8B93D061965}">
      <dsp:nvSpPr>
        <dsp:cNvPr id="0" name=""/>
        <dsp:cNvSpPr/>
      </dsp:nvSpPr>
      <dsp:spPr>
        <a:xfrm>
          <a:off x="1361230" y="1017046"/>
          <a:ext cx="1085934" cy="1085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Cambria" pitchFamily="18" charset="0"/>
            </a:rPr>
            <a:t>LEMBAGA SWADAYA MASYARAKAT</a:t>
          </a:r>
          <a:endParaRPr lang="en-US" sz="700" b="1" kern="1200" dirty="0">
            <a:latin typeface="Cambria" pitchFamily="18" charset="0"/>
          </a:endParaRPr>
        </a:p>
      </dsp:txBody>
      <dsp:txXfrm>
        <a:off x="1520261" y="1176077"/>
        <a:ext cx="767872" cy="767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A3D6-295C-49BC-823F-E11BE658EFD9}">
      <dsp:nvSpPr>
        <dsp:cNvPr id="0" name=""/>
        <dsp:cNvSpPr/>
      </dsp:nvSpPr>
      <dsp:spPr>
        <a:xfrm>
          <a:off x="2176103" y="494317"/>
          <a:ext cx="3294728" cy="329472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629D16-F079-4D00-BA5F-D3212E04FFD5}">
      <dsp:nvSpPr>
        <dsp:cNvPr id="0" name=""/>
        <dsp:cNvSpPr/>
      </dsp:nvSpPr>
      <dsp:spPr>
        <a:xfrm>
          <a:off x="2176103" y="494317"/>
          <a:ext cx="3294728" cy="329472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A37830-1583-47F7-8951-E725C0AF6B72}">
      <dsp:nvSpPr>
        <dsp:cNvPr id="0" name=""/>
        <dsp:cNvSpPr/>
      </dsp:nvSpPr>
      <dsp:spPr>
        <a:xfrm>
          <a:off x="2176103" y="494317"/>
          <a:ext cx="3294728" cy="3294728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7F6399-5935-42A7-B118-BDAEA04B3AE1}">
      <dsp:nvSpPr>
        <dsp:cNvPr id="0" name=""/>
        <dsp:cNvSpPr/>
      </dsp:nvSpPr>
      <dsp:spPr>
        <a:xfrm>
          <a:off x="2176103" y="494317"/>
          <a:ext cx="3294728" cy="3294728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EC49F-3D2F-4D7D-8336-552B7F6458C2}">
      <dsp:nvSpPr>
        <dsp:cNvPr id="0" name=""/>
        <dsp:cNvSpPr/>
      </dsp:nvSpPr>
      <dsp:spPr>
        <a:xfrm>
          <a:off x="3064561" y="1382775"/>
          <a:ext cx="1517812" cy="15178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atin typeface="Cambria" pitchFamily="18" charset="0"/>
            </a:rPr>
            <a:t>PERCEPATAN PEMBANGUNAN DESA</a:t>
          </a:r>
          <a:endParaRPr lang="en-US" sz="1100" b="1" kern="1200">
            <a:latin typeface="Cambria" pitchFamily="18" charset="0"/>
          </a:endParaRPr>
        </a:p>
      </dsp:txBody>
      <dsp:txXfrm>
        <a:off x="3286839" y="1605053"/>
        <a:ext cx="1073256" cy="1073256"/>
      </dsp:txXfrm>
    </dsp:sp>
    <dsp:sp modelId="{FAF3AA3E-8504-4D73-8C84-F5C0FBFA4C52}">
      <dsp:nvSpPr>
        <dsp:cNvPr id="0" name=""/>
        <dsp:cNvSpPr/>
      </dsp:nvSpPr>
      <dsp:spPr>
        <a:xfrm>
          <a:off x="3292233" y="1331"/>
          <a:ext cx="1062468" cy="1062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>
              <a:latin typeface="Cambria" pitchFamily="18" charset="0"/>
            </a:rPr>
            <a:t>PRODUK UNGGULAN DESA/KAWASAN PERDESAAN (PRUDES/ PRUKADES)</a:t>
          </a:r>
          <a:endParaRPr lang="en-US" sz="700" kern="1200">
            <a:latin typeface="Cambria" pitchFamily="18" charset="0"/>
          </a:endParaRPr>
        </a:p>
      </dsp:txBody>
      <dsp:txXfrm>
        <a:off x="3447828" y="156926"/>
        <a:ext cx="751278" cy="751278"/>
      </dsp:txXfrm>
    </dsp:sp>
    <dsp:sp modelId="{037516B8-0F6A-4F6E-BAC3-B85D22A4C1FF}">
      <dsp:nvSpPr>
        <dsp:cNvPr id="0" name=""/>
        <dsp:cNvSpPr/>
      </dsp:nvSpPr>
      <dsp:spPr>
        <a:xfrm>
          <a:off x="4901349" y="1610447"/>
          <a:ext cx="1062468" cy="1062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Cambria" pitchFamily="18" charset="0"/>
            </a:rPr>
            <a:t>BUM DESA</a:t>
          </a:r>
          <a:endParaRPr lang="en-US" sz="1100" kern="1200">
            <a:latin typeface="Cambria" pitchFamily="18" charset="0"/>
          </a:endParaRPr>
        </a:p>
      </dsp:txBody>
      <dsp:txXfrm>
        <a:off x="5056944" y="1766042"/>
        <a:ext cx="751278" cy="751278"/>
      </dsp:txXfrm>
    </dsp:sp>
    <dsp:sp modelId="{173325D6-BCD0-49DD-8DAA-AD978F2D4254}">
      <dsp:nvSpPr>
        <dsp:cNvPr id="0" name=""/>
        <dsp:cNvSpPr/>
      </dsp:nvSpPr>
      <dsp:spPr>
        <a:xfrm>
          <a:off x="3292233" y="3219562"/>
          <a:ext cx="1062468" cy="1062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Cambria" pitchFamily="18" charset="0"/>
            </a:rPr>
            <a:t>SARANA OLAHRAGA DESA</a:t>
          </a:r>
          <a:endParaRPr lang="en-US" sz="1100" kern="1200">
            <a:latin typeface="Cambria" pitchFamily="18" charset="0"/>
          </a:endParaRPr>
        </a:p>
      </dsp:txBody>
      <dsp:txXfrm>
        <a:off x="3447828" y="3375157"/>
        <a:ext cx="751278" cy="751278"/>
      </dsp:txXfrm>
    </dsp:sp>
    <dsp:sp modelId="{D4F23FC9-7E1A-44CE-83DF-408CC0E13493}">
      <dsp:nvSpPr>
        <dsp:cNvPr id="0" name=""/>
        <dsp:cNvSpPr/>
      </dsp:nvSpPr>
      <dsp:spPr>
        <a:xfrm>
          <a:off x="1683118" y="1610447"/>
          <a:ext cx="1062468" cy="1062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Cambria" pitchFamily="18" charset="0"/>
            </a:rPr>
            <a:t>EMBUNG DESA</a:t>
          </a:r>
          <a:endParaRPr lang="en-US" sz="1100" kern="1200">
            <a:latin typeface="Cambria" pitchFamily="18" charset="0"/>
          </a:endParaRPr>
        </a:p>
      </dsp:txBody>
      <dsp:txXfrm>
        <a:off x="1838713" y="1766042"/>
        <a:ext cx="751278" cy="75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76D29-88A2-48ED-B9C1-F3189C67413D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72ADD-9F60-4BA3-8F47-99D142CB804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2FC6-1975-4639-85C4-9C4170CA0A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4B3-9FAD-490F-880D-C7E8DF5259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2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3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6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476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49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AC7B-4DE9-433F-8AF1-81CC98E5ECCD}" type="datetime1">
              <a:rPr lang="en-US" smtClean="0"/>
              <a:t>7/7/2017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DACB-F142-47ED-A0B0-033674FE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2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198F-EE35-4895-872D-DE9233C5EDE0}" type="datetime1">
              <a:rPr lang="en-US" smtClean="0"/>
              <a:t>7/7/2017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DACB-F142-47ED-A0B0-033674FE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09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46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403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47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141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725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8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19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7ABE-CB6B-4979-8E71-5CC081E3B57B}" type="datetimeFigureOut">
              <a:rPr lang="id-ID" smtClean="0"/>
              <a:t>07/07/2017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467C-BB31-4B7B-AAEC-D16598A9AE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92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962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Cambria" pitchFamily="18" charset="0"/>
              </a:rPr>
              <a:t>PERAN PERGURUAN TINGGI DALAM PEMBANGUNAN DESA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571750"/>
            <a:ext cx="7848872" cy="449188"/>
          </a:xfrm>
        </p:spPr>
        <p:txBody>
          <a:bodyPr anchor="ctr">
            <a:normAutofit/>
          </a:bodyPr>
          <a:lstStyle/>
          <a:p>
            <a:r>
              <a:rPr lang="id-ID" sz="1800" b="1" dirty="0" smtClean="0">
                <a:latin typeface="Cambria" pitchFamily="18" charset="0"/>
              </a:rPr>
              <a:t>Kementerian Desa, Pembangunan Daerah Tertinggal dan Transmigrasi</a:t>
            </a:r>
            <a:endParaRPr lang="id-ID" sz="1800" b="1" dirty="0">
              <a:latin typeface="Cambria" pitchFamily="18" charset="0"/>
            </a:endParaRPr>
          </a:p>
        </p:txBody>
      </p:sp>
      <p:pic>
        <p:nvPicPr>
          <p:cNvPr id="1026" name="Picture 2" descr="C:\Users\azalea\Desktop\Logo Asian Games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5" y="3588527"/>
            <a:ext cx="929087" cy="12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zalea\Desktop\20160823agrowisata_kebun_na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35" y="3588528"/>
            <a:ext cx="1887530" cy="12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zalea\Desktop\Jember Miliki Potensi Industri Kreatif Bes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52" y="3579862"/>
            <a:ext cx="1807704" cy="12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zalea\Desktop\idea_2539_1142_1364835534,6853_AE_MUHAMAD_SOLIHIN_AKSI_JEMBER_FASHION_CARNAVAL_DI_PEMBUKAAN_EPICARNI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4" y="3588528"/>
            <a:ext cx="1887512" cy="12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zalea\Desktop\Lemuru 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64" y="3588528"/>
            <a:ext cx="1958508" cy="12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122" y="339502"/>
            <a:ext cx="80042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d-ID" sz="2400" dirty="0"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4122" y="915566"/>
            <a:ext cx="800421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azalea\Desktop\kemendes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2343" r="10077" b="12080"/>
          <a:stretch/>
        </p:blipFill>
        <p:spPr bwMode="auto">
          <a:xfrm>
            <a:off x="8062101" y="59264"/>
            <a:ext cx="1076380" cy="10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zalea\Desktop\Garuda_Pancasil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" y="103839"/>
            <a:ext cx="943756" cy="10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1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4888706"/>
            <a:ext cx="2133600" cy="273844"/>
          </a:xfrm>
        </p:spPr>
        <p:txBody>
          <a:bodyPr/>
          <a:lstStyle/>
          <a:p>
            <a:fld id="{BA974F76-74E3-4425-B1F2-DAF10CFF65F2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2" descr="F:\isu-pembangunan-de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10583" r="1270" b="4351"/>
          <a:stretch/>
        </p:blipFill>
        <p:spPr bwMode="auto">
          <a:xfrm>
            <a:off x="60474" y="699542"/>
            <a:ext cx="8967664" cy="41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473" y="4440032"/>
            <a:ext cx="2878760" cy="65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25" tIns="35012" rIns="70025" bIns="35012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9512" y="123478"/>
            <a:ext cx="8776617" cy="44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0025" tIns="35012" rIns="70025" bIns="35012">
            <a:spAutoFit/>
          </a:bodyPr>
          <a:lstStyle/>
          <a:p>
            <a:pPr algn="ctr" defTabSz="798364">
              <a:defRPr/>
            </a:pPr>
            <a:r>
              <a:rPr lang="en-US" sz="2400" b="1" dirty="0">
                <a:latin typeface="Cambria" panose="02040503050406030204" pitchFamily="18" charset="0"/>
              </a:rPr>
              <a:t>ISU-ISU PEMBANGUNAN DESA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4684557"/>
            <a:ext cx="2133600" cy="273844"/>
          </a:xfrm>
        </p:spPr>
        <p:txBody>
          <a:bodyPr/>
          <a:lstStyle/>
          <a:p>
            <a:fld id="{BA974F76-74E3-4425-B1F2-DAF10CFF65F2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335" y="826170"/>
            <a:ext cx="1463469" cy="11726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4870" y="1998776"/>
            <a:ext cx="1844882" cy="721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8682" tIns="44341" rIns="88682" bIns="44341" rtlCol="0" anchor="ctr"/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61.821 (82,7%)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  <a:p>
            <a:pPr lvl="0" algn="ctr"/>
            <a:endParaRPr lang="en-US" sz="100" dirty="0">
              <a:latin typeface="Cambria" pitchFamily="18" charset="0"/>
            </a:endParaRPr>
          </a:p>
          <a:p>
            <a:pPr lvl="0" algn="ctr"/>
            <a:r>
              <a:rPr lang="en-US" sz="1200" i="1" dirty="0" err="1">
                <a:latin typeface="Cambria" pitchFamily="18" charset="0"/>
              </a:rPr>
              <a:t>Desa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memiliki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potensi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pertanian</a:t>
            </a:r>
            <a:endParaRPr lang="en-US" sz="12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412" y="826170"/>
            <a:ext cx="1437601" cy="11726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83768" y="1859656"/>
            <a:ext cx="1995604" cy="100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8682" tIns="44341" rIns="88682" bIns="44341" rtlCol="0" anchor="ctr"/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20.034 (26,8%)</a:t>
            </a: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  <a:p>
            <a:pPr lvl="0"/>
            <a:endParaRPr lang="en-US" sz="100" dirty="0">
              <a:latin typeface="Cambria" pitchFamily="18" charset="0"/>
            </a:endParaRPr>
          </a:p>
          <a:p>
            <a:pPr lvl="0" algn="ctr"/>
            <a:r>
              <a:rPr lang="en-US" sz="1200" i="1" dirty="0" err="1">
                <a:latin typeface="Cambria" pitchFamily="18" charset="0"/>
              </a:rPr>
              <a:t>Desa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memiliki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potensi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perkebunan</a:t>
            </a:r>
            <a:endParaRPr lang="en-US" sz="12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826170"/>
            <a:ext cx="1390876" cy="11726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394705" y="1841473"/>
            <a:ext cx="2121511" cy="100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8682" tIns="44341" rIns="88682" bIns="44341" rtlCol="0" anchor="ctr"/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12.827 (17,1%)</a:t>
            </a:r>
            <a:endParaRPr lang="en-US" dirty="0">
              <a:solidFill>
                <a:srgbClr val="0070C0"/>
              </a:solidFill>
              <a:latin typeface="Cambria" pitchFamily="18" charset="0"/>
            </a:endParaRPr>
          </a:p>
          <a:p>
            <a:pPr lvl="0" algn="ctr"/>
            <a:r>
              <a:rPr lang="en-US" sz="1200" i="1" dirty="0" err="1">
                <a:latin typeface="Cambria" pitchFamily="18" charset="0"/>
              </a:rPr>
              <a:t>Desa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memiliki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potensi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perikanan</a:t>
            </a:r>
            <a:endParaRPr lang="en-US" sz="1200" i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2094" y="826170"/>
            <a:ext cx="1451348" cy="11726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82937" y="1773550"/>
            <a:ext cx="2121511" cy="100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8682" tIns="44341" rIns="88682" bIns="44341" rtlCol="0" anchor="ctr"/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  <a:latin typeface="Cambria" pitchFamily="18" charset="0"/>
              </a:rPr>
              <a:t>1.902 (2,5%)</a:t>
            </a:r>
            <a:endParaRPr lang="en-US" dirty="0">
              <a:solidFill>
                <a:srgbClr val="0070C0"/>
              </a:solidFill>
              <a:latin typeface="Cambria" pitchFamily="18" charset="0"/>
            </a:endParaRPr>
          </a:p>
          <a:p>
            <a:pPr lvl="0" algn="ctr"/>
            <a:r>
              <a:rPr lang="en-US" sz="1200" i="1" dirty="0" err="1">
                <a:latin typeface="Cambria" pitchFamily="18" charset="0"/>
              </a:rPr>
              <a:t>Desa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memiliki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potensi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wisata</a:t>
            </a:r>
            <a:endParaRPr lang="en-US" sz="1200" i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19" y="2952750"/>
            <a:ext cx="1463469" cy="12031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7954" y="4246849"/>
            <a:ext cx="2263520" cy="439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682" tIns="44341" rIns="88682" bIns="44341" rtlCol="0" anchor="ctr"/>
          <a:lstStyle/>
          <a:p>
            <a:pPr lvl="0" algn="ctr"/>
            <a:r>
              <a:rPr lang="en-US" sz="1600" b="1">
                <a:solidFill>
                  <a:srgbClr val="0070C0"/>
                </a:solidFill>
                <a:latin typeface="Cambria" pitchFamily="18" charset="0"/>
              </a:rPr>
              <a:t>1,8 Juta</a:t>
            </a:r>
          </a:p>
          <a:p>
            <a:pPr lvl="0"/>
            <a:endParaRPr lang="en-US" sz="100">
              <a:latin typeface="Cambria" pitchFamily="18" charset="0"/>
            </a:endParaRPr>
          </a:p>
          <a:p>
            <a:pPr lvl="0" algn="ctr"/>
            <a:r>
              <a:rPr lang="en-US" sz="1200" i="1">
                <a:latin typeface="Cambria" pitchFamily="18" charset="0"/>
              </a:rPr>
              <a:t>Komoditas UKM ada di Desa</a:t>
            </a:r>
            <a:endParaRPr lang="en-US" sz="1200" i="1"/>
          </a:p>
        </p:txBody>
      </p:sp>
      <p:sp>
        <p:nvSpPr>
          <p:cNvPr id="23" name="Rectangle 22"/>
          <p:cNvSpPr/>
          <p:nvPr/>
        </p:nvSpPr>
        <p:spPr>
          <a:xfrm>
            <a:off x="2268193" y="2800350"/>
            <a:ext cx="6536907" cy="1010236"/>
          </a:xfrm>
          <a:prstGeom prst="rect">
            <a:avLst/>
          </a:prstGeom>
        </p:spPr>
        <p:txBody>
          <a:bodyPr wrap="square" lIns="86065" tIns="43033" rIns="86065" bIns="43033">
            <a:spAutoFit/>
          </a:bodyPr>
          <a:lstStyle/>
          <a:p>
            <a:pPr marL="435223" indent="-254083" algn="just">
              <a:buFont typeface="Arial" charset="0"/>
              <a:buChar char="•"/>
            </a:pP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Melimpahnya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kekayaan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dan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potensi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desa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belum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dimanfaatkan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latin typeface="Cambria" pitchFamily="18" charset="0"/>
              </a:rPr>
              <a:t>secara</a:t>
            </a:r>
            <a:r>
              <a:rPr lang="en-US" sz="1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dirty="0" err="1" smtClean="0">
                <a:solidFill>
                  <a:schemeClr val="tx2"/>
                </a:solidFill>
                <a:latin typeface="Cambria" pitchFamily="18" charset="0"/>
              </a:rPr>
              <a:t>maksimal</a:t>
            </a:r>
            <a:r>
              <a:rPr lang="en-US" sz="15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untuk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meningkatkan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produktivitas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ekonomi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desa</a:t>
            </a:r>
            <a:r>
              <a:rPr lang="en-US" sz="1500" dirty="0">
                <a:latin typeface="Cambria" pitchFamily="18" charset="0"/>
              </a:rPr>
              <a:t>;</a:t>
            </a:r>
          </a:p>
          <a:p>
            <a:pPr marL="435223" indent="-254083" algn="just">
              <a:buFont typeface="Arial" charset="0"/>
              <a:buChar char="•"/>
            </a:pPr>
            <a:r>
              <a:rPr lang="en-US" sz="1500" dirty="0" err="1">
                <a:latin typeface="Cambria" pitchFamily="18" charset="0"/>
              </a:rPr>
              <a:t>Produktivitas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ekonomi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desa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sudah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memasuki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fase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penanganan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pasca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smtClean="0">
                <a:latin typeface="Cambria" pitchFamily="18" charset="0"/>
              </a:rPr>
              <a:t>pan</a:t>
            </a:r>
            <a:r>
              <a:rPr lang="id-ID" sz="1500" dirty="0" smtClean="0">
                <a:latin typeface="Cambria" pitchFamily="18" charset="0"/>
              </a:rPr>
              <a:t>e</a:t>
            </a:r>
            <a:r>
              <a:rPr lang="en-US" sz="1500" dirty="0" smtClean="0">
                <a:latin typeface="Cambria" pitchFamily="18" charset="0"/>
              </a:rPr>
              <a:t>n </a:t>
            </a:r>
            <a:r>
              <a:rPr lang="en-US" sz="1500" dirty="0" err="1">
                <a:latin typeface="Cambria" pitchFamily="18" charset="0"/>
              </a:rPr>
              <a:t>dan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integrasi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vertikal</a:t>
            </a:r>
            <a:r>
              <a:rPr lang="en-US" sz="1500" dirty="0">
                <a:latin typeface="Cambria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54876" y="4720562"/>
            <a:ext cx="4450224" cy="2308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r"/>
            <a:r>
              <a:rPr lang="en-US" sz="900" i="1">
                <a:latin typeface="Cambria" pitchFamily="18" charset="0"/>
              </a:rPr>
              <a:t>Keterangan: data potensi desa bukan merupakan data akumulasi potensi unggulan desa</a:t>
            </a:r>
            <a:endParaRPr lang="en-US" sz="90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6396" y="3876843"/>
            <a:ext cx="6107758" cy="733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025" tIns="35012" rIns="70025" bIns="35012" rtlCol="0" anchor="ctr"/>
          <a:lstStyle/>
          <a:p>
            <a:pPr algn="ctr"/>
            <a:r>
              <a:rPr lang="en-US" sz="1500" i="1">
                <a:solidFill>
                  <a:schemeClr val="tx1"/>
                </a:solidFill>
                <a:latin typeface="Cambria" pitchFamily="18" charset="0"/>
              </a:rPr>
              <a:t>Salah satu faktor utama lemahnya ekonomi desa adalah belum optimalnya peran kelembagaan ekonomi produktif desa yang dapat menjadi wadah bagi para pelaku usaha di desa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510" y="195486"/>
            <a:ext cx="8665690" cy="44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0025" tIns="35012" rIns="70025" bIns="35012">
            <a:spAutoFit/>
          </a:bodyPr>
          <a:lstStyle/>
          <a:p>
            <a:pPr algn="ctr" defTabSz="645494"/>
            <a:r>
              <a:rPr lang="en-US" sz="2400" b="1" smtClean="0">
                <a:latin typeface="Cambria" pitchFamily="18" charset="0"/>
              </a:rPr>
              <a:t>POTENSI </a:t>
            </a:r>
            <a:r>
              <a:rPr lang="en-US" sz="2400" b="1">
                <a:latin typeface="Cambria" pitchFamily="18" charset="0"/>
              </a:rPr>
              <a:t>DESA</a:t>
            </a:r>
            <a:endParaRPr lang="id-ID" sz="2400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51293" y="915566"/>
            <a:ext cx="8817120" cy="1944216"/>
            <a:chOff x="-796792" y="990628"/>
            <a:chExt cx="12132308" cy="3310711"/>
          </a:xfrm>
        </p:grpSpPr>
        <p:sp>
          <p:nvSpPr>
            <p:cNvPr id="3" name="TextBox 2"/>
            <p:cNvSpPr txBox="1"/>
            <p:nvPr/>
          </p:nvSpPr>
          <p:spPr>
            <a:xfrm>
              <a:off x="-796792" y="1150125"/>
              <a:ext cx="2376040" cy="565570"/>
            </a:xfrm>
            <a:prstGeom prst="rect">
              <a:avLst/>
            </a:prstGeom>
            <a:noFill/>
          </p:spPr>
          <p:txBody>
            <a:bodyPr wrap="none" lIns="117043" tIns="58522" rIns="117043" bIns="58522" rtlCol="0">
              <a:spAutoFit/>
            </a:bodyPr>
            <a:lstStyle/>
            <a:p>
              <a:r>
                <a:rPr lang="en-US" sz="1600" b="1">
                  <a:latin typeface="Cambria" pitchFamily="18" charset="0"/>
                </a:rPr>
                <a:t>NAWACITA KE-3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3626" y="2214076"/>
              <a:ext cx="799478" cy="446151"/>
            </a:xfrm>
            <a:prstGeom prst="rect">
              <a:avLst/>
            </a:prstGeom>
            <a:noFill/>
          </p:spPr>
          <p:txBody>
            <a:bodyPr wrap="none" lIns="117043" tIns="58522" rIns="117043" bIns="58522" rtlCol="0">
              <a:spAutoFit/>
            </a:bodyPr>
            <a:lstStyle/>
            <a:p>
              <a:r>
                <a:rPr lang="en-US" sz="1100" b="1">
                  <a:latin typeface="Cambria" pitchFamily="18" charset="0"/>
                </a:rPr>
                <a:t>DESA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0028" y="2209797"/>
              <a:ext cx="1496486" cy="708873"/>
            </a:xfrm>
            <a:prstGeom prst="rect">
              <a:avLst/>
            </a:prstGeom>
            <a:noFill/>
          </p:spPr>
          <p:txBody>
            <a:bodyPr wrap="none" lIns="117043" tIns="58522" rIns="117043" bIns="58522" rtlCol="0">
              <a:spAutoFit/>
            </a:bodyPr>
            <a:lstStyle/>
            <a:p>
              <a:pPr algn="ctr"/>
              <a:r>
                <a:rPr lang="en-US" sz="1100" b="1">
                  <a:latin typeface="Cambria" pitchFamily="18" charset="0"/>
                </a:rPr>
                <a:t>DAERAH</a:t>
              </a:r>
            </a:p>
            <a:p>
              <a:pPr algn="ctr"/>
              <a:r>
                <a:rPr lang="en-US" sz="1100" b="1">
                  <a:latin typeface="Cambria" pitchFamily="18" charset="0"/>
                </a:rPr>
                <a:t>TERTINGGAL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9174" y="2214076"/>
              <a:ext cx="1542808" cy="708873"/>
            </a:xfrm>
            <a:prstGeom prst="rect">
              <a:avLst/>
            </a:prstGeom>
            <a:noFill/>
          </p:spPr>
          <p:txBody>
            <a:bodyPr wrap="none" lIns="117043" tIns="58522" rIns="117043" bIns="58522" rtlCol="0">
              <a:spAutoFit/>
            </a:bodyPr>
            <a:lstStyle/>
            <a:p>
              <a:pPr algn="ctr"/>
              <a:r>
                <a:rPr lang="en-US" sz="1100" b="1">
                  <a:latin typeface="Cambria" pitchFamily="18" charset="0"/>
                </a:rPr>
                <a:t>KAWASAN</a:t>
              </a:r>
            </a:p>
            <a:p>
              <a:pPr algn="ctr"/>
              <a:r>
                <a:rPr lang="en-US" sz="1100" b="1">
                  <a:latin typeface="Cambria" pitchFamily="18" charset="0"/>
                </a:rPr>
                <a:t>PERBATASAN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44729" y="2209801"/>
              <a:ext cx="1712645" cy="708873"/>
            </a:xfrm>
            <a:prstGeom prst="rect">
              <a:avLst/>
            </a:prstGeom>
            <a:noFill/>
          </p:spPr>
          <p:txBody>
            <a:bodyPr wrap="none" lIns="117043" tIns="58522" rIns="117043" bIns="58522" rtlCol="0">
              <a:spAutoFit/>
            </a:bodyPr>
            <a:lstStyle/>
            <a:p>
              <a:pPr algn="ctr"/>
              <a:r>
                <a:rPr lang="en-US" sz="1100" b="1">
                  <a:latin typeface="Cambria" pitchFamily="18" charset="0"/>
                </a:rPr>
                <a:t>KAWASAN</a:t>
              </a:r>
            </a:p>
            <a:p>
              <a:pPr algn="ctr"/>
              <a:r>
                <a:rPr lang="en-US" sz="1100" b="1">
                  <a:latin typeface="Cambria" pitchFamily="18" charset="0"/>
                </a:rPr>
                <a:t>TRANSMIGRASI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36853" y="1151642"/>
              <a:ext cx="285750" cy="49244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1841" y="990628"/>
              <a:ext cx="9059008" cy="852177"/>
            </a:xfrm>
            <a:prstGeom prst="rect">
              <a:avLst/>
            </a:prstGeom>
            <a:noFill/>
          </p:spPr>
          <p:txBody>
            <a:bodyPr wrap="square" lIns="117043" tIns="58522" rIns="117043" bIns="58522" rtlCol="0">
              <a:spAutoFit/>
            </a:bodyPr>
            <a:lstStyle/>
            <a:p>
              <a:pPr algn="ctr"/>
              <a:r>
                <a:rPr lang="en-US" sz="1400" b="1" i="1" dirty="0">
                  <a:latin typeface="Cambria" pitchFamily="18" charset="0"/>
                </a:rPr>
                <a:t>“</a:t>
              </a:r>
              <a:r>
                <a:rPr lang="en-US" sz="1400" b="1" i="1" dirty="0" err="1">
                  <a:latin typeface="Cambria" pitchFamily="18" charset="0"/>
                </a:rPr>
                <a:t>Membangun</a:t>
              </a:r>
              <a:r>
                <a:rPr lang="en-US" sz="1400" b="1" i="1" dirty="0">
                  <a:latin typeface="Cambria" pitchFamily="18" charset="0"/>
                </a:rPr>
                <a:t> </a:t>
              </a:r>
              <a:r>
                <a:rPr lang="en-US" sz="1400" b="1" i="1" dirty="0" err="1">
                  <a:latin typeface="Cambria" pitchFamily="18" charset="0"/>
                </a:rPr>
                <a:t>dari</a:t>
              </a:r>
              <a:r>
                <a:rPr lang="en-US" sz="1400" b="1" i="1" dirty="0">
                  <a:latin typeface="Cambria" pitchFamily="18" charset="0"/>
                </a:rPr>
                <a:t> </a:t>
              </a:r>
              <a:r>
                <a:rPr lang="en-US" sz="1400" b="1" i="1" dirty="0" err="1">
                  <a:latin typeface="Cambria" pitchFamily="18" charset="0"/>
                </a:rPr>
                <a:t>Pinggiran</a:t>
              </a:r>
              <a:r>
                <a:rPr lang="en-US" sz="1400" b="1" i="1" dirty="0">
                  <a:latin typeface="Cambria" pitchFamily="18" charset="0"/>
                </a:rPr>
                <a:t> </a:t>
              </a:r>
              <a:r>
                <a:rPr lang="en-US" sz="1400" b="1" i="1" dirty="0" err="1">
                  <a:latin typeface="Cambria" pitchFamily="18" charset="0"/>
                </a:rPr>
                <a:t>Dengan</a:t>
              </a:r>
              <a:r>
                <a:rPr lang="en-US" sz="1400" b="1" i="1" dirty="0">
                  <a:latin typeface="Cambria" pitchFamily="18" charset="0"/>
                </a:rPr>
                <a:t> </a:t>
              </a:r>
              <a:r>
                <a:rPr lang="en-US" sz="1400" b="1" i="1" dirty="0" err="1">
                  <a:latin typeface="Cambria" pitchFamily="18" charset="0"/>
                </a:rPr>
                <a:t>Memperkuat</a:t>
              </a:r>
              <a:r>
                <a:rPr lang="en-US" sz="1400" b="1" i="1" dirty="0">
                  <a:latin typeface="Cambria" pitchFamily="18" charset="0"/>
                </a:rPr>
                <a:t> Daerah-</a:t>
              </a:r>
              <a:r>
                <a:rPr lang="en-US" sz="1400" b="1" i="1" dirty="0" err="1">
                  <a:latin typeface="Cambria" pitchFamily="18" charset="0"/>
                </a:rPr>
                <a:t>daerah</a:t>
              </a:r>
              <a:r>
                <a:rPr lang="en-US" sz="1400" b="1" i="1" dirty="0">
                  <a:latin typeface="Cambria" pitchFamily="18" charset="0"/>
                </a:rPr>
                <a:t> Dan </a:t>
              </a:r>
              <a:r>
                <a:rPr lang="en-US" sz="1400" b="1" i="1" dirty="0" err="1">
                  <a:latin typeface="Cambria" pitchFamily="18" charset="0"/>
                </a:rPr>
                <a:t>Desa</a:t>
              </a:r>
              <a:r>
                <a:rPr lang="en-US" sz="1400" b="1" i="1" dirty="0">
                  <a:latin typeface="Cambria" pitchFamily="18" charset="0"/>
                </a:rPr>
                <a:t> </a:t>
              </a:r>
              <a:r>
                <a:rPr lang="en-US" sz="1400" b="1" i="1" dirty="0" err="1">
                  <a:latin typeface="Cambria" pitchFamily="18" charset="0"/>
                </a:rPr>
                <a:t>dalam</a:t>
              </a:r>
              <a:r>
                <a:rPr lang="en-US" sz="1400" b="1" i="1" dirty="0">
                  <a:latin typeface="Cambria" pitchFamily="18" charset="0"/>
                </a:rPr>
                <a:t> </a:t>
              </a:r>
              <a:r>
                <a:rPr lang="en-US" sz="1400" b="1" i="1" dirty="0" err="1">
                  <a:latin typeface="Cambria" pitchFamily="18" charset="0"/>
                </a:rPr>
                <a:t>Kerangka</a:t>
              </a:r>
              <a:r>
                <a:rPr lang="en-US" sz="1400" b="1" i="1" dirty="0">
                  <a:latin typeface="Cambria" pitchFamily="18" charset="0"/>
                </a:rPr>
                <a:t> Negara </a:t>
              </a:r>
              <a:r>
                <a:rPr lang="en-US" sz="1400" b="1" i="1" dirty="0" err="1">
                  <a:latin typeface="Cambria" pitchFamily="18" charset="0"/>
                </a:rPr>
                <a:t>Kesatuan</a:t>
              </a:r>
              <a:r>
                <a:rPr lang="en-US" sz="1400" b="1" i="1" dirty="0">
                  <a:latin typeface="Cambria" pitchFamily="18" charset="0"/>
                </a:rPr>
                <a:t>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7295" y="2210071"/>
              <a:ext cx="1617802" cy="708873"/>
            </a:xfrm>
            <a:prstGeom prst="rect">
              <a:avLst/>
            </a:prstGeom>
            <a:noFill/>
          </p:spPr>
          <p:txBody>
            <a:bodyPr wrap="none" lIns="117043" tIns="58522" rIns="117043" bIns="58522" rtlCol="0">
              <a:spAutoFit/>
            </a:bodyPr>
            <a:lstStyle/>
            <a:p>
              <a:pPr algn="ctr"/>
              <a:r>
                <a:rPr lang="en-US" sz="1100" b="1">
                  <a:latin typeface="Cambria" pitchFamily="18" charset="0"/>
                </a:rPr>
                <a:t>PULAU KECIL</a:t>
              </a:r>
            </a:p>
            <a:p>
              <a:pPr algn="ctr"/>
              <a:r>
                <a:rPr lang="en-US" sz="1100" b="1">
                  <a:latin typeface="Cambria" pitchFamily="18" charset="0"/>
                </a:rPr>
                <a:t>DAN TERLUAR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6722" y="2199638"/>
              <a:ext cx="2174247" cy="708873"/>
            </a:xfrm>
            <a:prstGeom prst="rect">
              <a:avLst/>
            </a:prstGeom>
            <a:noFill/>
          </p:spPr>
          <p:txBody>
            <a:bodyPr wrap="square" lIns="117043" tIns="58522" rIns="117043" bIns="58522" rtlCol="0">
              <a:spAutoFit/>
            </a:bodyPr>
            <a:lstStyle/>
            <a:p>
              <a:pPr algn="ctr"/>
              <a:r>
                <a:rPr lang="en-US" sz="1100" b="1">
                  <a:latin typeface="Cambria" pitchFamily="18" charset="0"/>
                </a:rPr>
                <a:t>DAERAH RAWAN BENCANA</a:t>
              </a:r>
            </a:p>
          </p:txBody>
        </p:sp>
        <p:cxnSp>
          <p:nvCxnSpPr>
            <p:cNvPr id="14" name="Elbow Connector 13"/>
            <p:cNvCxnSpPr>
              <a:stCxn id="4" idx="0"/>
              <a:endCxn id="9" idx="2"/>
            </p:cNvCxnSpPr>
            <p:nvPr/>
          </p:nvCxnSpPr>
          <p:spPr>
            <a:xfrm rot="5400000" flipH="1" flipV="1">
              <a:off x="4066720" y="-160549"/>
              <a:ext cx="371271" cy="4377979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5" idx="0"/>
              <a:endCxn id="9" idx="2"/>
            </p:cNvCxnSpPr>
            <p:nvPr/>
          </p:nvCxnSpPr>
          <p:spPr>
            <a:xfrm rot="5400000" flipH="1" flipV="1">
              <a:off x="4626312" y="394765"/>
              <a:ext cx="366992" cy="3263073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6" idx="0"/>
              <a:endCxn id="9" idx="2"/>
            </p:cNvCxnSpPr>
            <p:nvPr/>
          </p:nvCxnSpPr>
          <p:spPr>
            <a:xfrm rot="5400000" flipH="1" flipV="1">
              <a:off x="5435327" y="1208058"/>
              <a:ext cx="371271" cy="1640766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0" idx="0"/>
              <a:endCxn id="9" idx="2"/>
            </p:cNvCxnSpPr>
            <p:nvPr/>
          </p:nvCxnSpPr>
          <p:spPr>
            <a:xfrm rot="16200000" flipV="1">
              <a:off x="6330139" y="1954011"/>
              <a:ext cx="367266" cy="144852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0"/>
              <a:endCxn id="9" idx="2"/>
            </p:cNvCxnSpPr>
            <p:nvPr/>
          </p:nvCxnSpPr>
          <p:spPr>
            <a:xfrm rot="16200000" flipV="1">
              <a:off x="7279179" y="1004971"/>
              <a:ext cx="356833" cy="2032501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7" idx="0"/>
              <a:endCxn id="9" idx="2"/>
            </p:cNvCxnSpPr>
            <p:nvPr/>
          </p:nvCxnSpPr>
          <p:spPr>
            <a:xfrm rot="16200000" flipV="1">
              <a:off x="8187701" y="96450"/>
              <a:ext cx="366997" cy="3859707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5169" y="3785625"/>
              <a:ext cx="10726430" cy="515714"/>
            </a:xfrm>
            <a:prstGeom prst="rect">
              <a:avLst/>
            </a:prstGeom>
            <a:noFill/>
          </p:spPr>
          <p:txBody>
            <a:bodyPr wrap="square" lIns="117043" tIns="58522" rIns="117043" bIns="58522" rtlCol="0">
              <a:spAutoFit/>
            </a:bodyPr>
            <a:lstStyle/>
            <a:p>
              <a:pPr algn="ctr"/>
              <a:r>
                <a:rPr lang="en-US" sz="1200" b="1" dirty="0" err="1">
                  <a:latin typeface="Cambria" pitchFamily="18" charset="0"/>
                </a:rPr>
                <a:t>Percepatan</a:t>
              </a:r>
              <a:r>
                <a:rPr lang="en-US" sz="1200" b="1" dirty="0">
                  <a:latin typeface="Cambria" pitchFamily="18" charset="0"/>
                </a:rPr>
                <a:t> Pembangunan </a:t>
              </a:r>
              <a:r>
                <a:rPr lang="en-US" sz="1200" b="1" dirty="0">
                  <a:solidFill>
                    <a:srgbClr val="0070C0"/>
                  </a:solidFill>
                  <a:latin typeface="Cambria" pitchFamily="18" charset="0"/>
                </a:rPr>
                <a:t>‘</a:t>
              </a:r>
              <a:r>
                <a:rPr lang="en-US" sz="1200" b="1" dirty="0" err="1">
                  <a:solidFill>
                    <a:srgbClr val="0070C0"/>
                  </a:solidFill>
                  <a:latin typeface="Cambria" pitchFamily="18" charset="0"/>
                </a:rPr>
                <a:t>dari</a:t>
              </a:r>
              <a:r>
                <a:rPr lang="en-US" sz="1200" b="1" dirty="0">
                  <a:solidFill>
                    <a:srgbClr val="0070C0"/>
                  </a:solidFill>
                  <a:latin typeface="Cambria" pitchFamily="18" charset="0"/>
                </a:rPr>
                <a:t> </a:t>
              </a:r>
              <a:r>
                <a:rPr lang="en-US" sz="1200" b="1" dirty="0" err="1">
                  <a:solidFill>
                    <a:srgbClr val="0070C0"/>
                  </a:solidFill>
                  <a:latin typeface="Cambria" pitchFamily="18" charset="0"/>
                </a:rPr>
                <a:t>Pinggiran</a:t>
              </a:r>
              <a:r>
                <a:rPr lang="en-US" sz="1200" b="1" dirty="0">
                  <a:solidFill>
                    <a:srgbClr val="0070C0"/>
                  </a:solidFill>
                  <a:latin typeface="Cambria" pitchFamily="18" charset="0"/>
                </a:rPr>
                <a:t>’ </a:t>
              </a:r>
              <a:r>
                <a:rPr lang="en-US" sz="1200" b="1" dirty="0">
                  <a:solidFill>
                    <a:srgbClr val="0070C0"/>
                  </a:solidFill>
                  <a:latin typeface="Cambria" pitchFamily="18" charset="0"/>
                  <a:sym typeface="Wingdings" pitchFamily="2" charset="2"/>
                </a:rPr>
                <a:t></a:t>
              </a:r>
              <a:r>
                <a:rPr lang="en-US" sz="1200" b="1" dirty="0" err="1">
                  <a:latin typeface="Cambria" pitchFamily="18" charset="0"/>
                </a:rPr>
                <a:t>Desa</a:t>
              </a:r>
              <a:r>
                <a:rPr lang="en-US" sz="1200" b="1" dirty="0">
                  <a:latin typeface="Cambria" pitchFamily="18" charset="0"/>
                </a:rPr>
                <a:t> </a:t>
              </a:r>
              <a:r>
                <a:rPr lang="en-US" sz="1200" b="1" dirty="0" err="1">
                  <a:latin typeface="Cambria" pitchFamily="18" charset="0"/>
                </a:rPr>
                <a:t>sebagai</a:t>
              </a:r>
              <a:r>
                <a:rPr lang="en-US" sz="1200" b="1" dirty="0">
                  <a:latin typeface="Cambria" pitchFamily="18" charset="0"/>
                </a:rPr>
                <a:t> </a:t>
              </a:r>
              <a:r>
                <a:rPr lang="en-US" sz="1200" b="1" dirty="0" err="1">
                  <a:latin typeface="Cambria" pitchFamily="18" charset="0"/>
                </a:rPr>
                <a:t>fokus</a:t>
              </a:r>
              <a:r>
                <a:rPr lang="en-US" sz="1200" b="1" dirty="0">
                  <a:latin typeface="Cambria" pitchFamily="18" charset="0"/>
                </a:rPr>
                <a:t> </a:t>
              </a:r>
              <a:r>
                <a:rPr lang="en-US" sz="1200" b="1" dirty="0" err="1">
                  <a:latin typeface="Cambria" pitchFamily="18" charset="0"/>
                </a:rPr>
                <a:t>dan</a:t>
              </a:r>
              <a:r>
                <a:rPr lang="en-US" sz="1200" b="1" dirty="0">
                  <a:latin typeface="Cambria" pitchFamily="18" charset="0"/>
                </a:rPr>
                <a:t> </a:t>
              </a:r>
              <a:r>
                <a:rPr lang="en-US" sz="1200" b="1" dirty="0" err="1">
                  <a:latin typeface="Cambria" pitchFamily="18" charset="0"/>
                </a:rPr>
                <a:t>lokus</a:t>
              </a:r>
              <a:r>
                <a:rPr lang="en-US" sz="1200" b="1" dirty="0">
                  <a:latin typeface="Cambria" pitchFamily="18" charset="0"/>
                </a:rPr>
                <a:t> </a:t>
              </a:r>
              <a:r>
                <a:rPr lang="en-US" sz="1200" b="1" dirty="0" err="1">
                  <a:latin typeface="Cambria" pitchFamily="18" charset="0"/>
                </a:rPr>
                <a:t>utama</a:t>
              </a:r>
              <a:r>
                <a:rPr lang="en-US" sz="1200" b="1" dirty="0">
                  <a:latin typeface="Cambria" pitchFamily="18" charset="0"/>
                </a:rPr>
                <a:t> </a:t>
              </a:r>
              <a:r>
                <a:rPr lang="en-US" sz="1200" b="1" dirty="0" err="1">
                  <a:latin typeface="Cambria" pitchFamily="18" charset="0"/>
                </a:rPr>
                <a:t>pembangunan</a:t>
              </a:r>
              <a:endParaRPr lang="en-US" sz="1200" b="1" dirty="0">
                <a:solidFill>
                  <a:srgbClr val="0070C0"/>
                </a:solidFill>
                <a:latin typeface="Cambria" pitchFamily="18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4950312" y="3193808"/>
              <a:ext cx="1666399" cy="49443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01899" y="2216817"/>
              <a:ext cx="9733617" cy="678655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4693" y="1419622"/>
            <a:ext cx="1639830" cy="828244"/>
          </a:xfrm>
          <a:prstGeom prst="rect">
            <a:avLst/>
          </a:prstGeom>
          <a:noFill/>
        </p:spPr>
        <p:txBody>
          <a:bodyPr wrap="square" lIns="88713" tIns="44357" rIns="88713" bIns="44357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  <a:latin typeface="Cambria" pitchFamily="18" charset="0"/>
              </a:rPr>
              <a:t>Ruang</a:t>
            </a:r>
            <a:r>
              <a:rPr lang="en-US" sz="12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ambria" pitchFamily="18" charset="0"/>
              </a:rPr>
              <a:t>Lingkup</a:t>
            </a:r>
            <a:r>
              <a:rPr lang="en-US" sz="12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ambria" pitchFamily="18" charset="0"/>
              </a:rPr>
              <a:t>Kementerian</a:t>
            </a:r>
            <a:r>
              <a:rPr lang="en-US" sz="12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ambria" pitchFamily="18" charset="0"/>
              </a:rPr>
              <a:t>Desa</a:t>
            </a:r>
            <a:r>
              <a:rPr lang="en-US" sz="1200" b="1" dirty="0">
                <a:solidFill>
                  <a:srgbClr val="0070C0"/>
                </a:solidFill>
                <a:latin typeface="Cambria" pitchFamily="18" charset="0"/>
              </a:rPr>
              <a:t> PDT </a:t>
            </a:r>
            <a:r>
              <a:rPr lang="en-US" sz="1200" b="1" dirty="0" err="1">
                <a:solidFill>
                  <a:srgbClr val="0070C0"/>
                </a:solidFill>
                <a:latin typeface="Cambria" pitchFamily="18" charset="0"/>
              </a:rPr>
              <a:t>dan</a:t>
            </a:r>
            <a:r>
              <a:rPr lang="en-US" sz="1200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ambria" pitchFamily="18" charset="0"/>
              </a:rPr>
              <a:t>Transmigrasi</a:t>
            </a:r>
            <a:endParaRPr lang="en-US" sz="1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1676093" y="1635646"/>
            <a:ext cx="207669" cy="3693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713" tIns="44357" rIns="88713" bIns="44357"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355506" y="3329299"/>
            <a:ext cx="3332354" cy="428135"/>
          </a:xfrm>
          <a:prstGeom prst="rect">
            <a:avLst/>
          </a:prstGeom>
          <a:noFill/>
        </p:spPr>
        <p:txBody>
          <a:bodyPr wrap="square" lIns="88713" tIns="44357" rIns="88713" bIns="44357" rtlCol="0">
            <a:spAutoFit/>
          </a:bodyPr>
          <a:lstStyle/>
          <a:p>
            <a:pPr algn="ctr"/>
            <a:r>
              <a:rPr lang="en-US" sz="1100" b="1">
                <a:latin typeface="Cambria" pitchFamily="18" charset="0"/>
              </a:rPr>
              <a:t>Peningkatan Kualitas Perencanaan dan Pelaksanaan Pembangunan Desa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9605" y="3317557"/>
            <a:ext cx="2781677" cy="1012910"/>
          </a:xfrm>
          <a:prstGeom prst="rect">
            <a:avLst/>
          </a:prstGeom>
          <a:noFill/>
        </p:spPr>
        <p:txBody>
          <a:bodyPr wrap="square" lIns="88713" tIns="44357" rIns="88713" bIns="44357" rtlCol="0">
            <a:spAutoFit/>
          </a:bodyPr>
          <a:lstStyle/>
          <a:p>
            <a:pPr algn="ctr"/>
            <a:r>
              <a:rPr lang="en-US" sz="1200" b="1">
                <a:latin typeface="Cambria" pitchFamily="18" charset="0"/>
              </a:rPr>
              <a:t>Konsolidasi Pendanaan dan Kegiatan dalam Pembangunan Desa</a:t>
            </a:r>
          </a:p>
          <a:p>
            <a:pPr algn="ctr"/>
            <a:r>
              <a:rPr lang="en-US" sz="1200">
                <a:latin typeface="Cambria" pitchFamily="18" charset="0"/>
              </a:rPr>
              <a:t>(K/L, Pemerintah Provinsi/Kabupaten/Kota, BUMN, BUMD, Swasta)</a:t>
            </a:r>
          </a:p>
        </p:txBody>
      </p:sp>
      <p:cxnSp>
        <p:nvCxnSpPr>
          <p:cNvPr id="17" name="Elbow Connector 16"/>
          <p:cNvCxnSpPr>
            <a:endCxn id="30" idx="0"/>
          </p:cNvCxnSpPr>
          <p:nvPr/>
        </p:nvCxnSpPr>
        <p:spPr>
          <a:xfrm rot="10800000" flipV="1">
            <a:off x="2021684" y="3103683"/>
            <a:ext cx="5864409" cy="225616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3810" y="2859782"/>
            <a:ext cx="502246" cy="193093"/>
          </a:xfrm>
          <a:prstGeom prst="rect">
            <a:avLst/>
          </a:prstGeom>
        </p:spPr>
        <p:txBody>
          <a:bodyPr wrap="none" lIns="69307" tIns="34653" rIns="69307" bIns="34653">
            <a:spAutoFit/>
          </a:bodyPr>
          <a:lstStyle/>
          <a:p>
            <a:pPr algn="ctr"/>
            <a:r>
              <a:rPr lang="en-US" sz="800" b="1" i="1" dirty="0" err="1">
                <a:solidFill>
                  <a:srgbClr val="0070C0"/>
                </a:solidFill>
                <a:latin typeface="Cambria" pitchFamily="18" charset="0"/>
              </a:rPr>
              <a:t>strategi</a:t>
            </a:r>
            <a:endParaRPr lang="en-US" sz="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8" y="3880494"/>
            <a:ext cx="4185319" cy="597412"/>
          </a:xfrm>
          <a:prstGeom prst="rect">
            <a:avLst/>
          </a:prstGeom>
          <a:noFill/>
        </p:spPr>
        <p:txBody>
          <a:bodyPr wrap="square" lIns="88713" tIns="44357" rIns="88713" bIns="44357" rtlCol="0">
            <a:spAutoFit/>
          </a:bodyPr>
          <a:lstStyle/>
          <a:p>
            <a:pPr algn="ctr"/>
            <a:r>
              <a:rPr lang="en-US" sz="1100" b="1" i="1">
                <a:solidFill>
                  <a:srgbClr val="0070C0"/>
                </a:solidFill>
                <a:latin typeface="Cambria" pitchFamily="18" charset="0"/>
              </a:rPr>
              <a:t>Refocusing </a:t>
            </a:r>
            <a:r>
              <a:rPr lang="en-US" sz="1100" b="1">
                <a:solidFill>
                  <a:srgbClr val="0070C0"/>
                </a:solidFill>
                <a:latin typeface="Cambria" pitchFamily="18" charset="0"/>
              </a:rPr>
              <a:t>Pembangunan Desa</a:t>
            </a:r>
          </a:p>
          <a:p>
            <a:pPr algn="ctr"/>
            <a:r>
              <a:rPr lang="en-US" sz="1100">
                <a:solidFill>
                  <a:srgbClr val="0070C0"/>
                </a:solidFill>
                <a:latin typeface="Cambria" pitchFamily="18" charset="0"/>
              </a:rPr>
              <a:t>(4 Program Prioritas Pembangunan Desa: </a:t>
            </a:r>
          </a:p>
          <a:p>
            <a:pPr algn="ctr"/>
            <a:r>
              <a:rPr lang="en-US" sz="1100">
                <a:solidFill>
                  <a:srgbClr val="0070C0"/>
                </a:solidFill>
                <a:latin typeface="Cambria" pitchFamily="18" charset="0"/>
              </a:rPr>
              <a:t>Prudes/Prukades, BUM Desa, Embung, dan Sarana Olahraga Desa)</a:t>
            </a:r>
            <a:endParaRPr lang="en-US" sz="11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7579" y="4689157"/>
            <a:ext cx="3322026" cy="258857"/>
          </a:xfrm>
          <a:prstGeom prst="rect">
            <a:avLst/>
          </a:prstGeom>
          <a:noFill/>
        </p:spPr>
        <p:txBody>
          <a:bodyPr wrap="square" lIns="88713" tIns="44357" rIns="88713" bIns="44357" rtlCol="0">
            <a:spAutoFit/>
          </a:bodyPr>
          <a:lstStyle/>
          <a:p>
            <a:pPr algn="ctr"/>
            <a:r>
              <a:rPr lang="en-US" sz="1100" b="1">
                <a:latin typeface="Cambria" pitchFamily="18" charset="0"/>
              </a:rPr>
              <a:t>Produktivitas Masyarakat Desa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1789645" y="3698557"/>
            <a:ext cx="399598" cy="17585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13" tIns="44357" rIns="88713" bIns="44357" rtlCol="0" anchor="ctr"/>
          <a:lstStyle/>
          <a:p>
            <a:pPr algn="ctr"/>
            <a:endParaRPr lang="en-US" sz="1600"/>
          </a:p>
        </p:txBody>
      </p:sp>
      <p:sp>
        <p:nvSpPr>
          <p:cNvPr id="49" name="Down Arrow 48"/>
          <p:cNvSpPr/>
          <p:nvPr/>
        </p:nvSpPr>
        <p:spPr>
          <a:xfrm>
            <a:off x="1793171" y="4460557"/>
            <a:ext cx="399598" cy="17585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13" tIns="44357" rIns="88713" bIns="44357" rtlCol="0" anchor="ctr"/>
          <a:lstStyle/>
          <a:p>
            <a:pPr algn="ctr"/>
            <a:endParaRPr lang="en-US" sz="1600"/>
          </a:p>
        </p:txBody>
      </p:sp>
      <p:sp>
        <p:nvSpPr>
          <p:cNvPr id="58" name="TextBox 57"/>
          <p:cNvSpPr txBox="1"/>
          <p:nvPr/>
        </p:nvSpPr>
        <p:spPr>
          <a:xfrm>
            <a:off x="6807696" y="3328967"/>
            <a:ext cx="2156792" cy="458912"/>
          </a:xfrm>
          <a:prstGeom prst="rect">
            <a:avLst/>
          </a:prstGeom>
          <a:noFill/>
        </p:spPr>
        <p:txBody>
          <a:bodyPr wrap="square" lIns="88713" tIns="44357" rIns="88713" bIns="44357" rtlCol="0">
            <a:spAutoFit/>
          </a:bodyPr>
          <a:lstStyle/>
          <a:p>
            <a:pPr algn="ctr"/>
            <a:r>
              <a:rPr lang="en-US" sz="1200" b="1">
                <a:latin typeface="Cambria" pitchFamily="18" charset="0"/>
              </a:rPr>
              <a:t>Koordinasi dan Dukungan 19 Kementerian/Lembaga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4809544"/>
            <a:ext cx="2133600" cy="273844"/>
          </a:xfrm>
        </p:spPr>
        <p:txBody>
          <a:bodyPr/>
          <a:lstStyle/>
          <a:p>
            <a:fld id="{B87AD4D6-641A-46AE-86C5-D16356F52835}" type="slidenum">
              <a:rPr lang="en-US" sz="1100"/>
              <a:t>12</a:t>
            </a:fld>
            <a:endParaRPr lang="en-US" sz="1100"/>
          </a:p>
        </p:txBody>
      </p:sp>
      <p:sp>
        <p:nvSpPr>
          <p:cNvPr id="40" name="Rectangle 39"/>
          <p:cNvSpPr/>
          <p:nvPr/>
        </p:nvSpPr>
        <p:spPr>
          <a:xfrm>
            <a:off x="251294" y="95742"/>
            <a:ext cx="8687656" cy="747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0025" tIns="35012" rIns="70025" bIns="35012">
            <a:spAutoFit/>
          </a:bodyPr>
          <a:lstStyle/>
          <a:p>
            <a:pPr algn="ctr" defTabSz="798364">
              <a:defRPr/>
            </a:pPr>
            <a:r>
              <a:rPr lang="en-US" sz="2200" b="1" dirty="0">
                <a:latin typeface="Cambria" pitchFamily="18" charset="0"/>
              </a:rPr>
              <a:t>MEWUJUDKAN NAWACITA KE-3 MELALUI PEMBANGUNAN DESA, </a:t>
            </a:r>
            <a:endParaRPr lang="id-ID" sz="2200" b="1" dirty="0" smtClean="0">
              <a:latin typeface="Cambria" pitchFamily="18" charset="0"/>
            </a:endParaRPr>
          </a:p>
          <a:p>
            <a:pPr algn="ctr" defTabSz="798364">
              <a:defRPr/>
            </a:pPr>
            <a:r>
              <a:rPr lang="en-US" sz="2200" b="1" dirty="0" smtClean="0">
                <a:latin typeface="Cambria" pitchFamily="18" charset="0"/>
              </a:rPr>
              <a:t>DAERAH </a:t>
            </a:r>
            <a:r>
              <a:rPr lang="en-US" sz="2200" b="1" dirty="0">
                <a:latin typeface="Cambria" pitchFamily="18" charset="0"/>
              </a:rPr>
              <a:t>TERTINGGAL DAN KAWASAN TRANSMIGRASI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884368" y="3103683"/>
            <a:ext cx="0" cy="225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80443" y="2859782"/>
            <a:ext cx="1" cy="439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3351"/>
            <a:ext cx="8839200" cy="461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7" tIns="45713" rIns="91427" bIns="45713" rtlCol="0">
            <a:spAutoFit/>
          </a:bodyPr>
          <a:lstStyle/>
          <a:p>
            <a:pPr algn="ctr" defTabSz="645467"/>
            <a:r>
              <a:rPr lang="id-ID" sz="2400" b="1" dirty="0">
                <a:latin typeface="Cambria" pitchFamily="18" charset="0"/>
              </a:rPr>
              <a:t>KEGIATAN PRIORITAS PEMBANGUNAN DESA TAHUN 2017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4818187"/>
            <a:ext cx="2133600" cy="273844"/>
          </a:xfrm>
        </p:spPr>
        <p:txBody>
          <a:bodyPr/>
          <a:lstStyle/>
          <a:p>
            <a:fld id="{FD76281C-6C73-4D1C-A41C-91BE6FC6EC48}" type="slidenum">
              <a:rPr lang="id-ID" sz="1400">
                <a:solidFill>
                  <a:schemeClr val="tx1"/>
                </a:solidFill>
              </a:rPr>
              <a:t>13</a:t>
            </a:fld>
            <a:endParaRPr lang="id-ID" sz="14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azalea\Pictures\WhatsApp Image 2017-06-13 at 3.21.41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/>
          <a:stretch/>
        </p:blipFill>
        <p:spPr bwMode="auto">
          <a:xfrm>
            <a:off x="43208" y="843558"/>
            <a:ext cx="89483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193" y="553323"/>
            <a:ext cx="2815610" cy="493660"/>
          </a:xfrm>
          <a:prstGeom prst="rect">
            <a:avLst/>
          </a:prstGeom>
        </p:spPr>
        <p:txBody>
          <a:bodyPr wrap="square" lIns="77407" tIns="38703" rIns="77407" bIns="38703">
            <a:spAutoFit/>
          </a:bodyPr>
          <a:lstStyle/>
          <a:p>
            <a:pPr algn="ctr">
              <a:spcAft>
                <a:spcPts val="508"/>
              </a:spcAft>
              <a:defRPr/>
            </a:pPr>
            <a:r>
              <a:rPr lang="en-US" sz="1100" b="1">
                <a:latin typeface="Cambria" pitchFamily="18" charset="0"/>
              </a:rPr>
              <a:t>Sebanyak </a:t>
            </a:r>
            <a:r>
              <a:rPr lang="en-US" sz="1600" b="1">
                <a:solidFill>
                  <a:srgbClr val="0070C0"/>
                </a:solidFill>
                <a:latin typeface="Cambria" pitchFamily="18" charset="0"/>
              </a:rPr>
              <a:t>82,77% </a:t>
            </a:r>
            <a:r>
              <a:rPr lang="en-US" sz="1100" b="1">
                <a:latin typeface="Cambria" pitchFamily="18" charset="0"/>
              </a:rPr>
              <a:t>penduduk desa hidup dari sektor pertanian</a:t>
            </a:r>
            <a:endParaRPr lang="id-ID" sz="1100" b="1" u="sng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83705" y="1161940"/>
            <a:ext cx="1160585" cy="374989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05" y="1593584"/>
            <a:ext cx="3061789" cy="830991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 defTabSz="645467"/>
            <a:r>
              <a:rPr lang="en-US" sz="1200">
                <a:latin typeface="Cambria" pitchFamily="18" charset="0"/>
              </a:rPr>
              <a:t>Percepatan Pembangunan Desa dapat dilakukan dengan </a:t>
            </a:r>
            <a:r>
              <a:rPr lang="en-US" sz="1200" b="1">
                <a:latin typeface="Cambria" pitchFamily="18" charset="0"/>
              </a:rPr>
              <a:t>pengembangan pertanian </a:t>
            </a:r>
            <a:r>
              <a:rPr lang="en-US" sz="1200">
                <a:latin typeface="Cambria" pitchFamily="18" charset="0"/>
              </a:rPr>
              <a:t>melalui </a:t>
            </a:r>
            <a:r>
              <a:rPr lang="en-US" sz="1200" b="1">
                <a:latin typeface="Cambria" pitchFamily="18" charset="0"/>
              </a:rPr>
              <a:t>Produk Unggulan Kawasan Perdesaan (Prukades)</a:t>
            </a:r>
            <a:endParaRPr lang="id-ID" sz="1000" b="1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96" y="2637394"/>
            <a:ext cx="7466188" cy="2492984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just"/>
            <a:r>
              <a:rPr lang="en-US" sz="1200" b="1">
                <a:latin typeface="Cambria" pitchFamily="18" charset="0"/>
              </a:rPr>
              <a:t>Pengembangan Produk Unggulan Kawasan Perdesaan (Prukades)</a:t>
            </a:r>
            <a:r>
              <a:rPr lang="en-US" sz="1000" b="1">
                <a:latin typeface="Cambria" pitchFamily="18" charset="0"/>
              </a:rPr>
              <a:t> </a:t>
            </a:r>
            <a:r>
              <a:rPr lang="en-US" sz="1200" b="1">
                <a:solidFill>
                  <a:prstClr val="black"/>
                </a:solidFill>
                <a:latin typeface="Cambria" panose="02040503050406030204" pitchFamily="18" charset="0"/>
              </a:rPr>
              <a:t>dilatarbelakangi oleh beberapa hal, diantaranya:</a:t>
            </a:r>
          </a:p>
          <a:p>
            <a:pPr marL="228551" indent="-228551" algn="just">
              <a:buFont typeface="+mj-lt"/>
              <a:buAutoNum type="arabicPeriod"/>
            </a:pPr>
            <a:r>
              <a:rPr lang="en-US" sz="1200" b="1">
                <a:latin typeface="Cambria" pitchFamily="18" charset="0"/>
              </a:rPr>
              <a:t>Upaya peningkatan skala ekonomi </a:t>
            </a:r>
            <a:r>
              <a:rPr lang="en-US" sz="1200">
                <a:latin typeface="Cambria" pitchFamily="18" charset="0"/>
              </a:rPr>
              <a:t>sehingga bertujuan untuk:</a:t>
            </a:r>
          </a:p>
          <a:p>
            <a:pPr marL="571378" indent="-279340" algn="just">
              <a:buFont typeface="+mj-lt"/>
              <a:buAutoNum type="alphaLcPeriod"/>
            </a:pPr>
            <a:r>
              <a:rPr lang="en-US" sz="1200">
                <a:latin typeface="Cambria" pitchFamily="18" charset="0"/>
              </a:rPr>
              <a:t>Pengelolaan lebih efisien;</a:t>
            </a:r>
          </a:p>
          <a:p>
            <a:pPr marL="571378" indent="-279340" algn="just">
              <a:buFont typeface="+mj-lt"/>
              <a:buAutoNum type="alphaLcPeriod"/>
            </a:pPr>
            <a:r>
              <a:rPr lang="en-US" sz="1200">
                <a:latin typeface="Cambria" pitchFamily="18" charset="0"/>
              </a:rPr>
              <a:t>Investor dapat masuk ;</a:t>
            </a:r>
          </a:p>
          <a:p>
            <a:pPr marL="571378" indent="-279340" algn="just">
              <a:buFont typeface="+mj-lt"/>
              <a:buAutoNum type="alphaLcPeriod"/>
            </a:pPr>
            <a:r>
              <a:rPr lang="en-US" sz="1200">
                <a:latin typeface="Cambria" pitchFamily="18" charset="0"/>
              </a:rPr>
              <a:t>Biaya produksi dapat ditekan;</a:t>
            </a:r>
          </a:p>
          <a:p>
            <a:pPr marL="228551" indent="-228551" algn="just">
              <a:buFont typeface="+mj-lt"/>
              <a:buAutoNum type="arabicPeriod" startAt="2"/>
            </a:pPr>
            <a:r>
              <a:rPr lang="en-US" sz="1200" b="1">
                <a:latin typeface="Cambria" pitchFamily="18" charset="0"/>
              </a:rPr>
              <a:t>Membuka kesempatan kerja </a:t>
            </a:r>
            <a:r>
              <a:rPr lang="en-US" sz="1200">
                <a:latin typeface="Cambria" pitchFamily="18" charset="0"/>
              </a:rPr>
              <a:t>karena adanya peningkatan skala usaha dan aktivitas ekonomi baru yang tercipta, seperti: perdagangan, pengolahan, jasa, penyediaan saprodi, dan lain-lain;</a:t>
            </a:r>
            <a:endParaRPr lang="en-US" sz="1200" b="1">
              <a:latin typeface="Cambria" pitchFamily="18" charset="0"/>
            </a:endParaRPr>
          </a:p>
          <a:p>
            <a:pPr marL="228551" indent="-228551" algn="just">
              <a:buFont typeface="+mj-lt"/>
              <a:buAutoNum type="arabicPeriod" startAt="2"/>
            </a:pPr>
            <a:r>
              <a:rPr lang="en-US" sz="1200" b="1">
                <a:latin typeface="Cambria" pitchFamily="18" charset="0"/>
              </a:rPr>
              <a:t>Mendorong partisipasi masyarakat luas </a:t>
            </a:r>
            <a:r>
              <a:rPr lang="en-US" sz="1200">
                <a:latin typeface="Cambria" pitchFamily="18" charset="0"/>
              </a:rPr>
              <a:t>untuk terlibat langsung dalam berbagai aktivitas ekonomi dalam suatu sistem rantai pasok. Hal tersebut untuk mencegah adanya upaya kooptasi oleh pengusaha besar sehingga pola pengembangnnya bukan 1 kabupaten 1 produk tapi satu desa satu produk;</a:t>
            </a:r>
          </a:p>
          <a:p>
            <a:pPr marL="228551" indent="-228551" algn="just">
              <a:buFont typeface="+mj-lt"/>
              <a:buAutoNum type="arabicPeriod" startAt="3"/>
            </a:pPr>
            <a:r>
              <a:rPr lang="en-US" sz="1200" b="1">
                <a:latin typeface="Cambria" pitchFamily="18" charset="0"/>
              </a:rPr>
              <a:t>Memberi ruang keterlibatan para pelaku ekonomi </a:t>
            </a:r>
            <a:r>
              <a:rPr lang="en-US" sz="1200">
                <a:latin typeface="Cambria" pitchFamily="18" charset="0"/>
              </a:rPr>
              <a:t>(pemerintah, pengusaha, masyarakat) secara jelas dalam pola P4: </a:t>
            </a:r>
            <a:r>
              <a:rPr lang="en-US" sz="1200" i="1">
                <a:latin typeface="Cambria" pitchFamily="18" charset="0"/>
              </a:rPr>
              <a:t>Public Private People Partnership</a:t>
            </a:r>
            <a:r>
              <a:rPr lang="en-US" sz="1200">
                <a:latin typeface="Cambria" pitchFamily="18" charset="0"/>
              </a:rPr>
              <a:t>. 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956" y="3198163"/>
            <a:ext cx="4572000" cy="461659"/>
          </a:xfrm>
          <a:prstGeom prst="rect">
            <a:avLst/>
          </a:prstGeom>
        </p:spPr>
        <p:txBody>
          <a:bodyPr lIns="91421" tIns="45710" rIns="91421" bIns="45710">
            <a:spAutoFit/>
          </a:bodyPr>
          <a:lstStyle/>
          <a:p>
            <a:pPr marL="747554" indent="-226965" algn="just">
              <a:buFont typeface="+mj-lt"/>
              <a:buAutoNum type="alphaLcPeriod" startAt="4"/>
            </a:pPr>
            <a:r>
              <a:rPr lang="en-US" sz="1200">
                <a:latin typeface="Cambria" pitchFamily="18" charset="0"/>
              </a:rPr>
              <a:t>Ada kepastian pasar/pembeli;</a:t>
            </a:r>
          </a:p>
          <a:p>
            <a:pPr marL="747554" indent="-226965" algn="just">
              <a:buFont typeface="+mj-lt"/>
              <a:buAutoNum type="alphaLcPeriod" startAt="4"/>
            </a:pPr>
            <a:r>
              <a:rPr lang="en-US" sz="1200">
                <a:latin typeface="Cambria" pitchFamily="18" charset="0"/>
              </a:rPr>
              <a:t>Menjaga stabilitas harga.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312" y="2628602"/>
            <a:ext cx="8984825" cy="33396"/>
          </a:xfrm>
          <a:prstGeom prst="lin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pic>
        <p:nvPicPr>
          <p:cNvPr id="16" name="Picture 2" descr="C:\Users\User\Downloads\Ratas-Prud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2" t="8526" r="962" b="45737"/>
          <a:stretch/>
        </p:blipFill>
        <p:spPr bwMode="auto">
          <a:xfrm>
            <a:off x="2971803" y="590551"/>
            <a:ext cx="6012637" cy="202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7564584" y="3462391"/>
            <a:ext cx="320634" cy="77487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5463" y="2999910"/>
            <a:ext cx="1258783" cy="1801711"/>
          </a:xfrm>
          <a:prstGeom prst="rect">
            <a:avLst/>
          </a:prstGeom>
        </p:spPr>
        <p:txBody>
          <a:bodyPr wrap="square" lIns="77407" tIns="38703" rIns="77407" bIns="38703">
            <a:spAutoFit/>
          </a:bodyPr>
          <a:lstStyle/>
          <a:p>
            <a:pPr algn="ctr">
              <a:spcAft>
                <a:spcPts val="508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Cambria" pitchFamily="18" charset="0"/>
              </a:rPr>
              <a:t>PERLU ADA GERAKAN NASIONAL PRODUK UNGGULAN KAWASAN PERDESAAN (PRUKADES)</a:t>
            </a:r>
            <a:endParaRPr lang="id-ID" sz="1400" b="1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93862"/>
            <a:ext cx="8839200" cy="461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7" tIns="45713" rIns="91427" bIns="45713" rtlCol="0">
            <a:spAutoFit/>
          </a:bodyPr>
          <a:lstStyle/>
          <a:p>
            <a:pPr algn="ctr" defTabSz="645467"/>
            <a:r>
              <a:rPr lang="en-US" sz="2400" b="1" dirty="0">
                <a:latin typeface="Cambria" pitchFamily="18" charset="0"/>
              </a:rPr>
              <a:t>PRODUK UNGGULAN KAWASAN PERDESAAN (PRUKADES)</a:t>
            </a:r>
            <a:endParaRPr lang="id-ID" sz="2400" b="1" dirty="0">
              <a:latin typeface="Cambria" pitchFamily="18" charset="0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188467C-BB31-4B7B-AAEC-D16598A9AE7C}" type="slidenum">
              <a:rPr lang="id-ID" sz="1400" smtClean="0"/>
              <a:pPr algn="r"/>
              <a:t>14</a:t>
            </a:fld>
            <a:endParaRPr lang="id-ID" sz="1400"/>
          </a:p>
        </p:txBody>
      </p:sp>
    </p:spTree>
    <p:extLst>
      <p:ext uri="{BB962C8B-B14F-4D97-AF65-F5344CB8AC3E}">
        <p14:creationId xmlns:p14="http://schemas.microsoft.com/office/powerpoint/2010/main" val="41764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77837" y="929831"/>
            <a:ext cx="5257492" cy="3894453"/>
            <a:chOff x="3534816" y="1451710"/>
            <a:chExt cx="8216958" cy="4831043"/>
          </a:xfrm>
        </p:grpSpPr>
        <p:grpSp>
          <p:nvGrpSpPr>
            <p:cNvPr id="18" name="Group 17"/>
            <p:cNvGrpSpPr/>
            <p:nvPr/>
          </p:nvGrpSpPr>
          <p:grpSpPr>
            <a:xfrm>
              <a:off x="3534816" y="1451710"/>
              <a:ext cx="8216958" cy="4709883"/>
              <a:chOff x="3534816" y="1451710"/>
              <a:chExt cx="8216958" cy="470988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t="14827" b="16353"/>
              <a:stretch/>
            </p:blipFill>
            <p:spPr>
              <a:xfrm>
                <a:off x="8448634" y="2359671"/>
                <a:ext cx="3163926" cy="1857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220033" y="1712955"/>
                <a:ext cx="3531741" cy="601339"/>
              </a:xfrm>
              <a:prstGeom prst="rect">
                <a:avLst/>
              </a:prstGeom>
            </p:spPr>
            <p:txBody>
              <a:bodyPr wrap="square" lIns="68589" tIns="34295" rIns="68589" bIns="34295">
                <a:spAutoFit/>
              </a:bodyPr>
              <a:lstStyle/>
              <a:p>
                <a:pPr algn="ctr"/>
                <a:r>
                  <a:rPr lang="id-ID" sz="900" b="1" u="sng" dirty="0">
                    <a:latin typeface="Cambria" panose="02040503050406030204" pitchFamily="18" charset="0"/>
                  </a:rPr>
                  <a:t>Contoh Desain Embung </a:t>
                </a:r>
                <a:r>
                  <a:rPr lang="id-ID" sz="900" b="1" u="sng">
                    <a:latin typeface="Cambria" panose="02040503050406030204" pitchFamily="18" charset="0"/>
                  </a:rPr>
                  <a:t>Skala Desa</a:t>
                </a:r>
                <a:r>
                  <a:rPr lang="en-US" sz="900" b="1" u="sng">
                    <a:latin typeface="Cambria" panose="02040503050406030204" pitchFamily="18" charset="0"/>
                  </a:rPr>
                  <a:t> Embung </a:t>
                </a:r>
                <a:r>
                  <a:rPr lang="en-US" sz="900" b="1" u="sng" dirty="0">
                    <a:latin typeface="Cambria" panose="02040503050406030204" pitchFamily="18" charset="0"/>
                  </a:rPr>
                  <a:t>di </a:t>
                </a:r>
                <a:r>
                  <a:rPr lang="en-US" sz="900" b="1" u="sng" dirty="0" err="1">
                    <a:latin typeface="Cambria" panose="02040503050406030204" pitchFamily="18" charset="0"/>
                  </a:rPr>
                  <a:t>Desa</a:t>
                </a:r>
                <a:r>
                  <a:rPr lang="en-US" sz="900" b="1" u="sng" dirty="0">
                    <a:latin typeface="Cambria" panose="02040503050406030204" pitchFamily="18" charset="0"/>
                  </a:rPr>
                  <a:t> </a:t>
                </a:r>
                <a:r>
                  <a:rPr lang="en-US" sz="900" b="1" u="sng" dirty="0" err="1">
                    <a:latin typeface="Cambria" panose="02040503050406030204" pitchFamily="18" charset="0"/>
                  </a:rPr>
                  <a:t>Ciomas</a:t>
                </a:r>
                <a:r>
                  <a:rPr lang="en-US" sz="900" b="1" u="sng" dirty="0">
                    <a:latin typeface="Cambria" panose="02040503050406030204" pitchFamily="18" charset="0"/>
                  </a:rPr>
                  <a:t>, </a:t>
                </a:r>
                <a:r>
                  <a:rPr lang="en-US" sz="900" b="1" u="sng" err="1">
                    <a:latin typeface="Cambria" panose="02040503050406030204" pitchFamily="18" charset="0"/>
                  </a:rPr>
                  <a:t>Kecamatan</a:t>
                </a:r>
                <a:r>
                  <a:rPr lang="en-US" sz="900" b="1" u="sng">
                    <a:latin typeface="Cambria" panose="02040503050406030204" pitchFamily="18" charset="0"/>
                  </a:rPr>
                  <a:t> Tenjo</a:t>
                </a:r>
                <a:r>
                  <a:rPr lang="en-US" sz="900" b="1" u="sng" dirty="0">
                    <a:latin typeface="Cambria" panose="02040503050406030204" pitchFamily="18" charset="0"/>
                  </a:rPr>
                  <a:t> </a:t>
                </a:r>
                <a:r>
                  <a:rPr lang="en-US" sz="900" b="1" u="sng">
                    <a:latin typeface="Cambria" panose="02040503050406030204" pitchFamily="18" charset="0"/>
                  </a:rPr>
                  <a:t>Kabupaten </a:t>
                </a:r>
                <a:r>
                  <a:rPr lang="en-US" sz="900" b="1" u="sng" dirty="0">
                    <a:latin typeface="Cambria" panose="02040503050406030204" pitchFamily="18" charset="0"/>
                  </a:rPr>
                  <a:t>Bogor</a:t>
                </a:r>
                <a:endParaRPr lang="id-ID" sz="900" b="1" u="sng" dirty="0">
                  <a:latin typeface="Cambria" panose="02040503050406030204" pitchFamily="18" charset="0"/>
                </a:endParaRPr>
              </a:p>
            </p:txBody>
          </p:sp>
          <p:pic>
            <p:nvPicPr>
              <p:cNvPr id="8" name="Picture 2" descr="file:///D:/@KEMENDESA/Embung/MY%20SUMMARY%20%20PEMBANGUNAN%20EMBUNG_files/e2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34816" y="1736413"/>
                <a:ext cx="1946046" cy="2545868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Gambar 5. Desain Sederhana Embu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80860" y="1736413"/>
                <a:ext cx="2658976" cy="2545868"/>
              </a:xfrm>
              <a:prstGeom prst="rect">
                <a:avLst/>
              </a:prstGeom>
              <a:noFill/>
            </p:spPr>
          </p:pic>
          <p:sp>
            <p:nvSpPr>
              <p:cNvPr id="10" name="Right Arrow 9"/>
              <p:cNvSpPr/>
              <p:nvPr/>
            </p:nvSpPr>
            <p:spPr>
              <a:xfrm>
                <a:off x="8177797" y="2663747"/>
                <a:ext cx="457200" cy="1111119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76245" y="1451710"/>
                <a:ext cx="2674230" cy="276814"/>
              </a:xfrm>
              <a:prstGeom prst="rect">
                <a:avLst/>
              </a:prstGeom>
            </p:spPr>
            <p:txBody>
              <a:bodyPr wrap="none" lIns="68589" tIns="34295" rIns="68589" bIns="34295">
                <a:spAutoFit/>
              </a:bodyPr>
              <a:lstStyle/>
              <a:p>
                <a:pPr algn="ctr"/>
                <a:r>
                  <a:rPr lang="id-ID" sz="1000" b="1" u="sng" dirty="0">
                    <a:latin typeface="Cambria" panose="02040503050406030204" pitchFamily="18" charset="0"/>
                  </a:rPr>
                  <a:t>Desain Embung Sederhana</a:t>
                </a:r>
                <a:endParaRPr lang="id-ID" sz="1000" b="1" i="1" u="sng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52338" y="4548844"/>
                <a:ext cx="4896295" cy="1479467"/>
              </a:xfrm>
              <a:prstGeom prst="rect">
                <a:avLst/>
              </a:prstGeom>
            </p:spPr>
            <p:txBody>
              <a:bodyPr wrap="square" lIns="68589" tIns="34295" rIns="68589" bIns="34295">
                <a:spAutoFit/>
              </a:bodyPr>
              <a:lstStyle/>
              <a:p>
                <a:r>
                  <a:rPr lang="en-US" sz="1300" b="1">
                    <a:latin typeface="Cambria" panose="02040503050406030204" pitchFamily="18" charset="0"/>
                  </a:rPr>
                  <a:t>Keterangan*:</a:t>
                </a:r>
              </a:p>
              <a:p>
                <a:pPr marL="131224" indent="-131224">
                  <a:buFont typeface="Arial" pitchFamily="34" charset="0"/>
                  <a:buChar char="•"/>
                </a:pPr>
                <a:r>
                  <a:rPr lang="en-US" sz="1200">
                    <a:latin typeface="Cambria" panose="02040503050406030204" pitchFamily="18" charset="0"/>
                  </a:rPr>
                  <a:t>Kebutuhan Biaya: Rp 100 Juta;</a:t>
                </a:r>
                <a:endParaRPr lang="en-US" sz="1200" dirty="0">
                  <a:latin typeface="Cambria" panose="02040503050406030204" pitchFamily="18" charset="0"/>
                </a:endParaRPr>
              </a:p>
              <a:p>
                <a:pPr marL="131224" indent="-131224">
                  <a:buFont typeface="Arial" pitchFamily="34" charset="0"/>
                  <a:buChar char="•"/>
                </a:pPr>
                <a:r>
                  <a:rPr lang="en-US" sz="1200" err="1">
                    <a:latin typeface="Cambria" panose="02040503050406030204" pitchFamily="18" charset="0"/>
                  </a:rPr>
                  <a:t>Luas</a:t>
                </a:r>
                <a:r>
                  <a:rPr lang="en-US" sz="1200">
                    <a:latin typeface="Cambria" panose="02040503050406030204" pitchFamily="18" charset="0"/>
                  </a:rPr>
                  <a:t> Layanan: 45 Ha;</a:t>
                </a:r>
              </a:p>
              <a:p>
                <a:pPr marL="131224" indent="-131224">
                  <a:buFont typeface="Arial" pitchFamily="34" charset="0"/>
                  <a:buChar char="•"/>
                </a:pPr>
                <a:r>
                  <a:rPr lang="en-US" sz="1200">
                    <a:latin typeface="Cambria" panose="02040503050406030204" pitchFamily="18" charset="0"/>
                  </a:rPr>
                  <a:t>Tambahan Indeks Penanaman: 0,5;</a:t>
                </a:r>
              </a:p>
              <a:p>
                <a:pPr marL="131224" indent="-131224">
                  <a:buFont typeface="Arial" pitchFamily="34" charset="0"/>
                  <a:buChar char="•"/>
                </a:pPr>
                <a:r>
                  <a:rPr lang="en-US" sz="1200">
                    <a:latin typeface="Cambria" panose="02040503050406030204" pitchFamily="18" charset="0"/>
                  </a:rPr>
                  <a:t>Produksi: 135 Ton Gabah Kering Panen;</a:t>
                </a:r>
              </a:p>
              <a:p>
                <a:pPr marL="131224" indent="-131224">
                  <a:buFont typeface="Arial" pitchFamily="34" charset="0"/>
                  <a:buChar char="•"/>
                </a:pPr>
                <a:r>
                  <a:rPr lang="en-US" sz="1200">
                    <a:latin typeface="Cambria" panose="02040503050406030204" pitchFamily="18" charset="0"/>
                  </a:rPr>
                  <a:t>Penerimaan: Rp 500 Juta.</a:t>
                </a:r>
                <a:endParaRPr lang="en-US" sz="12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729445" y="4672593"/>
                <a:ext cx="2738985" cy="1489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200">
                    <a:latin typeface="Cambria" panose="02040503050406030204" pitchFamily="18" charset="0"/>
                  </a:rPr>
                  <a:t>Dana Desa dapat direkomendasikan untuk pembangunan embung dengan asumsi sebesar </a:t>
                </a:r>
                <a:endParaRPr lang="en-US" sz="1200">
                  <a:latin typeface="Cambria" panose="02040503050406030204" pitchFamily="18" charset="0"/>
                </a:endParaRPr>
              </a:p>
              <a:p>
                <a:pPr algn="ctr"/>
                <a:r>
                  <a:rPr lang="id-ID" sz="1200" b="1">
                    <a:latin typeface="Cambria" panose="02040503050406030204" pitchFamily="18" charset="0"/>
                  </a:rPr>
                  <a:t>Rp 100 Juta/unit.</a:t>
                </a:r>
                <a:endParaRPr lang="id-ID" sz="12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0800000">
                <a:off x="8083349" y="4881487"/>
                <a:ext cx="457200" cy="1007493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535362" y="4434681"/>
              <a:ext cx="8077199" cy="18387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4816" y="5996407"/>
              <a:ext cx="3810546" cy="28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>
                  <a:latin typeface="Cambria" pitchFamily="18" charset="0"/>
                </a:rPr>
                <a:t>*Simulasi Kementerian Pertanian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00601" y="742950"/>
            <a:ext cx="3367158" cy="4040502"/>
            <a:chOff x="106362" y="1257012"/>
            <a:chExt cx="4343400" cy="5530750"/>
          </a:xfrm>
        </p:grpSpPr>
        <p:sp>
          <p:nvSpPr>
            <p:cNvPr id="21" name="Rectangle 20"/>
            <p:cNvSpPr/>
            <p:nvPr/>
          </p:nvSpPr>
          <p:spPr>
            <a:xfrm>
              <a:off x="106362" y="1856528"/>
              <a:ext cx="2667000" cy="565968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mbria" pitchFamily="18" charset="0"/>
                </a:rPr>
                <a:t>Pembangunan Embung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0835" y="2714333"/>
              <a:ext cx="2667000" cy="58999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ambria" pitchFamily="18" charset="0"/>
                </a:rPr>
                <a:t>Peningkatan Produktivitas Pertanian, </a:t>
              </a:r>
              <a:r>
                <a:rPr lang="en-US" sz="1050" smtClean="0">
                  <a:latin typeface="Cambria" pitchFamily="18" charset="0"/>
                </a:rPr>
                <a:t>Perikanan dan </a:t>
              </a:r>
              <a:r>
                <a:rPr lang="en-US" sz="1050">
                  <a:latin typeface="Cambria" pitchFamily="18" charset="0"/>
                </a:rPr>
                <a:t>Pariwisata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0835" y="3600883"/>
              <a:ext cx="2667000" cy="580067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mbria" pitchFamily="18" charset="0"/>
                </a:rPr>
                <a:t>Penciptaan Lapangan Kerja di Desa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362" y="4525131"/>
              <a:ext cx="2666999" cy="570219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mbria" pitchFamily="18" charset="0"/>
                </a:rPr>
                <a:t>Peningkatan Pendapatan Masyarakat Desa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78162" y="4560274"/>
              <a:ext cx="1371600" cy="570219"/>
            </a:xfrm>
            <a:prstGeom prst="rect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mbria" pitchFamily="18" charset="0"/>
                </a:rPr>
                <a:t>Peningkatan Daya Beli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6031" y="5400150"/>
              <a:ext cx="2666999" cy="58126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mbria" pitchFamily="18" charset="0"/>
                </a:rPr>
                <a:t>Peningkatan Konsumsi dan Tabungan Masy.</a:t>
              </a:r>
            </a:p>
          </p:txBody>
        </p:sp>
        <p:sp>
          <p:nvSpPr>
            <p:cNvPr id="54" name="Down Arrow 53"/>
            <p:cNvSpPr/>
            <p:nvPr/>
          </p:nvSpPr>
          <p:spPr>
            <a:xfrm>
              <a:off x="1074445" y="2466128"/>
              <a:ext cx="750169" cy="21004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8565" tIns="39283" rIns="78565" bIns="39283" rtlCol="0" anchor="ctr"/>
            <a:lstStyle/>
            <a:p>
              <a:pPr algn="ctr"/>
              <a:endParaRPr lang="id-ID" sz="1400"/>
            </a:p>
          </p:txBody>
        </p:sp>
        <p:sp>
          <p:nvSpPr>
            <p:cNvPr id="55" name="Down Arrow 54"/>
            <p:cNvSpPr/>
            <p:nvPr/>
          </p:nvSpPr>
          <p:spPr>
            <a:xfrm>
              <a:off x="1060133" y="3361310"/>
              <a:ext cx="750169" cy="21004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8565" tIns="39283" rIns="78565" bIns="39283" rtlCol="0" anchor="ctr"/>
            <a:lstStyle/>
            <a:p>
              <a:pPr algn="ctr"/>
              <a:endParaRPr lang="id-ID" sz="140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1060132" y="4242684"/>
              <a:ext cx="750169" cy="21004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8565" tIns="39283" rIns="78565" bIns="39283" rtlCol="0" anchor="ctr"/>
            <a:lstStyle/>
            <a:p>
              <a:pPr algn="ctr"/>
              <a:endParaRPr lang="id-ID" sz="1400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1030087" y="5134319"/>
              <a:ext cx="750169" cy="21004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8565" tIns="39283" rIns="78565" bIns="39283" rtlCol="0" anchor="ctr"/>
            <a:lstStyle/>
            <a:p>
              <a:pPr algn="ctr"/>
              <a:endParaRPr lang="id-ID" sz="1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0835" y="6282700"/>
              <a:ext cx="2666999" cy="50506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mbria" pitchFamily="18" charset="0"/>
                </a:rPr>
                <a:t>Pertumbuhan Ekonomi Desa</a:t>
              </a:r>
            </a:p>
          </p:txBody>
        </p:sp>
        <p:sp>
          <p:nvSpPr>
            <p:cNvPr id="63" name="Down Arrow 62"/>
            <p:cNvSpPr/>
            <p:nvPr/>
          </p:nvSpPr>
          <p:spPr>
            <a:xfrm>
              <a:off x="1022973" y="6027717"/>
              <a:ext cx="750169" cy="21004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8565" tIns="39283" rIns="78565" bIns="39283" rtlCol="0" anchor="ctr"/>
            <a:lstStyle/>
            <a:p>
              <a:pPr algn="ctr"/>
              <a:endParaRPr lang="id-ID" sz="14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5172" y="1257012"/>
              <a:ext cx="4324590" cy="516097"/>
            </a:xfrm>
            <a:prstGeom prst="rect">
              <a:avLst/>
            </a:prstGeom>
          </p:spPr>
          <p:txBody>
            <a:bodyPr wrap="square" lIns="68589" tIns="34295" rIns="68589" bIns="34295">
              <a:spAutoFit/>
            </a:bodyPr>
            <a:lstStyle/>
            <a:p>
              <a:pPr algn="ctr"/>
              <a:r>
                <a:rPr lang="en-US" sz="1000" b="1" u="sng">
                  <a:solidFill>
                    <a:schemeClr val="tx2"/>
                  </a:solidFill>
                  <a:latin typeface="Cambria" panose="02040503050406030204" pitchFamily="18" charset="0"/>
                </a:rPr>
                <a:t>Ilustrasi Proses Akumulasi Kapital Melalui Pembangunan Embung</a:t>
              </a:r>
              <a:endParaRPr lang="id-ID" sz="1000" b="1" i="1" u="sng" dirty="0">
                <a:solidFill>
                  <a:schemeClr val="tx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3" name="Down Arrow 72"/>
          <p:cNvSpPr/>
          <p:nvPr/>
        </p:nvSpPr>
        <p:spPr>
          <a:xfrm rot="16200000">
            <a:off x="2214903" y="3297573"/>
            <a:ext cx="387483" cy="16283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9580" tIns="29791" rIns="59580" bIns="29791" rtlCol="0" anchor="ctr"/>
          <a:lstStyle/>
          <a:p>
            <a:pPr algn="ctr"/>
            <a:endParaRPr lang="id-ID" sz="1400"/>
          </a:p>
        </p:txBody>
      </p:sp>
      <p:sp>
        <p:nvSpPr>
          <p:cNvPr id="74" name="Right Brace 73"/>
          <p:cNvSpPr/>
          <p:nvPr/>
        </p:nvSpPr>
        <p:spPr>
          <a:xfrm>
            <a:off x="3581400" y="817735"/>
            <a:ext cx="236292" cy="39824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344" tIns="34672" rIns="69344" bIns="34672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5183" y="149998"/>
            <a:ext cx="8649417" cy="437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7525" tIns="33762" rIns="67525" bIns="33762">
            <a:spAutoFit/>
          </a:bodyPr>
          <a:lstStyle/>
          <a:p>
            <a:pPr algn="ctr" defTabSz="816131">
              <a:defRPr/>
            </a:pPr>
            <a:r>
              <a:rPr lang="en-US" sz="2400" b="1">
                <a:latin typeface="Cambria" pitchFamily="18" charset="0"/>
              </a:rPr>
              <a:t>PEMBANGUNAN EMBUNG DESA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15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51387" y="4880532"/>
            <a:ext cx="2133600" cy="273844"/>
          </a:xfrm>
        </p:spPr>
        <p:txBody>
          <a:bodyPr/>
          <a:lstStyle/>
          <a:p>
            <a:fld id="{BA974F76-74E3-4425-B1F2-DAF10CFF65F2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481" y="91511"/>
            <a:ext cx="8768565" cy="840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0720" tIns="35360" rIns="70720" bIns="35360">
            <a:spAutoFit/>
          </a:bodyPr>
          <a:lstStyle/>
          <a:p>
            <a:pPr algn="ctr" defTabSz="806287">
              <a:defRPr/>
            </a:pPr>
            <a:r>
              <a:rPr lang="en-US" sz="2400" b="1">
                <a:latin typeface="Cambria" panose="02040503050406030204" pitchFamily="18" charset="0"/>
              </a:rPr>
              <a:t>ILUSTRASI BUM DESA</a:t>
            </a:r>
          </a:p>
          <a:p>
            <a:pPr algn="ctr" defTabSz="806287">
              <a:defRPr/>
            </a:pPr>
            <a:r>
              <a:rPr lang="en-US" sz="2400" b="1">
                <a:latin typeface="Cambria" panose="02040503050406030204" pitchFamily="18" charset="0"/>
              </a:rPr>
              <a:t>SEBAGAI PENGGERAK EKONOMI DESA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481" y="1252962"/>
            <a:ext cx="3205061" cy="175838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720" tIns="35360" rIns="70720" bIns="35360" rtlCol="0" anchor="ctr"/>
          <a:lstStyle/>
          <a:p>
            <a:r>
              <a:rPr lang="en-US" sz="1400" b="1">
                <a:latin typeface="Cambria" pitchFamily="18" charset="0"/>
              </a:rPr>
              <a:t>Permasalahan Kelembagaan Ekonomi Desa:</a:t>
            </a:r>
          </a:p>
          <a:p>
            <a:pPr marL="265199" indent="-216088" algn="just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Rendahnya skala ekonomi;</a:t>
            </a:r>
          </a:p>
          <a:p>
            <a:pPr marL="265199" indent="-216088" algn="just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Akses pendanaan yang terbatas dan cenderung berpola “ijon”; </a:t>
            </a:r>
          </a:p>
          <a:p>
            <a:pPr marL="265199" indent="-216088" algn="just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Kurang memiliki akses pasar dan nilai tawar yang rendah;</a:t>
            </a:r>
          </a:p>
          <a:p>
            <a:pPr marL="265199" indent="-216088" algn="just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Rendahnya penerapan teknologi.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481" y="3450942"/>
            <a:ext cx="3205061" cy="131878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720" tIns="35360" rIns="70720" bIns="35360" rtlCol="0" anchor="ctr"/>
          <a:lstStyle/>
          <a:p>
            <a:r>
              <a:rPr lang="en-US" sz="1400" b="1">
                <a:latin typeface="Cambria" pitchFamily="18" charset="0"/>
              </a:rPr>
              <a:t>Akibat:</a:t>
            </a:r>
          </a:p>
          <a:p>
            <a:pPr marL="265199" indent="-216088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Biaya produksi tinggi;</a:t>
            </a:r>
          </a:p>
          <a:p>
            <a:pPr marL="265199" indent="-216088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Harga jual produksi tidak kompetitif;</a:t>
            </a:r>
          </a:p>
          <a:p>
            <a:pPr marL="265199" indent="-216088">
              <a:buFont typeface="Arial" pitchFamily="34" charset="0"/>
              <a:buChar char="•"/>
            </a:pPr>
            <a:r>
              <a:rPr lang="en-US" sz="1400">
                <a:latin typeface="Cambria" pitchFamily="18" charset="0"/>
              </a:rPr>
              <a:t>Penetrasi pasar rendah.</a:t>
            </a:r>
          </a:p>
          <a:p>
            <a:pPr marL="49111" algn="ctr"/>
            <a:r>
              <a:rPr lang="en-US" sz="1500" b="1">
                <a:solidFill>
                  <a:schemeClr val="tx2"/>
                </a:solidFill>
                <a:latin typeface="Cambria" pitchFamily="18" charset="0"/>
              </a:rPr>
              <a:t>“EKONOMI STAGNAN”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423016" y="1002485"/>
            <a:ext cx="241891" cy="3904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366938" y="3066295"/>
            <a:ext cx="975765" cy="32969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pic>
        <p:nvPicPr>
          <p:cNvPr id="10" name="Picture 2" descr="D:\RATASSSSSSSSSSS\BUMD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7" t="39808" r="45951" b="43257"/>
          <a:stretch/>
        </p:blipFill>
        <p:spPr bwMode="auto">
          <a:xfrm>
            <a:off x="3785853" y="1002485"/>
            <a:ext cx="1572294" cy="9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58147" y="1002484"/>
            <a:ext cx="3567899" cy="8463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720" tIns="35360" rIns="70720" bIns="35360" rtlCol="0" anchor="ctr"/>
          <a:lstStyle/>
          <a:p>
            <a:r>
              <a:rPr lang="en-US" sz="1400" b="1">
                <a:latin typeface="Cambria" pitchFamily="18" charset="0"/>
              </a:rPr>
              <a:t>Fungsi BUM Desa:</a:t>
            </a:r>
          </a:p>
          <a:p>
            <a:pPr marL="343474" indent="-259991">
              <a:buFont typeface="+mj-lt"/>
              <a:buAutoNum type="arabicPeriod"/>
            </a:pP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Menyediakan pendanaan;</a:t>
            </a:r>
          </a:p>
          <a:p>
            <a:pPr marL="343474" indent="-259991">
              <a:buFont typeface="+mj-lt"/>
              <a:buAutoNum type="arabicPeriod"/>
            </a:pP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Meningkatkan kapasitas produksi;</a:t>
            </a:r>
          </a:p>
          <a:p>
            <a:pPr marL="343474" indent="-259991">
              <a:buFont typeface="+mj-lt"/>
              <a:buAutoNum type="arabicPeriod"/>
            </a:pP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Meperluas akses pasar.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5854" y="4385083"/>
            <a:ext cx="1572293" cy="60444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585" tIns="40293" rIns="80585" bIns="40293" spcCol="0" rtlCol="0" anchor="ctr"/>
          <a:lstStyle/>
          <a:p>
            <a:pPr lvl="0" algn="ctr"/>
            <a:r>
              <a:rPr lang="en-US" sz="1200" b="1" i="1" err="1">
                <a:solidFill>
                  <a:schemeClr val="tx1"/>
                </a:solidFill>
                <a:latin typeface="Cambria" pitchFamily="18" charset="0"/>
              </a:rPr>
              <a:t>Menigkatkan</a:t>
            </a:r>
            <a:r>
              <a:rPr lang="en-US" sz="1200" b="1" i="1">
                <a:solidFill>
                  <a:schemeClr val="tx1"/>
                </a:solidFill>
                <a:latin typeface="Cambria" pitchFamily="18" charset="0"/>
              </a:rPr>
              <a:t> produktivitas  </a:t>
            </a:r>
            <a:r>
              <a:rPr lang="en-US" sz="1200" b="1" i="1" dirty="0" err="1">
                <a:solidFill>
                  <a:schemeClr val="tx1"/>
                </a:solidFill>
                <a:latin typeface="Cambria" pitchFamily="18" charset="0"/>
              </a:rPr>
              <a:t>masyarakat</a:t>
            </a:r>
            <a:r>
              <a:rPr lang="en-US" sz="12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5331125" y="6155782"/>
            <a:ext cx="1350818" cy="16484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85854" y="2681649"/>
            <a:ext cx="5140192" cy="14527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720" tIns="35360" rIns="70720" bIns="35360" rtlCol="0" anchor="ctr"/>
          <a:lstStyle/>
          <a:p>
            <a:r>
              <a:rPr lang="en-US" sz="1400" b="1">
                <a:latin typeface="Cambria" pitchFamily="18" charset="0"/>
              </a:rPr>
              <a:t>Ruang Lingkup Kegiatan BUM Desa:</a:t>
            </a:r>
          </a:p>
          <a:p>
            <a:pPr marL="265199" indent="-265199">
              <a:buFont typeface="+mj-lt"/>
              <a:buAutoNum type="arabicPeriod"/>
            </a:pPr>
            <a:r>
              <a:rPr lang="en-US" sz="1400" b="1">
                <a:solidFill>
                  <a:schemeClr val="tx2"/>
                </a:solidFill>
                <a:latin typeface="Cambria" pitchFamily="18" charset="0"/>
              </a:rPr>
              <a:t>Unit Layanan</a:t>
            </a: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 (Pelayanan Publik dan Penyaluran Bantuan Pemerintah);</a:t>
            </a:r>
          </a:p>
          <a:p>
            <a:pPr marL="265199" indent="-265199">
              <a:buFont typeface="+mj-lt"/>
              <a:buAutoNum type="arabicPeriod"/>
            </a:pPr>
            <a:r>
              <a:rPr lang="en-US" sz="1400" b="1">
                <a:solidFill>
                  <a:schemeClr val="tx2"/>
                </a:solidFill>
                <a:latin typeface="Cambria" pitchFamily="18" charset="0"/>
              </a:rPr>
              <a:t>Unit Usaha Perdagangan dan Jasa </a:t>
            </a: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(Produksi Barang dan Mengurangi Rantai Logistik);</a:t>
            </a:r>
          </a:p>
          <a:p>
            <a:pPr marL="265199" indent="-265199">
              <a:buFont typeface="+mj-lt"/>
              <a:buAutoNum type="arabicPeriod"/>
            </a:pPr>
            <a:r>
              <a:rPr lang="en-US" sz="1400" b="1">
                <a:solidFill>
                  <a:schemeClr val="tx2"/>
                </a:solidFill>
                <a:latin typeface="Cambria" pitchFamily="18" charset="0"/>
              </a:rPr>
              <a:t>Lembaga Keuangan Desa</a:t>
            </a:r>
            <a:r>
              <a:rPr lang="en-US" sz="140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(Menciptakan </a:t>
            </a:r>
            <a:r>
              <a:rPr lang="en-US" sz="1400" i="1">
                <a:solidFill>
                  <a:schemeClr val="tx1"/>
                </a:solidFill>
                <a:latin typeface="Cambria" pitchFamily="18" charset="0"/>
              </a:rPr>
              <a:t>Financial Inclusion </a:t>
            </a:r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di Desa).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85854" y="1903745"/>
            <a:ext cx="5140192" cy="7384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720" tIns="35360" rIns="70720" bIns="35360" rtlCol="0" anchor="ctr"/>
          <a:lstStyle/>
          <a:p>
            <a:r>
              <a:rPr lang="en-US" sz="1400" b="1">
                <a:latin typeface="Cambria" pitchFamily="18" charset="0"/>
              </a:rPr>
              <a:t>Tujuan BUM Desa:</a:t>
            </a:r>
          </a:p>
          <a:p>
            <a:pPr marL="83483"/>
            <a:r>
              <a:rPr lang="en-US" sz="1400">
                <a:solidFill>
                  <a:schemeClr val="tx1"/>
                </a:solidFill>
                <a:latin typeface="Cambria" pitchFamily="18" charset="0"/>
              </a:rPr>
              <a:t>Peningkatan nilai investasi; Peningkatan nilai tambah; Perluasan pemasaran; dan Peningkatan daya saing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60511" y="4385083"/>
            <a:ext cx="1511821" cy="60444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585" tIns="40293" rIns="80585" bIns="40293" spcCol="0" rtlCol="0" anchor="ctr"/>
          <a:lstStyle/>
          <a:p>
            <a:pPr lvl="0" algn="ctr"/>
            <a:r>
              <a:rPr lang="en-US" sz="1200" b="1" i="1">
                <a:solidFill>
                  <a:schemeClr val="tx1"/>
                </a:solidFill>
                <a:latin typeface="Cambria" pitchFamily="18" charset="0"/>
              </a:rPr>
              <a:t>Menciptakan Lapangan Usaha Baru </a:t>
            </a:r>
            <a:endParaRPr lang="en-US" sz="12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02376" y="4135462"/>
            <a:ext cx="1013879" cy="24962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4224" y="4385083"/>
            <a:ext cx="1511821" cy="60444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585" tIns="40293" rIns="80585" bIns="40293" spcCol="0" rtlCol="0" anchor="ctr"/>
          <a:lstStyle/>
          <a:p>
            <a:pPr lvl="0" algn="ctr"/>
            <a:r>
              <a:rPr lang="en-US" sz="1200" b="1" i="1">
                <a:solidFill>
                  <a:schemeClr val="tx1"/>
                </a:solidFill>
                <a:latin typeface="Cambria" pitchFamily="18" charset="0"/>
              </a:rPr>
              <a:t>Peningkatan Pendapatan</a:t>
            </a:r>
            <a:endParaRPr lang="en-US" sz="12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6200000">
            <a:off x="5228508" y="4565596"/>
            <a:ext cx="587780" cy="27622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6200000">
            <a:off x="7016557" y="4540859"/>
            <a:ext cx="587780" cy="27622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630" y="705122"/>
            <a:ext cx="2763971" cy="2754586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marL="177774" indent="-177774" algn="just">
              <a:spcAft>
                <a:spcPts val="577"/>
              </a:spcAft>
              <a:buFont typeface="+mj-lt"/>
              <a:buAutoNum type="arabicPeriod"/>
            </a:pPr>
            <a:r>
              <a:rPr lang="id-ID" sz="1400" b="1">
                <a:latin typeface="Cambria" panose="02040503050406030204" pitchFamily="18" charset="0"/>
              </a:rPr>
              <a:t>Pada </a:t>
            </a:r>
            <a:r>
              <a:rPr lang="id-ID" sz="1400" b="1" dirty="0">
                <a:latin typeface="Cambria" panose="02040503050406030204" pitchFamily="18" charset="0"/>
              </a:rPr>
              <a:t>akhir tahun 2014, jumlah BUM Desa hanya sebanyak 1.022 Unit, namun </a:t>
            </a:r>
            <a:r>
              <a:rPr lang="en-US" sz="1400" b="1" dirty="0" err="1">
                <a:latin typeface="Cambria" panose="02040503050406030204" pitchFamily="18" charset="0"/>
              </a:rPr>
              <a:t>hingga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</a:rPr>
              <a:t>awal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r>
              <a:rPr lang="id-ID" sz="1400" b="1" dirty="0">
                <a:latin typeface="Cambria" panose="02040503050406030204" pitchFamily="18" charset="0"/>
              </a:rPr>
              <a:t>tahun 201</a:t>
            </a:r>
            <a:r>
              <a:rPr lang="en-US" sz="1400" b="1" dirty="0">
                <a:latin typeface="Cambria" panose="02040503050406030204" pitchFamily="18" charset="0"/>
              </a:rPr>
              <a:t>7</a:t>
            </a:r>
            <a:r>
              <a:rPr lang="id-ID" sz="1400" b="1" dirty="0">
                <a:latin typeface="Cambria" panose="02040503050406030204" pitchFamily="18" charset="0"/>
              </a:rPr>
              <a:t> meningkat drastis hingga </a:t>
            </a:r>
            <a:r>
              <a:rPr lang="en-US" sz="1400" b="1" dirty="0">
                <a:latin typeface="Cambria" panose="02040503050406030204" pitchFamily="18" charset="0"/>
              </a:rPr>
              <a:t>18.446</a:t>
            </a:r>
            <a:r>
              <a:rPr lang="id-ID" sz="1400" b="1" dirty="0">
                <a:latin typeface="Cambria" panose="02040503050406030204" pitchFamily="18" charset="0"/>
              </a:rPr>
              <a:t> 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r>
              <a:rPr lang="id-ID" sz="1400" b="1" dirty="0">
                <a:latin typeface="Cambria" panose="02040503050406030204" pitchFamily="18" charset="0"/>
              </a:rPr>
              <a:t>Unit. </a:t>
            </a:r>
          </a:p>
          <a:p>
            <a:pPr marL="177774" indent="-177774" algn="just">
              <a:spcAft>
                <a:spcPts val="577"/>
              </a:spcAft>
              <a:buFont typeface="+mj-lt"/>
              <a:buAutoNum type="arabicPeriod"/>
            </a:pPr>
            <a:r>
              <a:rPr lang="en-US" sz="1400">
                <a:latin typeface="Cambria" panose="02040503050406030204" pitchFamily="18" charset="0"/>
              </a:rPr>
              <a:t>Berdasarkan </a:t>
            </a:r>
            <a:r>
              <a:rPr lang="en-US" sz="1400" dirty="0">
                <a:latin typeface="Cambria" panose="02040503050406030204" pitchFamily="18" charset="0"/>
              </a:rPr>
              <a:t>data </a:t>
            </a:r>
            <a:r>
              <a:rPr lang="en-US" sz="1400" dirty="0" err="1">
                <a:latin typeface="Cambria" panose="02040503050406030204" pitchFamily="18" charset="0"/>
              </a:rPr>
              <a:t>Kementerian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Desa</a:t>
            </a:r>
            <a:r>
              <a:rPr lang="en-US" sz="1400" dirty="0">
                <a:latin typeface="Cambria" panose="02040503050406030204" pitchFamily="18" charset="0"/>
              </a:rPr>
              <a:t>, PDTT </a:t>
            </a:r>
            <a:r>
              <a:rPr lang="en-US" sz="1400" dirty="0" err="1">
                <a:latin typeface="Cambria" panose="02040503050406030204" pitchFamily="18" charset="0"/>
              </a:rPr>
              <a:t>Tahun</a:t>
            </a:r>
            <a:r>
              <a:rPr lang="en-US" sz="1400" dirty="0">
                <a:latin typeface="Cambria" panose="02040503050406030204" pitchFamily="18" charset="0"/>
              </a:rPr>
              <a:t> 2016, </a:t>
            </a:r>
            <a:r>
              <a:rPr lang="en-US" sz="1400" dirty="0" err="1">
                <a:latin typeface="Cambria" panose="02040503050406030204" pitchFamily="18" charset="0"/>
              </a:rPr>
              <a:t>beberapa</a:t>
            </a:r>
            <a:r>
              <a:rPr lang="en-US" sz="1400" dirty="0">
                <a:latin typeface="Cambria" panose="02040503050406030204" pitchFamily="18" charset="0"/>
              </a:rPr>
              <a:t> BUM </a:t>
            </a:r>
            <a:r>
              <a:rPr lang="en-US" sz="1400" dirty="0" err="1">
                <a:latin typeface="Cambria" panose="02040503050406030204" pitchFamily="18" charset="0"/>
              </a:rPr>
              <a:t>Desa</a:t>
            </a:r>
            <a:r>
              <a:rPr lang="en-US" sz="1400" dirty="0">
                <a:latin typeface="Cambria" panose="02040503050406030204" pitchFamily="18" charset="0"/>
              </a:rPr>
              <a:t> yang </a:t>
            </a:r>
            <a:r>
              <a:rPr lang="en-US" sz="1400" dirty="0" err="1">
                <a:latin typeface="Cambria" panose="02040503050406030204" pitchFamily="18" charset="0"/>
              </a:rPr>
              <a:t>berkembang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telah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memiliki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omset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antara</a:t>
            </a:r>
            <a:r>
              <a:rPr lang="en-US" sz="1400" dirty="0">
                <a:latin typeface="Cambria" panose="02040503050406030204" pitchFamily="18" charset="0"/>
              </a:rPr>
              <a:t> 300 juta-10 </a:t>
            </a:r>
            <a:r>
              <a:rPr lang="en-US" sz="1400" dirty="0" err="1">
                <a:latin typeface="Cambria" panose="02040503050406030204" pitchFamily="18" charset="0"/>
              </a:rPr>
              <a:t>Milyar</a:t>
            </a:r>
            <a:r>
              <a:rPr lang="en-US" sz="1400" dirty="0">
                <a:latin typeface="Cambria" panose="02040503050406030204" pitchFamily="18" charset="0"/>
              </a:rPr>
              <a:t>. </a:t>
            </a:r>
            <a:endParaRPr lang="id-ID" sz="14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8885"/>
            <a:ext cx="8839200" cy="461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itchFamily="18" charset="0"/>
              </a:rPr>
              <a:t>PERKEMBANGAN</a:t>
            </a:r>
            <a:r>
              <a:rPr lang="id-ID" sz="2400" b="1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BUM </a:t>
            </a:r>
            <a:r>
              <a:rPr lang="id-ID" sz="2400" b="1">
                <a:solidFill>
                  <a:schemeClr val="tx1"/>
                </a:solidFill>
                <a:latin typeface="Cambria" pitchFamily="18" charset="0"/>
              </a:rPr>
              <a:t>DESA </a:t>
            </a:r>
            <a:r>
              <a:rPr lang="en-US" sz="2400" b="1">
                <a:solidFill>
                  <a:schemeClr val="tx1"/>
                </a:solidFill>
                <a:latin typeface="Cambria" pitchFamily="18" charset="0"/>
              </a:rPr>
              <a:t>PADA </a:t>
            </a:r>
            <a:r>
              <a:rPr lang="id-ID" sz="2400" b="1">
                <a:solidFill>
                  <a:schemeClr val="tx1"/>
                </a:solidFill>
                <a:latin typeface="Cambria" pitchFamily="18" charset="0"/>
              </a:rPr>
              <a:t>TAHUN </a:t>
            </a: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2017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486150"/>
            <a:ext cx="8839200" cy="1461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7" tIns="45713" rIns="91427" bIns="45713">
            <a:spAutoFit/>
          </a:bodyPr>
          <a:lstStyle/>
          <a:p>
            <a:pPr marL="285708" indent="-285708" algn="just">
              <a:spcAft>
                <a:spcPts val="577"/>
              </a:spcAft>
              <a:buFont typeface="Arial" pitchFamily="34" charset="0"/>
              <a:buChar char="•"/>
            </a:pPr>
            <a:r>
              <a:rPr lang="id-ID" sz="1400" dirty="0">
                <a:latin typeface="Cambria" pitchFamily="18" charset="0"/>
              </a:rPr>
              <a:t>BUM Desa akan menjadi peluang besar dalam mengembangkan potensi desa, sehingga perlu adanya bisnis model agar BUM Desa dapat berjalan lancar.</a:t>
            </a:r>
          </a:p>
          <a:p>
            <a:pPr marL="285708" indent="-285708" algn="just">
              <a:spcAft>
                <a:spcPts val="577"/>
              </a:spcAft>
              <a:buFont typeface="Arial" pitchFamily="34" charset="0"/>
              <a:buChar char="•"/>
            </a:pPr>
            <a:r>
              <a:rPr lang="id-ID" sz="1400" dirty="0">
                <a:latin typeface="Cambria" pitchFamily="18" charset="0"/>
              </a:rPr>
              <a:t>Holding BUM Desa merupakan rancangan kerjasama antara swasta, pemerintah dan BUM Desa yang dapat mengatasi permasalahan BUM Desa seperti keterbatasan permodalan dan investor, </a:t>
            </a:r>
            <a:r>
              <a:rPr lang="id-ID" sz="1400" i="1" dirty="0">
                <a:latin typeface="Cambria" pitchFamily="18" charset="0"/>
              </a:rPr>
              <a:t>market share </a:t>
            </a:r>
            <a:r>
              <a:rPr lang="id-ID" sz="1400" dirty="0">
                <a:latin typeface="Cambria" pitchFamily="18" charset="0"/>
              </a:rPr>
              <a:t>bisnis masih rendah, manajemen operasional usaha yang masih terbelakang, kompetensi SDM dan infrastruktur teknologi masih belum mumpuni, atau </a:t>
            </a:r>
            <a:r>
              <a:rPr lang="en-US" sz="1400" dirty="0" err="1">
                <a:latin typeface="Cambria" pitchFamily="18" charset="0"/>
              </a:rPr>
              <a:t>potensi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i="1" dirty="0">
                <a:latin typeface="Cambria" pitchFamily="18" charset="0"/>
              </a:rPr>
              <a:t>“moral hazard”</a:t>
            </a:r>
            <a:r>
              <a:rPr lang="en-US" sz="1400" dirty="0">
                <a:latin typeface="Cambria" pitchFamily="18" charset="0"/>
              </a:rPr>
              <a:t>  BUM </a:t>
            </a:r>
            <a:r>
              <a:rPr lang="en-US" sz="1400" dirty="0" err="1">
                <a:latin typeface="Cambria" pitchFamily="18" charset="0"/>
              </a:rPr>
              <a:t>Desa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</a:rPr>
              <a:t>oleh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</a:rPr>
              <a:t>Kepala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</a:rPr>
              <a:t>Desa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id-ID" sz="1400" dirty="0">
                <a:latin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id-ID" sz="1400" dirty="0" err="1">
                <a:latin typeface="Cambria" pitchFamily="18" charset="0"/>
              </a:rPr>
              <a:t>s</a:t>
            </a:r>
            <a:r>
              <a:rPr lang="en-US" sz="1400" dirty="0" err="1">
                <a:latin typeface="Cambria" pitchFamily="18" charset="0"/>
              </a:rPr>
              <a:t>wasta</a:t>
            </a:r>
            <a:r>
              <a:rPr lang="id-ID" sz="1400" dirty="0">
                <a:latin typeface="Cambria" pitchFamily="18" charset="0"/>
              </a:rPr>
              <a:t>.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4818187"/>
            <a:ext cx="2133600" cy="273844"/>
          </a:xfrm>
        </p:spPr>
        <p:txBody>
          <a:bodyPr/>
          <a:lstStyle/>
          <a:p>
            <a:fld id="{FD76281C-6C73-4D1C-A41C-91BE6FC6EC48}" type="slidenum">
              <a:rPr lang="id-ID" sz="1400">
                <a:solidFill>
                  <a:schemeClr val="tx1"/>
                </a:solidFill>
              </a:rPr>
              <a:t>17</a:t>
            </a:fld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957" y="876986"/>
            <a:ext cx="6118160" cy="2383859"/>
            <a:chOff x="23131" y="742950"/>
            <a:chExt cx="7049545" cy="2718173"/>
          </a:xfrm>
        </p:grpSpPr>
        <p:pic>
          <p:nvPicPr>
            <p:cNvPr id="3074" name="Picture 2" descr="Gambar terkait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742950"/>
              <a:ext cx="6234364" cy="249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868205" y="1691048"/>
              <a:ext cx="2204471" cy="73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rgbClr val="005C2A"/>
                  </a:solidFill>
                  <a:latin typeface="Cambria" pitchFamily="18" charset="0"/>
                </a:rPr>
                <a:t>Maluku &amp; Papua</a:t>
              </a:r>
            </a:p>
            <a:p>
              <a:pPr algn="ctr"/>
              <a:r>
                <a:rPr lang="en-US" b="1" smtClean="0">
                  <a:solidFill>
                    <a:srgbClr val="005C2A"/>
                  </a:solidFill>
                  <a:latin typeface="Cambria" pitchFamily="18" charset="0"/>
                </a:rPr>
                <a:t>235 BUM Desa</a:t>
              </a:r>
              <a:endParaRPr lang="en-US" b="1">
                <a:solidFill>
                  <a:srgbClr val="005C2A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6424" y="2724150"/>
              <a:ext cx="1971155" cy="73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accent1">
                      <a:lumMod val="75000"/>
                    </a:schemeClr>
                  </a:solidFill>
                  <a:latin typeface="Cambria" pitchFamily="18" charset="0"/>
                </a:rPr>
                <a:t>Bali &amp; Nustra</a:t>
              </a:r>
            </a:p>
            <a:p>
              <a:pPr algn="ctr"/>
              <a:r>
                <a:rPr lang="en-US" b="1" smtClean="0">
                  <a:solidFill>
                    <a:schemeClr val="accent1">
                      <a:lumMod val="75000"/>
                    </a:schemeClr>
                  </a:solidFill>
                  <a:latin typeface="Cambria" pitchFamily="18" charset="0"/>
                </a:rPr>
                <a:t>574 BUM Desa</a:t>
              </a:r>
              <a:endParaRPr 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2332" y="2522091"/>
              <a:ext cx="2189103" cy="73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Cambria" pitchFamily="18" charset="0"/>
                </a:rPr>
                <a:t>Jawa</a:t>
              </a:r>
            </a:p>
            <a:p>
              <a:pPr algn="ctr"/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Cambria" pitchFamily="18" charset="0"/>
                </a:rPr>
                <a:t>6.095 BUM Desa</a:t>
              </a:r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131" y="1667807"/>
              <a:ext cx="2189103" cy="73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Sumatera</a:t>
              </a:r>
            </a:p>
            <a:p>
              <a:pPr algn="ctr"/>
              <a:r>
                <a:rPr lang="en-US" b="1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8.635 BUM Desa</a:t>
              </a:r>
              <a:endParaRPr lang="en-US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62998" y="1090495"/>
              <a:ext cx="1971155" cy="73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Kalimantan</a:t>
              </a:r>
            </a:p>
            <a:p>
              <a:pPr algn="ctr"/>
              <a:r>
                <a:rPr lang="en-US" b="1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</a:rPr>
                <a:t>992 BUM Desa</a:t>
              </a:r>
              <a:endParaRPr lang="en-US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5842" y="1921233"/>
              <a:ext cx="2189103" cy="73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rgbClr val="944606"/>
                  </a:solidFill>
                  <a:latin typeface="Cambria" pitchFamily="18" charset="0"/>
                </a:rPr>
                <a:t>Sulawesi</a:t>
              </a:r>
            </a:p>
            <a:p>
              <a:pPr algn="ctr"/>
              <a:r>
                <a:rPr lang="en-US" b="1" smtClean="0">
                  <a:solidFill>
                    <a:srgbClr val="944606"/>
                  </a:solidFill>
                  <a:latin typeface="Cambria" pitchFamily="18" charset="0"/>
                </a:rPr>
                <a:t>1.915 BUM Desa</a:t>
              </a:r>
              <a:endParaRPr lang="en-US" b="1">
                <a:solidFill>
                  <a:srgbClr val="94460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43158" y="808268"/>
              <a:ext cx="2083891" cy="585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824" tIns="57912" rIns="115824" bIns="57912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itchFamily="18" charset="0"/>
                </a:rPr>
                <a:t>TOTAL BUM </a:t>
              </a:r>
              <a:r>
                <a:rPr lang="en-US" b="1" dirty="0" err="1">
                  <a:solidFill>
                    <a:schemeClr val="tx1"/>
                  </a:solidFill>
                  <a:latin typeface="Cambria" pitchFamily="18" charset="0"/>
                </a:rPr>
                <a:t>Desa</a:t>
              </a:r>
              <a:r>
                <a:rPr lang="en-US" b="1" dirty="0">
                  <a:solidFill>
                    <a:schemeClr val="tx1"/>
                  </a:solidFill>
                  <a:latin typeface="Cambria" pitchFamily="18" charset="0"/>
                </a:rPr>
                <a:t>: </a:t>
              </a:r>
              <a:r>
                <a:rPr lang="en-US" b="1" dirty="0" smtClean="0">
                  <a:solidFill>
                    <a:srgbClr val="0070C0"/>
                  </a:solidFill>
                  <a:latin typeface="Cambria" pitchFamily="18" charset="0"/>
                </a:rPr>
                <a:t>18.446</a:t>
              </a:r>
              <a:endParaRPr lang="en-US" b="1" dirty="0">
                <a:solidFill>
                  <a:srgbClr val="0070C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3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1122" y="4818186"/>
            <a:ext cx="2133600" cy="273844"/>
          </a:xfrm>
        </p:spPr>
        <p:txBody>
          <a:bodyPr/>
          <a:lstStyle/>
          <a:p>
            <a:fld id="{BD3FD094-A6D2-4FEC-80DB-B619B79919E7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 descr="C:\Users\ROCAN\AppData\Local\Temp\Rar$DIa0.064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b="9103"/>
          <a:stretch/>
        </p:blipFill>
        <p:spPr bwMode="auto">
          <a:xfrm>
            <a:off x="78235" y="710785"/>
            <a:ext cx="8942868" cy="40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269" y="90464"/>
            <a:ext cx="8961722" cy="4407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0720" tIns="35360" rIns="70720" bIns="35360">
            <a:spAutoFit/>
          </a:bodyPr>
          <a:lstStyle/>
          <a:p>
            <a:pPr algn="ctr" defTabSz="806287">
              <a:defRPr/>
            </a:pPr>
            <a:r>
              <a:rPr lang="en-US" sz="2400" b="1">
                <a:latin typeface="Cambria" panose="02040503050406030204" pitchFamily="18" charset="0"/>
              </a:rPr>
              <a:t>SKENARIO PEMBENTUKAN </a:t>
            </a:r>
            <a:r>
              <a:rPr lang="en-US" sz="2400" b="1" i="1">
                <a:latin typeface="Cambria" panose="02040503050406030204" pitchFamily="18" charset="0"/>
              </a:rPr>
              <a:t>HOLDING </a:t>
            </a:r>
            <a:r>
              <a:rPr lang="en-US" sz="2400" b="1">
                <a:latin typeface="Cambria" panose="02040503050406030204" pitchFamily="18" charset="0"/>
              </a:rPr>
              <a:t>BUM DESA</a:t>
            </a:r>
          </a:p>
        </p:txBody>
      </p:sp>
    </p:spTree>
    <p:extLst>
      <p:ext uri="{BB962C8B-B14F-4D97-AF65-F5344CB8AC3E}">
        <p14:creationId xmlns:p14="http://schemas.microsoft.com/office/powerpoint/2010/main" val="12700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29" y="123479"/>
            <a:ext cx="877387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009" tIns="34005" rIns="68009" bIns="34005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CONTOH SUKSES PENGEMBANGAN BUM</a:t>
            </a: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 D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ESA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PANGGUNGHARJO-BANTUL</a:t>
            </a:r>
            <a:endParaRPr lang="id-ID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30" y="985674"/>
            <a:ext cx="8773871" cy="19204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006" tIns="34003" rIns="68006" bIns="34003" rtlCol="0">
            <a:spAutoFit/>
          </a:bodyPr>
          <a:lstStyle/>
          <a:p>
            <a:pPr marL="342849" indent="-342849" algn="just">
              <a:spcAft>
                <a:spcPts val="464"/>
              </a:spcAft>
              <a:buFont typeface="+mj-lt"/>
              <a:buAutoNum type="arabicPeriod"/>
            </a:pPr>
            <a:r>
              <a:rPr lang="en-US" sz="1600">
                <a:latin typeface="Cambria" panose="02040503050406030204" pitchFamily="18" charset="0"/>
              </a:rPr>
              <a:t>BUM Desa Panggungharjo berdiri sejak Tahun 2015 dan kini aset yang dimiliki BUM Desa Panggungharjo mencapai 860 Juta;</a:t>
            </a:r>
          </a:p>
          <a:p>
            <a:pPr marL="342849" indent="-342849" algn="just">
              <a:spcAft>
                <a:spcPts val="464"/>
              </a:spcAft>
              <a:buFont typeface="+mj-lt"/>
              <a:buAutoNum type="arabicPeriod"/>
            </a:pPr>
            <a:r>
              <a:rPr lang="en-US" sz="1600">
                <a:latin typeface="Cambria" panose="02040503050406030204" pitchFamily="18" charset="0"/>
              </a:rPr>
              <a:t>Tahun 2016, pendapatan BUM Desa Panggungharjo mencapai Rp 3 Miliar dan mampu memberikan kontribusi terhadap PAD hingga Rp 80 Juta per bulan;</a:t>
            </a:r>
          </a:p>
          <a:p>
            <a:pPr marL="342849" indent="-342849" algn="just">
              <a:spcAft>
                <a:spcPts val="464"/>
              </a:spcAft>
              <a:buFont typeface="+mj-lt"/>
              <a:buAutoNum type="arabicPeriod"/>
            </a:pPr>
            <a:r>
              <a:rPr lang="en-US" sz="1600">
                <a:latin typeface="Cambria" panose="02040503050406030204" pitchFamily="18" charset="0"/>
              </a:rPr>
              <a:t>Usaha yang dijalankan antara lain adalah pengelolaan sampah, pengolahan minyak goreng bekas, produksi sampah </a:t>
            </a:r>
            <a:r>
              <a:rPr lang="en-US" sz="1600" i="1">
                <a:latin typeface="Cambria" pitchFamily="18" charset="0"/>
              </a:rPr>
              <a:t>organic</a:t>
            </a:r>
            <a:r>
              <a:rPr lang="en-US" sz="1600">
                <a:latin typeface="Cambria" pitchFamily="18" charset="0"/>
              </a:rPr>
              <a:t>, gerai desa, kerajinan, persewaan ruko, pengolahan tanah kas desa serta Stasiun Pengisian Bahan Bakar Umum (SPBU).</a:t>
            </a:r>
          </a:p>
        </p:txBody>
      </p:sp>
      <p:pic>
        <p:nvPicPr>
          <p:cNvPr id="1026" name="Picture 2" descr="Hasil gambar untuk pengelolaan sampah BUMDES PANGGUNGHAR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3147814"/>
            <a:ext cx="19214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633" y="4694668"/>
            <a:ext cx="1594726" cy="253336"/>
          </a:xfrm>
          <a:prstGeom prst="rect">
            <a:avLst/>
          </a:prstGeom>
          <a:noFill/>
        </p:spPr>
        <p:txBody>
          <a:bodyPr wrap="none" lIns="68006" tIns="34003" rIns="68006" bIns="34003" rtlCol="0">
            <a:spAutoFit/>
          </a:bodyPr>
          <a:lstStyle/>
          <a:p>
            <a:pPr algn="ctr"/>
            <a:r>
              <a:rPr lang="en-US" sz="1200" b="1" i="1">
                <a:latin typeface="Cambria" panose="02040503050406030204" pitchFamily="18" charset="0"/>
              </a:rPr>
              <a:t>Pengelolaan Sampah</a:t>
            </a:r>
          </a:p>
        </p:txBody>
      </p:sp>
      <p:pic>
        <p:nvPicPr>
          <p:cNvPr id="1027" name="Picture 3" descr="C:\Users\ROCAN\Desktop\tanah-kas-desa-somomoroduk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7815"/>
            <a:ext cx="2548550" cy="14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CAN\Desktop\IMG00077-20151121-0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66" y="3147815"/>
            <a:ext cx="19202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CAN\Downloads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7815"/>
            <a:ext cx="2160240" cy="14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0858" y="4694668"/>
            <a:ext cx="1285988" cy="253336"/>
          </a:xfrm>
          <a:prstGeom prst="rect">
            <a:avLst/>
          </a:prstGeom>
          <a:noFill/>
        </p:spPr>
        <p:txBody>
          <a:bodyPr wrap="none" lIns="68006" tIns="34003" rIns="68006" bIns="34003" rtlCol="0">
            <a:spAutoFit/>
          </a:bodyPr>
          <a:lstStyle/>
          <a:p>
            <a:pPr algn="ctr"/>
            <a:r>
              <a:rPr lang="en-US" sz="1200" b="1" i="1">
                <a:latin typeface="Cambria" panose="02040503050406030204" pitchFamily="18" charset="0"/>
              </a:rPr>
              <a:t>Persewaan Ruko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7976" y="4694668"/>
            <a:ext cx="2124551" cy="253336"/>
          </a:xfrm>
          <a:prstGeom prst="rect">
            <a:avLst/>
          </a:prstGeom>
          <a:noFill/>
        </p:spPr>
        <p:txBody>
          <a:bodyPr wrap="none" lIns="68006" tIns="34003" rIns="68006" bIns="34003" rtlCol="0">
            <a:spAutoFit/>
          </a:bodyPr>
          <a:lstStyle/>
          <a:p>
            <a:pPr algn="ctr"/>
            <a:r>
              <a:rPr lang="en-US" sz="1200" b="1" i="1">
                <a:latin typeface="Cambria" panose="02040503050406030204" pitchFamily="18" charset="0"/>
              </a:rPr>
              <a:t>Pengelolaan Tanah Kas Desa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961" y="4694668"/>
            <a:ext cx="502825" cy="253336"/>
          </a:xfrm>
          <a:prstGeom prst="rect">
            <a:avLst/>
          </a:prstGeom>
          <a:noFill/>
        </p:spPr>
        <p:txBody>
          <a:bodyPr wrap="none" lIns="68006" tIns="34003" rIns="68006" bIns="34003" rtlCol="0">
            <a:spAutoFit/>
          </a:bodyPr>
          <a:lstStyle/>
          <a:p>
            <a:pPr algn="ctr"/>
            <a:r>
              <a:rPr lang="en-US" sz="1200" b="1" i="1">
                <a:latin typeface="Cambria" panose="02040503050406030204" pitchFamily="18" charset="0"/>
              </a:rPr>
              <a:t>SPBU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19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9662"/>
            <a:ext cx="7772400" cy="1656184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Cambria" pitchFamily="18" charset="0"/>
              </a:rPr>
              <a:t>KEKAYAAN ALAM DAN </a:t>
            </a:r>
            <a:br>
              <a:rPr lang="id-ID" b="1" dirty="0" smtClean="0">
                <a:latin typeface="Cambria" pitchFamily="18" charset="0"/>
              </a:rPr>
            </a:br>
            <a:r>
              <a:rPr lang="id-ID" b="1" dirty="0" smtClean="0">
                <a:latin typeface="Cambria" pitchFamily="18" charset="0"/>
              </a:rPr>
              <a:t>KONDISI EKONOMI INDONESIA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2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4888169"/>
            <a:ext cx="2133600" cy="273844"/>
          </a:xfrm>
        </p:spPr>
        <p:txBody>
          <a:bodyPr/>
          <a:lstStyle/>
          <a:p>
            <a:fld id="{AAA680C9-A9CA-4FEC-AD3A-DC8A9902855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136" y="1943575"/>
            <a:ext cx="8179465" cy="192356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marL="285620" indent="-285620" algn="just">
              <a:buFont typeface="Arial" pitchFamily="34" charset="0"/>
              <a:buChar char="•"/>
            </a:pPr>
            <a:r>
              <a:rPr lang="en-US" sz="1700" dirty="0" err="1">
                <a:latin typeface="Cambria" pitchFamily="18" charset="0"/>
              </a:rPr>
              <a:t>Sebagai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tindaklanjut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hasil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Rapat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Terbatas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tentang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Percepatan</a:t>
            </a:r>
            <a:r>
              <a:rPr lang="en-US" sz="1700" dirty="0">
                <a:latin typeface="Cambria" pitchFamily="18" charset="0"/>
              </a:rPr>
              <a:t> Pembangunan </a:t>
            </a:r>
            <a:r>
              <a:rPr lang="en-US" sz="1700" dirty="0" err="1">
                <a:latin typeface="Cambria" pitchFamily="18" charset="0"/>
              </a:rPr>
              <a:t>Sepak</a:t>
            </a:r>
            <a:r>
              <a:rPr lang="en-US" sz="1700" dirty="0">
                <a:latin typeface="Cambria" pitchFamily="18" charset="0"/>
              </a:rPr>
              <a:t> Bola </a:t>
            </a:r>
            <a:r>
              <a:rPr lang="en-US" sz="1700" dirty="0" err="1">
                <a:latin typeface="Cambria" pitchFamily="18" charset="0"/>
              </a:rPr>
              <a:t>Nasional</a:t>
            </a:r>
            <a:r>
              <a:rPr lang="en-US" sz="1700" dirty="0">
                <a:latin typeface="Cambria" pitchFamily="18" charset="0"/>
              </a:rPr>
              <a:t>, </a:t>
            </a:r>
            <a:r>
              <a:rPr lang="en-US" sz="1700" dirty="0" err="1">
                <a:latin typeface="Cambria" pitchFamily="18" charset="0"/>
              </a:rPr>
              <a:t>yakni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i="1" dirty="0">
                <a:latin typeface="Cambria" pitchFamily="18" charset="0"/>
              </a:rPr>
              <a:t>“</a:t>
            </a:r>
            <a:r>
              <a:rPr lang="en-US" sz="1700" i="1" dirty="0" err="1">
                <a:latin typeface="Cambria" pitchFamily="18" charset="0"/>
              </a:rPr>
              <a:t>Ketersediaan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lapangan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sepakbola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dan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sarana</a:t>
            </a:r>
            <a:r>
              <a:rPr lang="en-US" sz="1700" i="1" dirty="0">
                <a:latin typeface="Cambria" pitchFamily="18" charset="0"/>
              </a:rPr>
              <a:t> lain yang </a:t>
            </a:r>
            <a:r>
              <a:rPr lang="en-US" sz="1700" i="1" dirty="0" err="1">
                <a:latin typeface="Cambria" pitchFamily="18" charset="0"/>
              </a:rPr>
              <a:t>diperlukan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perlu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didukung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dari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sisi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tata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ruang</a:t>
            </a:r>
            <a:r>
              <a:rPr lang="en-US" sz="1700" i="1" dirty="0">
                <a:latin typeface="Cambria" pitchFamily="18" charset="0"/>
              </a:rPr>
              <a:t>, </a:t>
            </a:r>
            <a:r>
              <a:rPr lang="en-US" sz="1700" i="1" dirty="0" err="1">
                <a:latin typeface="Cambria" pitchFamily="18" charset="0"/>
              </a:rPr>
              <a:t>legalitas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kepemilikan</a:t>
            </a:r>
            <a:r>
              <a:rPr lang="en-US" sz="1700" i="1" dirty="0">
                <a:latin typeface="Cambria" pitchFamily="18" charset="0"/>
              </a:rPr>
              <a:t> (</a:t>
            </a:r>
            <a:r>
              <a:rPr lang="en-US" sz="1700" i="1" dirty="0" err="1">
                <a:latin typeface="Cambria" pitchFamily="18" charset="0"/>
              </a:rPr>
              <a:t>sertifikat</a:t>
            </a:r>
            <a:r>
              <a:rPr lang="en-US" sz="1700" i="1" dirty="0">
                <a:latin typeface="Cambria" pitchFamily="18" charset="0"/>
              </a:rPr>
              <a:t>) </a:t>
            </a:r>
            <a:r>
              <a:rPr lang="en-US" sz="1700" i="1" dirty="0" err="1">
                <a:latin typeface="Cambria" pitchFamily="18" charset="0"/>
              </a:rPr>
              <a:t>dan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peruntukannya</a:t>
            </a:r>
            <a:r>
              <a:rPr lang="en-US" sz="1700" i="1" dirty="0">
                <a:latin typeface="Cambria" pitchFamily="18" charset="0"/>
              </a:rPr>
              <a:t>, </a:t>
            </a:r>
            <a:r>
              <a:rPr lang="en-US" sz="1700" i="1" dirty="0" err="1">
                <a:latin typeface="Cambria" pitchFamily="18" charset="0"/>
              </a:rPr>
              <a:t>sehingga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tidak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mudah</a:t>
            </a:r>
            <a:r>
              <a:rPr lang="en-US" sz="1700" i="1" dirty="0">
                <a:latin typeface="Cambria" pitchFamily="18" charset="0"/>
              </a:rPr>
              <a:t> </a:t>
            </a:r>
            <a:r>
              <a:rPr lang="en-US" sz="1700" i="1" dirty="0" err="1">
                <a:latin typeface="Cambria" pitchFamily="18" charset="0"/>
              </a:rPr>
              <a:t>dialihfungsikan</a:t>
            </a:r>
            <a:r>
              <a:rPr lang="en-US" sz="1700" i="1" dirty="0">
                <a:latin typeface="Cambria" pitchFamily="18" charset="0"/>
              </a:rPr>
              <a:t>”, </a:t>
            </a:r>
            <a:r>
              <a:rPr lang="en-US" sz="1700" b="1" dirty="0">
                <a:latin typeface="Cambria" pitchFamily="18" charset="0"/>
              </a:rPr>
              <a:t>Dana </a:t>
            </a:r>
            <a:r>
              <a:rPr lang="en-US" sz="1700" b="1" dirty="0" err="1">
                <a:latin typeface="Cambria" pitchFamily="18" charset="0"/>
              </a:rPr>
              <a:t>Desa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dapat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dimanfaatkan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untuk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pembangunan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sarana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olahraga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desa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sesuai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hasil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keputusan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musyawarah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en-US" sz="1700" b="1" dirty="0" err="1">
                <a:latin typeface="Cambria" pitchFamily="18" charset="0"/>
              </a:rPr>
              <a:t>desa</a:t>
            </a:r>
            <a:r>
              <a:rPr lang="en-US" sz="1700" dirty="0">
                <a:latin typeface="Cambria" pitchFamily="18" charset="0"/>
              </a:rPr>
              <a:t>;</a:t>
            </a:r>
          </a:p>
          <a:p>
            <a:pPr marL="285620" indent="-285620" algn="just">
              <a:buFont typeface="Arial" pitchFamily="34" charset="0"/>
              <a:buChar char="•"/>
            </a:pPr>
            <a:r>
              <a:rPr lang="en-US" sz="1700" dirty="0" err="1">
                <a:latin typeface="Cambria" pitchFamily="18" charset="0"/>
              </a:rPr>
              <a:t>Desa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dapat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berpartisipasi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melalui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penyiapan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tanah</a:t>
            </a:r>
            <a:r>
              <a:rPr lang="en-US" sz="1700" dirty="0">
                <a:latin typeface="Cambria" pitchFamily="18" charset="0"/>
              </a:rPr>
              <a:t> (</a:t>
            </a:r>
            <a:r>
              <a:rPr lang="en-US" sz="1700" dirty="0" err="1" smtClean="0">
                <a:latin typeface="Cambria" pitchFamily="18" charset="0"/>
              </a:rPr>
              <a:t>misalnya</a:t>
            </a:r>
            <a:r>
              <a:rPr lang="id-ID" sz="1700" dirty="0" smtClean="0">
                <a:latin typeface="Cambria" pitchFamily="18" charset="0"/>
              </a:rPr>
              <a:t> </a:t>
            </a:r>
            <a:r>
              <a:rPr lang="en-US" sz="1700" dirty="0" smtClean="0">
                <a:latin typeface="Cambria" pitchFamily="18" charset="0"/>
              </a:rPr>
              <a:t>: </a:t>
            </a:r>
            <a:r>
              <a:rPr lang="en-US" sz="1700" dirty="0">
                <a:latin typeface="Cambria" pitchFamily="18" charset="0"/>
              </a:rPr>
              <a:t>Tanah </a:t>
            </a:r>
            <a:r>
              <a:rPr lang="en-US" sz="1700" dirty="0" err="1">
                <a:latin typeface="Cambria" pitchFamily="18" charset="0"/>
              </a:rPr>
              <a:t>Kas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Desa</a:t>
            </a:r>
            <a:r>
              <a:rPr lang="en-US" sz="1700" dirty="0">
                <a:latin typeface="Cambria" pitchFamily="18" charset="0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1136" y="3984870"/>
            <a:ext cx="8179465" cy="949080"/>
            <a:chOff x="278735" y="3795479"/>
            <a:chExt cx="8605831" cy="1096951"/>
          </a:xfrm>
        </p:grpSpPr>
        <p:pic>
          <p:nvPicPr>
            <p:cNvPr id="5122" name="Picture 2" descr="Hasil gambar untuk lapangan bola di des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233" y="3795479"/>
              <a:ext cx="1531577" cy="1076891"/>
            </a:xfrm>
            <a:prstGeom prst="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Gambar terkai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77"/>
            <a:stretch/>
          </p:blipFill>
          <p:spPr bwMode="auto">
            <a:xfrm>
              <a:off x="5604181" y="3795529"/>
              <a:ext cx="1549404" cy="1076891"/>
            </a:xfrm>
            <a:prstGeom prst="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Gambar terkai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988" y="3795480"/>
              <a:ext cx="1531578" cy="1076891"/>
            </a:xfrm>
            <a:prstGeom prst="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asil gambar untuk lapangan bola di des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35" y="3805104"/>
              <a:ext cx="1531578" cy="1076891"/>
            </a:xfrm>
            <a:prstGeom prst="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asil gambar untuk lapangan bola di des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841" y="3805105"/>
              <a:ext cx="1546418" cy="1087325"/>
            </a:xfrm>
            <a:prstGeom prst="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55600" y="133351"/>
            <a:ext cx="8432800" cy="5232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2800" b="1">
                <a:latin typeface="Cambria" pitchFamily="18" charset="0"/>
              </a:rPr>
              <a:t>PEMBANGUNAN </a:t>
            </a:r>
            <a:r>
              <a:rPr lang="id-ID" sz="2800" b="1">
                <a:latin typeface="Cambria" pitchFamily="18" charset="0"/>
              </a:rPr>
              <a:t>SARANA </a:t>
            </a:r>
            <a:r>
              <a:rPr lang="id-ID" sz="2800" b="1" dirty="0">
                <a:latin typeface="Cambria" pitchFamily="18" charset="0"/>
              </a:rPr>
              <a:t>OLAHRAGA DESA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15741" r="14584" b="63889"/>
          <a:stretch/>
        </p:blipFill>
        <p:spPr bwMode="auto">
          <a:xfrm>
            <a:off x="355600" y="666751"/>
            <a:ext cx="8432800" cy="125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9662"/>
            <a:ext cx="7772400" cy="1656184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KOORDINASI DAN SINERGI DALAM MEMBANGUN DESA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21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9238959"/>
              </p:ext>
            </p:extLst>
          </p:nvPr>
        </p:nvGraphicFramePr>
        <p:xfrm>
          <a:off x="-1053776" y="941701"/>
          <a:ext cx="7123618" cy="409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698241" y="1074757"/>
            <a:ext cx="4258102" cy="3671807"/>
          </a:xfrm>
          <a:prstGeom prst="rect">
            <a:avLst/>
          </a:prstGeom>
        </p:spPr>
        <p:txBody>
          <a:bodyPr wrap="square" lIns="70135" tIns="35068" rIns="70135" bIns="35068">
            <a:spAutoFit/>
          </a:bodyPr>
          <a:lstStyle/>
          <a:p>
            <a:pPr algn="just" defTabSz="701346"/>
            <a:r>
              <a:rPr lang="en-US" b="1" dirty="0" err="1">
                <a:solidFill>
                  <a:prstClr val="black"/>
                </a:solidFill>
                <a:latin typeface="Cambria" pitchFamily="18" charset="0"/>
              </a:rPr>
              <a:t>Berdasarkan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itchFamily="18" charset="0"/>
              </a:rPr>
              <a:t>Peraturan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itchFamily="18" charset="0"/>
              </a:rPr>
              <a:t>Presiden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 12 </a:t>
            </a:r>
            <a:r>
              <a:rPr lang="en-US" b="1" dirty="0" err="1">
                <a:solidFill>
                  <a:prstClr val="black"/>
                </a:solidFill>
                <a:latin typeface="Cambria" pitchFamily="18" charset="0"/>
              </a:rPr>
              <a:t>Tahun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 2015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tentang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Kementerian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Desa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Pembangunan Daerah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Tertinggal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Transmigrasi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salah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satu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tugas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fungsi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Kementerian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Desa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Pembangunan Daerah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Tertinggal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Transmigrasi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adalah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sebagai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koordinator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pembangunan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desa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daerah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tertinggal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transmigrasi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.</a:t>
            </a:r>
            <a:endParaRPr lang="id-ID" dirty="0">
              <a:solidFill>
                <a:prstClr val="black"/>
              </a:solidFill>
              <a:latin typeface="Cambria" pitchFamily="18" charset="0"/>
            </a:endParaRPr>
          </a:p>
          <a:p>
            <a:pPr algn="just" defTabSz="701346"/>
            <a:endParaRPr lang="id-ID" altLang="en-US" dirty="0">
              <a:solidFill>
                <a:prstClr val="black"/>
              </a:solidFill>
              <a:latin typeface="Cambria" pitchFamily="18" charset="0"/>
              <a:ea typeface="MS PGothic" pitchFamily="34" charset="-128"/>
            </a:endParaRPr>
          </a:p>
          <a:p>
            <a:pPr algn="just" defTabSz="701346"/>
            <a:r>
              <a:rPr lang="id-ID" altLang="en-US" dirty="0">
                <a:solidFill>
                  <a:prstClr val="black"/>
                </a:solidFill>
                <a:latin typeface="Cambria" pitchFamily="18" charset="0"/>
                <a:ea typeface="MS PGothic" pitchFamily="34" charset="-128"/>
              </a:rPr>
              <a:t>Kemendesa PDTT membangun sinergi dengan semua stakeholders terkait : 1</a:t>
            </a:r>
            <a:r>
              <a:rPr lang="en-US" altLang="en-US" dirty="0">
                <a:solidFill>
                  <a:prstClr val="black"/>
                </a:solidFill>
                <a:latin typeface="Cambria" pitchFamily="18" charset="0"/>
                <a:ea typeface="MS PGothic" pitchFamily="34" charset="-128"/>
              </a:rPr>
              <a:t>9</a:t>
            </a:r>
            <a:r>
              <a:rPr lang="id-ID" altLang="en-US" dirty="0">
                <a:solidFill>
                  <a:prstClr val="black"/>
                </a:solidFill>
                <a:latin typeface="Cambria" pitchFamily="18" charset="0"/>
                <a:ea typeface="MS PGothic" pitchFamily="34" charset="-128"/>
              </a:rPr>
              <a:t> K/L, dunia usaha, mitra kerja, media, LSM dll, termasuk dengan Perguruan tinggi</a:t>
            </a:r>
            <a:endParaRPr lang="en-US" altLang="en-US" dirty="0">
              <a:solidFill>
                <a:prstClr val="black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8917" y="910994"/>
            <a:ext cx="1277607" cy="115900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3734" y="3829909"/>
            <a:ext cx="1277607" cy="115900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96969" y="133352"/>
            <a:ext cx="8618432" cy="6343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309" tIns="33155" rIns="66309" bIns="33155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latin typeface="Cambria" pitchFamily="18" charset="0"/>
              </a:rPr>
              <a:t>KOORDINASI </a:t>
            </a:r>
            <a:r>
              <a:rPr lang="en-US" sz="2100" b="1" i="1" dirty="0">
                <a:latin typeface="Cambria" pitchFamily="18" charset="0"/>
              </a:rPr>
              <a:t>STAKEHOLDERS</a:t>
            </a:r>
            <a:r>
              <a:rPr lang="en-US" sz="2100" b="1" dirty="0">
                <a:latin typeface="Cambria" pitchFamily="18" charset="0"/>
              </a:rPr>
              <a:t> DALAM PEMBANGUNAN DESA, DAERAH  TERTINGGAL DAN TRANSMIGRASI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 rot="3411874">
            <a:off x="3113320" y="2648910"/>
            <a:ext cx="201136" cy="387489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 rot="8397462">
            <a:off x="2746362" y="3582964"/>
            <a:ext cx="200932" cy="38788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 rot="7030694">
            <a:off x="1481337" y="2557271"/>
            <a:ext cx="201136" cy="387489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 rot="3036947">
            <a:off x="1789210" y="3587028"/>
            <a:ext cx="201136" cy="387489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2255695" y="2087981"/>
            <a:ext cx="200932" cy="38788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0135" tIns="35068" rIns="70135" bIns="35068" rtlCol="0" anchor="ctr"/>
          <a:lstStyle/>
          <a:p>
            <a:pPr algn="ctr" defTabSz="70134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22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3968337"/>
              </p:ext>
            </p:extLst>
          </p:nvPr>
        </p:nvGraphicFramePr>
        <p:xfrm>
          <a:off x="1143000" y="807832"/>
          <a:ext cx="7646936" cy="428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486400" y="746825"/>
            <a:ext cx="2869019" cy="15852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294" tIns="42648" rIns="85294" bIns="42648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Koordinator Perekonomian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PPN/Bappenas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Pertanian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Kemenenterian ATR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LHK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Perindustrian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Perdagangan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Tenaga Kerja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KUKM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Riset dan Dikti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TNI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Daerah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Desa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067464" y="2347462"/>
            <a:ext cx="2228584" cy="14695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294" tIns="42648" rIns="85294" bIns="42648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PPN/Bappenas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BUMN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Pertanian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Perindustrian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Perdagangan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KUKM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Tenaga Kerja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Kelautan &amp; Perikanan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Kominfo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Sosial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Daerah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Desa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28044" y="4248150"/>
            <a:ext cx="2228584" cy="7749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294" tIns="42648" rIns="85294" bIns="42648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PPN/Bappenas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Koordinator PMK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Pemuda &amp; Olahraga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ATR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Daerah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Desa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85581" y="2558791"/>
            <a:ext cx="1938619" cy="7749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5294" tIns="42648" rIns="85294" bIns="42648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PPN/Bappenas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Pertanian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Kemenenterian ESDM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Kementerian PUPR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Daerah</a:t>
            </a:r>
          </a:p>
          <a:p>
            <a:pPr marL="0" indent="0" eaLnBrk="1" hangingPunct="1">
              <a:lnSpc>
                <a:spcPts val="934"/>
              </a:lnSpc>
            </a:pPr>
            <a:r>
              <a:rPr lang="sv-SE" altLang="id-ID" sz="1000">
                <a:latin typeface="Cambria" pitchFamily="18" charset="0"/>
                <a:ea typeface="ＭＳ Ｐゴシック" pitchFamily="34" charset="-128"/>
              </a:rPr>
              <a:t>Pemerintah Desa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6932" y="4869656"/>
            <a:ext cx="2133600" cy="273844"/>
          </a:xfrm>
        </p:spPr>
        <p:txBody>
          <a:bodyPr/>
          <a:lstStyle/>
          <a:p>
            <a:fld id="{BAF5DACB-F142-47ED-A0B0-033674FE1F59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8600" y="3722777"/>
            <a:ext cx="2929269" cy="1300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56" tIns="34278" rIns="68556" bIns="34278" rtlCol="0">
            <a:spAutoFit/>
          </a:bodyPr>
          <a:lstStyle/>
          <a:p>
            <a:pPr algn="ctr"/>
            <a:r>
              <a:rPr lang="en-US" sz="1600" b="1" smtClean="0">
                <a:latin typeface="Cambria" pitchFamily="18" charset="0"/>
              </a:rPr>
              <a:t>Diperlukan komitmen bersama dari seluruh pihak, baik pemerintah, pihak swasta, dan masyarakat untuk membangun desa</a:t>
            </a:r>
            <a:r>
              <a:rPr lang="en-US" sz="1600" smtClean="0">
                <a:latin typeface="Cambria" pitchFamily="18" charset="0"/>
              </a:rPr>
              <a:t>.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846975"/>
            <a:ext cx="3648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latin typeface="Cambria" pitchFamily="18" charset="0"/>
              </a:rPr>
              <a:t>Desa sebagai fokus dan lokus pembangunan di Indonesia</a:t>
            </a:r>
            <a:r>
              <a:rPr lang="en-US" sz="1400">
                <a:latin typeface="Cambria" pitchFamily="18" charset="0"/>
              </a:rPr>
              <a:t>, sehingga banyak program dan kegiatan dari Kementerian/Lembaga dan Pemerintah Daerah menempatkan desa sebagai sasaran pembangunan;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133350"/>
            <a:ext cx="86868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5648" tIns="37824" rIns="75648" bIns="37824" anchor="ctr">
            <a:noAutofit/>
          </a:bodyPr>
          <a:lstStyle>
            <a:lvl1pPr algn="ctr" defTabSz="1105235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smtClean="0">
                <a:latin typeface="Cambria" pitchFamily="18" charset="0"/>
              </a:rPr>
              <a:t>KOMITMEN BERSAMA DALAM PERCEPATAN PEMBANGUNAN DESA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59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m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24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41239"/>
            <a:ext cx="7772400" cy="1102519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Cambria" pitchFamily="18" charset="0"/>
              </a:rPr>
              <a:t>TERIMA KASIH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70634"/>
            <a:ext cx="7848872" cy="449188"/>
          </a:xfrm>
        </p:spPr>
        <p:txBody>
          <a:bodyPr anchor="ctr">
            <a:normAutofit/>
          </a:bodyPr>
          <a:lstStyle/>
          <a:p>
            <a:r>
              <a:rPr lang="id-ID" sz="1800" b="1" dirty="0" smtClean="0">
                <a:latin typeface="Cambria" pitchFamily="18" charset="0"/>
              </a:rPr>
              <a:t>Kementerian Desa, Pembangunan Daerah Tertinggal dan Transmigrasi</a:t>
            </a:r>
            <a:endParaRPr lang="id-ID" sz="1800" b="1" dirty="0">
              <a:latin typeface="Cambria" pitchFamily="18" charset="0"/>
            </a:endParaRPr>
          </a:p>
        </p:txBody>
      </p:sp>
      <p:pic>
        <p:nvPicPr>
          <p:cNvPr id="1026" name="Picture 2" descr="C:\Users\azalea\Desktop\Logo Asian Games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5" y="3795712"/>
            <a:ext cx="929087" cy="12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zalea\Desktop\20160823agrowisata_kebun_na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35" y="3795713"/>
            <a:ext cx="1887530" cy="12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zalea\Desktop\Jember Miliki Potensi Industri Kreatif Bes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52" y="3787047"/>
            <a:ext cx="1807704" cy="12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zalea\Desktop\idea_2539_1142_1364835534,6853_AE_MUHAMAD_SOLIHIN_AKSI_JEMBER_FASHION_CARNAVAL_DI_PEMBUKAAN_EPICARNIV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04" y="3795713"/>
            <a:ext cx="1887512" cy="12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zalea\Desktop\Lemuru 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64" y="3795713"/>
            <a:ext cx="1958508" cy="12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122" y="339502"/>
            <a:ext cx="80042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d-ID" sz="2400" dirty="0"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4122" y="915566"/>
            <a:ext cx="800421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azalea\Desktop\kemendes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2343" r="10077" b="12080"/>
          <a:stretch/>
        </p:blipFill>
        <p:spPr bwMode="auto">
          <a:xfrm>
            <a:off x="8062101" y="59264"/>
            <a:ext cx="1076380" cy="10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zalea\Desktop\Garuda_Pancasil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" y="103839"/>
            <a:ext cx="943756" cy="10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Ratas_2--Kekayan-Bud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7"/>
            <a:ext cx="9144000" cy="51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76456" y="4803998"/>
            <a:ext cx="3048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3</a:t>
            </a:fld>
            <a:endParaRPr lang="id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683" y="753533"/>
            <a:ext cx="5911141" cy="2467580"/>
            <a:chOff x="266863" y="975520"/>
            <a:chExt cx="8161174" cy="3955109"/>
          </a:xfrm>
        </p:grpSpPr>
        <p:pic>
          <p:nvPicPr>
            <p:cNvPr id="7172" name="Picture 4" descr="Hasil gambar untuk BONUS DEMOGRAF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863" y="975520"/>
              <a:ext cx="8161174" cy="3733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5151436" y="4473429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-13344" y="3147814"/>
            <a:ext cx="6136271" cy="1955825"/>
          </a:xfrm>
          <a:prstGeom prst="rect">
            <a:avLst/>
          </a:prstGeom>
          <a:noFill/>
        </p:spPr>
        <p:txBody>
          <a:bodyPr wrap="square" lIns="70010" tIns="35005" rIns="70010" bIns="35005" rtlCol="0">
            <a:spAutoFit/>
          </a:bodyPr>
          <a:lstStyle/>
          <a:p>
            <a:pPr marL="351865" indent="-300610" algn="just">
              <a:spcAft>
                <a:spcPts val="306"/>
              </a:spcAft>
              <a:buFont typeface="+mj-lt"/>
              <a:buAutoNum type="arabicPeriod"/>
            </a:pPr>
            <a:r>
              <a:rPr lang="en-US" sz="1500" dirty="0">
                <a:latin typeface="Cambria" pitchFamily="18" charset="0"/>
              </a:rPr>
              <a:t>Indonesia </a:t>
            </a:r>
            <a:r>
              <a:rPr lang="en-US" sz="1500" dirty="0" err="1">
                <a:latin typeface="Cambria" pitchFamily="18" charset="0"/>
              </a:rPr>
              <a:t>diprediksi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akan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memperoleh</a:t>
            </a:r>
            <a:r>
              <a:rPr lang="en-US" sz="1500" dirty="0">
                <a:latin typeface="Cambria" pitchFamily="18" charset="0"/>
              </a:rPr>
              <a:t> bonus </a:t>
            </a:r>
            <a:r>
              <a:rPr lang="en-US" sz="1500" dirty="0" err="1">
                <a:latin typeface="Cambria" pitchFamily="18" charset="0"/>
              </a:rPr>
              <a:t>demografi</a:t>
            </a:r>
            <a:r>
              <a:rPr lang="en-US" sz="1500" dirty="0">
                <a:latin typeface="Cambria" pitchFamily="18" charset="0"/>
              </a:rPr>
              <a:t>. </a:t>
            </a:r>
            <a:r>
              <a:rPr lang="en-US" sz="1500" dirty="0" err="1">
                <a:latin typeface="Cambria" pitchFamily="18" charset="0"/>
              </a:rPr>
              <a:t>Dimana</a:t>
            </a:r>
            <a:r>
              <a:rPr lang="en-US" sz="1500" dirty="0">
                <a:latin typeface="Cambria" pitchFamily="18" charset="0"/>
              </a:rPr>
              <a:t>, </a:t>
            </a:r>
            <a:r>
              <a:rPr lang="en-US" sz="1500" dirty="0" err="1">
                <a:latin typeface="Cambria" pitchFamily="18" charset="0"/>
              </a:rPr>
              <a:t>penduduk</a:t>
            </a:r>
            <a:r>
              <a:rPr lang="en-US" sz="1500" dirty="0">
                <a:latin typeface="Cambria" pitchFamily="18" charset="0"/>
              </a:rPr>
              <a:t> Indonesia </a:t>
            </a:r>
            <a:r>
              <a:rPr lang="en-US" sz="1500" dirty="0" err="1">
                <a:latin typeface="Cambria" pitchFamily="18" charset="0"/>
              </a:rPr>
              <a:t>akan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didominasi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oleh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penduduk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usia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produktif</a:t>
            </a:r>
            <a:r>
              <a:rPr lang="en-US" sz="1500" dirty="0">
                <a:latin typeface="Cambria" pitchFamily="18" charset="0"/>
              </a:rPr>
              <a:t> (15-64 </a:t>
            </a:r>
            <a:r>
              <a:rPr lang="en-US" sz="1500" dirty="0" err="1">
                <a:latin typeface="Cambria" pitchFamily="18" charset="0"/>
              </a:rPr>
              <a:t>tahun</a:t>
            </a:r>
            <a:r>
              <a:rPr lang="en-US" sz="1500" dirty="0">
                <a:latin typeface="Cambria" pitchFamily="18" charset="0"/>
              </a:rPr>
              <a:t>). </a:t>
            </a:r>
            <a:r>
              <a:rPr lang="en-US" sz="1500" dirty="0" err="1">
                <a:latin typeface="Cambria" pitchFamily="18" charset="0"/>
              </a:rPr>
              <a:t>Peningkatan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penduduk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usia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produktif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muncul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sejak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tahun</a:t>
            </a:r>
            <a:r>
              <a:rPr lang="en-US" sz="1500" dirty="0">
                <a:latin typeface="Cambria" pitchFamily="18" charset="0"/>
              </a:rPr>
              <a:t> 2010, </a:t>
            </a:r>
            <a:r>
              <a:rPr lang="en-US" sz="1500" dirty="0" err="1">
                <a:latin typeface="Cambria" pitchFamily="18" charset="0"/>
              </a:rPr>
              <a:t>namun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diprediksi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puncaknya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terletak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pada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kurun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err="1">
                <a:latin typeface="Cambria" pitchFamily="18" charset="0"/>
              </a:rPr>
              <a:t>waktu</a:t>
            </a:r>
            <a:r>
              <a:rPr lang="en-US" sz="1500" dirty="0">
                <a:latin typeface="Cambria" pitchFamily="18" charset="0"/>
              </a:rPr>
              <a:t> 2020-2030. </a:t>
            </a:r>
          </a:p>
          <a:p>
            <a:pPr marL="351865" indent="-300610" algn="just">
              <a:spcAft>
                <a:spcPts val="306"/>
              </a:spcAft>
              <a:buFont typeface="+mj-lt"/>
              <a:buAutoNum type="arabicPeriod"/>
            </a:pP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Pada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Tahun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2030,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jumlah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penduduk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Indonesia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diprediksi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meningkat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menjadi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305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Juta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Jiwa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dan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sebanyak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195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Juta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Jiwa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(64%)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merupakan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penduduk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usia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ambria" pitchFamily="18" charset="0"/>
              </a:rPr>
              <a:t>produktif</a:t>
            </a:r>
            <a:r>
              <a:rPr lang="en-US" sz="1500" b="1" dirty="0">
                <a:solidFill>
                  <a:schemeClr val="accent1"/>
                </a:solidFill>
                <a:latin typeface="Cambria" pitchFamily="18" charset="0"/>
              </a:rPr>
              <a:t>.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05811" y="1402895"/>
            <a:ext cx="830884" cy="753267"/>
            <a:chOff x="1351390" y="2254023"/>
            <a:chExt cx="1206952" cy="1206952"/>
          </a:xfrm>
        </p:grpSpPr>
        <p:sp>
          <p:nvSpPr>
            <p:cNvPr id="11" name="Plus 10"/>
            <p:cNvSpPr/>
            <p:nvPr/>
          </p:nvSpPr>
          <p:spPr>
            <a:xfrm>
              <a:off x="1351390" y="2254023"/>
              <a:ext cx="1206952" cy="1206952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Plus 4"/>
            <p:cNvSpPr/>
            <p:nvPr/>
          </p:nvSpPr>
          <p:spPr>
            <a:xfrm>
              <a:off x="1511371" y="2715561"/>
              <a:ext cx="886990" cy="2838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806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6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581508" y="3845490"/>
            <a:ext cx="645053" cy="175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0010" tIns="35005" rIns="70010" bIns="35005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122926" y="1467832"/>
            <a:ext cx="450695" cy="195070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0010" tIns="35005" rIns="70010" bIns="3500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93278" y="791941"/>
            <a:ext cx="1814187" cy="2289250"/>
          </a:xfrm>
          <a:prstGeom prst="rect">
            <a:avLst/>
          </a:prstGeom>
          <a:noFill/>
        </p:spPr>
        <p:txBody>
          <a:bodyPr wrap="square" lIns="70010" tIns="35005" rIns="70010" bIns="35005" rtlCol="0">
            <a:spAutoFit/>
          </a:bodyPr>
          <a:lstStyle/>
          <a:p>
            <a:pPr marL="132486" indent="-132486">
              <a:spcAft>
                <a:spcPts val="459"/>
              </a:spcAft>
              <a:buFont typeface="Arial" pitchFamily="34" charset="0"/>
              <a:buChar char="•"/>
            </a:pPr>
            <a:r>
              <a:rPr lang="en-US" sz="1400" err="1">
                <a:latin typeface="Cambria" pitchFamily="18" charset="0"/>
              </a:rPr>
              <a:t>Potensi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b="1" err="1">
                <a:latin typeface="Cambria" pitchFamily="18" charset="0"/>
              </a:rPr>
              <a:t>meningkatkan</a:t>
            </a:r>
            <a:r>
              <a:rPr lang="en-US" sz="1400" b="1">
                <a:latin typeface="Cambria" pitchFamily="18" charset="0"/>
              </a:rPr>
              <a:t> </a:t>
            </a:r>
            <a:r>
              <a:rPr lang="en-US" sz="1400" b="1" err="1">
                <a:latin typeface="Cambria" pitchFamily="18" charset="0"/>
              </a:rPr>
              <a:t>produktivitas</a:t>
            </a:r>
            <a:r>
              <a:rPr lang="en-US" sz="1400" b="1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semakin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tinggi</a:t>
            </a:r>
            <a:r>
              <a:rPr lang="en-US" sz="1400">
                <a:latin typeface="Cambria" pitchFamily="18" charset="0"/>
              </a:rPr>
              <a:t>;</a:t>
            </a:r>
          </a:p>
          <a:p>
            <a:pPr marL="132486" indent="-132486">
              <a:spcAft>
                <a:spcPts val="459"/>
              </a:spcAft>
              <a:buFont typeface="Arial" pitchFamily="34" charset="0"/>
              <a:buChar char="•"/>
            </a:pPr>
            <a:r>
              <a:rPr lang="en-US" sz="1400" err="1">
                <a:latin typeface="Cambria" pitchFamily="18" charset="0"/>
              </a:rPr>
              <a:t>Mampu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b="1" err="1">
                <a:latin typeface="Cambria" pitchFamily="18" charset="0"/>
              </a:rPr>
              <a:t>menekan</a:t>
            </a:r>
            <a:r>
              <a:rPr lang="en-US" sz="1400" b="1">
                <a:latin typeface="Cambria" pitchFamily="18" charset="0"/>
              </a:rPr>
              <a:t> </a:t>
            </a:r>
            <a:r>
              <a:rPr lang="en-US" sz="1400" b="1" err="1">
                <a:latin typeface="Cambria" pitchFamily="18" charset="0"/>
              </a:rPr>
              <a:t>beban</a:t>
            </a:r>
            <a:r>
              <a:rPr lang="en-US" sz="1400" b="1">
                <a:latin typeface="Cambria" pitchFamily="18" charset="0"/>
              </a:rPr>
              <a:t> </a:t>
            </a:r>
            <a:r>
              <a:rPr lang="en-US" sz="1400" b="1" err="1">
                <a:latin typeface="Cambria" pitchFamily="18" charset="0"/>
              </a:rPr>
              <a:t>ketergantungan</a:t>
            </a:r>
            <a:r>
              <a:rPr lang="en-US" sz="1400" b="1">
                <a:latin typeface="Cambria" pitchFamily="18" charset="0"/>
              </a:rPr>
              <a:t> </a:t>
            </a:r>
            <a:r>
              <a:rPr lang="en-US" sz="1400" b="1" i="1">
                <a:latin typeface="Cambria" pitchFamily="18" charset="0"/>
              </a:rPr>
              <a:t>(dependency </a:t>
            </a:r>
            <a:r>
              <a:rPr lang="en-US" sz="1400" i="1">
                <a:latin typeface="Cambria" pitchFamily="18" charset="0"/>
              </a:rPr>
              <a:t>burden)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sampai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tingkat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terendah</a:t>
            </a:r>
            <a:endParaRPr lang="en-US" sz="140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4505" y="3147036"/>
            <a:ext cx="1739496" cy="1794242"/>
          </a:xfrm>
          <a:prstGeom prst="rect">
            <a:avLst/>
          </a:prstGeom>
        </p:spPr>
        <p:txBody>
          <a:bodyPr wrap="square" lIns="70010" tIns="35005" rIns="70010" bIns="35005">
            <a:spAutoFit/>
          </a:bodyPr>
          <a:lstStyle/>
          <a:p>
            <a:r>
              <a:rPr lang="en-US" sz="1400" b="1" err="1">
                <a:latin typeface="Cambria" pitchFamily="18" charset="0"/>
              </a:rPr>
              <a:t>Meningkatkan</a:t>
            </a:r>
            <a:r>
              <a:rPr lang="en-US" sz="1400" b="1">
                <a:latin typeface="Cambria" pitchFamily="18" charset="0"/>
              </a:rPr>
              <a:t> </a:t>
            </a:r>
            <a:r>
              <a:rPr lang="en-US" sz="1400" b="1" err="1">
                <a:latin typeface="Cambria" pitchFamily="18" charset="0"/>
              </a:rPr>
              <a:t>pengangguran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akibat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proporsi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tidak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seimbang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antara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jumlah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angkatan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kerja</a:t>
            </a:r>
            <a:r>
              <a:rPr lang="en-US" sz="1400">
                <a:latin typeface="Cambria" pitchFamily="18" charset="0"/>
              </a:rPr>
              <a:t> dg </a:t>
            </a:r>
            <a:r>
              <a:rPr lang="en-US" sz="1400" err="1">
                <a:latin typeface="Cambria" pitchFamily="18" charset="0"/>
              </a:rPr>
              <a:t>tingkat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partisipasi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angkatan</a:t>
            </a:r>
            <a:r>
              <a:rPr lang="en-US" sz="1400">
                <a:latin typeface="Cambria" pitchFamily="18" charset="0"/>
              </a:rPr>
              <a:t> </a:t>
            </a:r>
            <a:r>
              <a:rPr lang="en-US" sz="1400" err="1">
                <a:latin typeface="Cambria" pitchFamily="18" charset="0"/>
              </a:rPr>
              <a:t>kerja</a:t>
            </a:r>
            <a:r>
              <a:rPr lang="en-US" sz="1400">
                <a:latin typeface="Cambria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683" y="123478"/>
            <a:ext cx="8848835" cy="4400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0018" tIns="35009" rIns="70018" bIns="35009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</a:rPr>
              <a:t>BONUS DEMOGRAFI DI INDONESIA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4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4" y="666915"/>
            <a:ext cx="6365325" cy="2058020"/>
            <a:chOff x="350837" y="1475990"/>
            <a:chExt cx="8458201" cy="330952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9" t="29942" r="9818" b="10776"/>
            <a:stretch/>
          </p:blipFill>
          <p:spPr bwMode="auto">
            <a:xfrm>
              <a:off x="350837" y="1475990"/>
              <a:ext cx="8458201" cy="330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604991" y="3740397"/>
              <a:ext cx="685800" cy="6858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5598" y="3942853"/>
              <a:ext cx="1504239" cy="81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Cambria" pitchFamily="18" charset="0"/>
                </a:rPr>
                <a:t>Ketidakstabilan politik dalam negeri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088132" y="3483931"/>
              <a:ext cx="685800" cy="6858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8916" y="3481188"/>
              <a:ext cx="1671722" cy="81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Cambria" pitchFamily="18" charset="0"/>
                </a:rPr>
                <a:t>Harga minyak merosot 67% dalam 7 bulan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52120" y="1851670"/>
            <a:ext cx="5040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050" b="1" dirty="0" smtClean="0">
                <a:latin typeface="Cambria" pitchFamily="18" charset="0"/>
              </a:rPr>
              <a:t>4,88</a:t>
            </a:r>
            <a:endParaRPr lang="id-ID" sz="1050" b="1" dirty="0">
              <a:latin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25648" y="4883858"/>
            <a:ext cx="1642290" cy="273844"/>
          </a:xfrm>
        </p:spPr>
        <p:txBody>
          <a:bodyPr/>
          <a:lstStyle/>
          <a:p>
            <a:fld id="{BA974F76-74E3-4425-B1F2-DAF10CFF65F2}" type="slidenum">
              <a:rPr lang="en-US" sz="1100"/>
              <a:t>5</a:t>
            </a:fld>
            <a:endParaRPr lang="en-US" sz="110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28768" r="7749" b="10776"/>
          <a:stretch/>
        </p:blipFill>
        <p:spPr bwMode="auto">
          <a:xfrm>
            <a:off x="113159" y="2917542"/>
            <a:ext cx="6585467" cy="21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3187" y="780840"/>
            <a:ext cx="1831262" cy="254025"/>
          </a:xfrm>
          <a:prstGeom prst="rect">
            <a:avLst/>
          </a:prstGeom>
          <a:noFill/>
        </p:spPr>
        <p:txBody>
          <a:bodyPr wrap="square" lIns="68688" tIns="34344" rIns="68688" bIns="34344" rtlCol="0">
            <a:spAutoFit/>
          </a:bodyPr>
          <a:lstStyle/>
          <a:p>
            <a:r>
              <a:rPr lang="en-US" sz="1200" b="1" i="1">
                <a:latin typeface="Cambria" pitchFamily="18" charset="0"/>
              </a:rPr>
              <a:t>GDP Growth (%)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187" y="2995048"/>
            <a:ext cx="1831262" cy="254025"/>
          </a:xfrm>
          <a:prstGeom prst="rect">
            <a:avLst/>
          </a:prstGeom>
          <a:noFill/>
        </p:spPr>
        <p:txBody>
          <a:bodyPr wrap="square" lIns="68688" tIns="34344" rIns="68688" bIns="34344" rtlCol="0">
            <a:spAutoFit/>
          </a:bodyPr>
          <a:lstStyle/>
          <a:p>
            <a:r>
              <a:rPr lang="en-US" sz="1200" b="1" i="1">
                <a:latin typeface="Cambria" pitchFamily="18" charset="0"/>
              </a:rPr>
              <a:t>GDP Per Capita (US$)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3380" y="780841"/>
            <a:ext cx="635246" cy="194409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8" tIns="34344" rIns="68688" bIns="34344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2160" y="2917542"/>
            <a:ext cx="699403" cy="21694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8" tIns="34344" rIns="68688" bIns="34344"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75775"/>
              </p:ext>
            </p:extLst>
          </p:nvPr>
        </p:nvGraphicFramePr>
        <p:xfrm>
          <a:off x="6875842" y="758417"/>
          <a:ext cx="2067556" cy="42497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3778"/>
                <a:gridCol w="1033778"/>
              </a:tblGrid>
              <a:tr h="2101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Cambria" pitchFamily="18" charset="0"/>
                        </a:rPr>
                        <a:t>Peringkat</a:t>
                      </a:r>
                      <a:endParaRPr lang="en-US" sz="1000" dirty="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Cambria" pitchFamily="18" charset="0"/>
                        </a:rPr>
                        <a:t>Negara</a:t>
                      </a:r>
                      <a:endParaRPr lang="en-US" sz="10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Amerika Serikat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2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China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3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Jepang</a:t>
                      </a: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4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Jerman</a:t>
                      </a: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5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Inggris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6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India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7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Perancis</a:t>
                      </a:r>
                      <a:endParaRPr lang="en-US" sz="900" baseline="0" smtClean="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8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Brazil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9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Italia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10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Kanada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11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Rusia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12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Korea Selatan</a:t>
                      </a: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13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Australia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14</a:t>
                      </a:r>
                      <a:endParaRPr lang="en-US" sz="900" b="1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Spanyol</a:t>
                      </a:r>
                      <a:endParaRPr lang="en-US" sz="900" b="1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221395"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Cambria" pitchFamily="18" charset="0"/>
                        </a:rPr>
                        <a:t>15</a:t>
                      </a:r>
                      <a:endParaRPr lang="en-US" sz="10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Cambria" pitchFamily="18" charset="0"/>
                        </a:rPr>
                        <a:t>INDONESIA</a:t>
                      </a:r>
                      <a:endParaRPr lang="en-US" sz="10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16</a:t>
                      </a:r>
                      <a:endParaRPr lang="en-US" sz="900" b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Meksiko</a:t>
                      </a:r>
                      <a:endParaRPr lang="en-US" sz="900" b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17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Turki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18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Cambria" pitchFamily="18" charset="0"/>
                        </a:rPr>
                        <a:t>Belanda</a:t>
                      </a:r>
                      <a:endParaRPr lang="en-US" sz="900" dirty="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19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Arab</a:t>
                      </a:r>
                      <a:r>
                        <a:rPr lang="en-US" sz="900" baseline="0" smtClean="0">
                          <a:latin typeface="Cambria" pitchFamily="18" charset="0"/>
                        </a:rPr>
                        <a:t> Saudi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  <a:tr h="198837"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latin typeface="Cambria" pitchFamily="18" charset="0"/>
                        </a:rPr>
                        <a:t>20</a:t>
                      </a:r>
                      <a:endParaRPr lang="en-US" sz="90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Cambria" pitchFamily="18" charset="0"/>
                        </a:rPr>
                        <a:t>Swis</a:t>
                      </a:r>
                      <a:r>
                        <a:rPr lang="id-ID" sz="900" dirty="0" smtClean="0">
                          <a:latin typeface="Cambria" pitchFamily="18" charset="0"/>
                        </a:rPr>
                        <a:t>s</a:t>
                      </a:r>
                      <a:endParaRPr lang="en-US" sz="900" dirty="0">
                        <a:latin typeface="Cambria" pitchFamily="18" charset="0"/>
                      </a:endParaRPr>
                    </a:p>
                  </a:txBody>
                  <a:tcPr marL="70887" marR="70887" marT="31747" marB="31747" anchor="ctr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58492" y="529978"/>
            <a:ext cx="2067554" cy="254025"/>
          </a:xfrm>
          <a:prstGeom prst="rect">
            <a:avLst/>
          </a:prstGeom>
          <a:noFill/>
        </p:spPr>
        <p:txBody>
          <a:bodyPr wrap="square" lIns="68688" tIns="34344" rIns="68688" bIns="34344" rtlCol="0">
            <a:spAutoFit/>
          </a:bodyPr>
          <a:lstStyle/>
          <a:p>
            <a:pPr algn="ctr"/>
            <a:r>
              <a:rPr lang="en-US" sz="1200" b="1" i="1">
                <a:latin typeface="Cambria" pitchFamily="18" charset="0"/>
              </a:rPr>
              <a:t>Top Countries by GDP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009" y="99024"/>
            <a:ext cx="8933832" cy="456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0710" tIns="35355" rIns="70710" bIns="35355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</a:rPr>
              <a:t>PERTUMBUHAN EKONOMI INDONESIA TAHUN 1961-2016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492" y="4963859"/>
            <a:ext cx="2294002" cy="172615"/>
          </a:xfrm>
          <a:prstGeom prst="rect">
            <a:avLst/>
          </a:prstGeom>
        </p:spPr>
        <p:txBody>
          <a:bodyPr wrap="square" lIns="64266" tIns="32133" rIns="64266" bIns="32133">
            <a:spAutoFit/>
          </a:bodyPr>
          <a:lstStyle/>
          <a:p>
            <a:pPr defTabSz="776782">
              <a:defRPr/>
            </a:pPr>
            <a:r>
              <a:rPr lang="en-US" sz="700" i="1" err="1">
                <a:latin typeface="Cambria" pitchFamily="18" charset="0"/>
              </a:rPr>
              <a:t>Sumber</a:t>
            </a:r>
            <a:r>
              <a:rPr lang="en-US" sz="700" i="1">
                <a:latin typeface="Cambria" pitchFamily="18" charset="0"/>
              </a:rPr>
              <a:t>: Worldbank &amp; Statisticstimes.com,2017</a:t>
            </a:r>
            <a:endParaRPr lang="en-US" sz="700" i="1"/>
          </a:p>
        </p:txBody>
      </p:sp>
    </p:spTree>
    <p:extLst>
      <p:ext uri="{BB962C8B-B14F-4D97-AF65-F5344CB8AC3E}">
        <p14:creationId xmlns:p14="http://schemas.microsoft.com/office/powerpoint/2010/main" val="31106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56526" y="4876740"/>
            <a:ext cx="2133600" cy="273844"/>
          </a:xfrm>
        </p:spPr>
        <p:txBody>
          <a:bodyPr/>
          <a:lstStyle/>
          <a:p>
            <a:fld id="{BA974F76-74E3-4425-B1F2-DAF10CFF65F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903516"/>
              </p:ext>
            </p:extLst>
          </p:nvPr>
        </p:nvGraphicFramePr>
        <p:xfrm>
          <a:off x="217955" y="772738"/>
          <a:ext cx="6539745" cy="349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675" y="4302765"/>
            <a:ext cx="6498024" cy="850810"/>
          </a:xfrm>
          <a:prstGeom prst="rect">
            <a:avLst/>
          </a:prstGeom>
          <a:noFill/>
        </p:spPr>
        <p:txBody>
          <a:bodyPr wrap="square" lIns="80581" tIns="40291" rIns="80581" bIns="40291" rtlCol="0">
            <a:spAutoFit/>
          </a:bodyPr>
          <a:lstStyle/>
          <a:p>
            <a:pPr algn="just"/>
            <a:r>
              <a:rPr lang="en-US" sz="1000" i="1">
                <a:latin typeface="Cambria" pitchFamily="18" charset="0"/>
              </a:rPr>
              <a:t>Keterangan:</a:t>
            </a:r>
          </a:p>
          <a:p>
            <a:pPr marL="198655" indent="-198655" algn="just">
              <a:buFont typeface="Arial" pitchFamily="34" charset="0"/>
              <a:buChar char="•"/>
            </a:pPr>
            <a:r>
              <a:rPr lang="en-US" sz="1000" b="1" i="1">
                <a:latin typeface="Cambria" pitchFamily="18" charset="0"/>
              </a:rPr>
              <a:t>BRIC</a:t>
            </a:r>
            <a:r>
              <a:rPr lang="en-US" sz="1000" i="1">
                <a:latin typeface="Cambria" pitchFamily="18" charset="0"/>
              </a:rPr>
              <a:t> adalah akronim dari Brasil, Rusia, India, Tiongkok dan Afrika Selatan yang merupakan 5 negara dengan pertumbuhan ekonomi pesat. Akronim ini pertama dicetuskan oleh Goldman Sachs pda Tahun 2001.</a:t>
            </a:r>
          </a:p>
          <a:p>
            <a:pPr marL="198655" indent="-198655" algn="just">
              <a:buFont typeface="Arial" pitchFamily="34" charset="0"/>
              <a:buChar char="•"/>
            </a:pPr>
            <a:r>
              <a:rPr lang="en-US" sz="1000" b="1" i="1">
                <a:latin typeface="Cambria" pitchFamily="18" charset="0"/>
              </a:rPr>
              <a:t>G-20 atau kelompok 20 ekonomi utama </a:t>
            </a:r>
            <a:r>
              <a:rPr lang="en-US" sz="1000" i="1">
                <a:latin typeface="Cambria" pitchFamily="18" charset="0"/>
              </a:rPr>
              <a:t>adalah kelompok 19 negara dengan perekonomian besar di dunia ditambah dengan Uni Eropa.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955" y="161316"/>
            <a:ext cx="8735411" cy="456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0710" tIns="35355" rIns="70710" bIns="35355">
            <a:spAutoFit/>
          </a:bodyPr>
          <a:lstStyle/>
          <a:p>
            <a:pPr algn="ctr"/>
            <a:r>
              <a:rPr lang="en-US" sz="2400" b="1">
                <a:latin typeface="Cambria" pitchFamily="18" charset="0"/>
              </a:rPr>
              <a:t>PERTUMBUHAN EKONOMI NEGARA-NEGARA G20 DAN BRIC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7700" y="1836841"/>
            <a:ext cx="2290268" cy="2737654"/>
          </a:xfrm>
          <a:prstGeom prst="rect">
            <a:avLst/>
          </a:prstGeom>
          <a:noFill/>
        </p:spPr>
        <p:txBody>
          <a:bodyPr wrap="square" lIns="72120" tIns="36059" rIns="72120" bIns="36059" rtlCol="0">
            <a:spAutoFit/>
          </a:bodyPr>
          <a:lstStyle/>
          <a:p>
            <a:pPr marL="259999" indent="-211101" algn="just">
              <a:spcAft>
                <a:spcPts val="464"/>
              </a:spcAft>
              <a:buFont typeface="Wingdings" pitchFamily="2" charset="2"/>
              <a:buChar char="§"/>
            </a:pPr>
            <a:r>
              <a:rPr lang="en-US" sz="1300">
                <a:latin typeface="Cambria" pitchFamily="18" charset="0"/>
              </a:rPr>
              <a:t>Pertumbuhan ekonomi Indonesia pada tahun 2016 adalah 5,02%, </a:t>
            </a:r>
            <a:r>
              <a:rPr lang="en-US" sz="1300" b="1">
                <a:latin typeface="Cambria" pitchFamily="18" charset="0"/>
              </a:rPr>
              <a:t>mengalami kenaikan 0,12% dibandingkan Tahun 2015</a:t>
            </a:r>
            <a:r>
              <a:rPr lang="en-US" sz="1300">
                <a:latin typeface="Cambria" pitchFamily="18" charset="0"/>
              </a:rPr>
              <a:t>;</a:t>
            </a:r>
          </a:p>
          <a:p>
            <a:pPr marL="259999" indent="-211101" algn="just">
              <a:spcAft>
                <a:spcPts val="464"/>
              </a:spcAft>
              <a:buFont typeface="Wingdings" pitchFamily="2" charset="2"/>
              <a:buChar char="§"/>
            </a:pPr>
            <a:r>
              <a:rPr lang="en-US" sz="1300">
                <a:latin typeface="Cambria" pitchFamily="18" charset="0"/>
              </a:rPr>
              <a:t>Rata-rata pertumbuhan ekonomi Indonesia sejak tahun 2007-2016 adalah 5,6% atau </a:t>
            </a:r>
            <a:r>
              <a:rPr lang="en-US" sz="1300" b="1">
                <a:solidFill>
                  <a:schemeClr val="tx2"/>
                </a:solidFill>
                <a:latin typeface="Cambria" pitchFamily="18" charset="0"/>
              </a:rPr>
              <a:t>menempati urutan ke-3 di antara negara-negara G20 dan BRIC</a:t>
            </a:r>
            <a:r>
              <a:rPr lang="en-US" sz="130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16773" y="996109"/>
            <a:ext cx="2290268" cy="75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835" tIns="29917" rIns="59835" bIns="29917">
            <a:spAutoFit/>
          </a:bodyPr>
          <a:lstStyle/>
          <a:p>
            <a:pPr algn="ctr"/>
            <a:r>
              <a:rPr lang="en-US" sz="1500" b="1">
                <a:solidFill>
                  <a:schemeClr val="tx2"/>
                </a:solidFill>
                <a:latin typeface="Cambria" pitchFamily="18" charset="0"/>
              </a:rPr>
              <a:t>“Indonesia </a:t>
            </a:r>
            <a:r>
              <a:rPr lang="en-US" sz="1500" b="1" err="1">
                <a:solidFill>
                  <a:schemeClr val="tx2"/>
                </a:solidFill>
                <a:latin typeface="Cambria" pitchFamily="18" charset="0"/>
              </a:rPr>
              <a:t>sudah</a:t>
            </a:r>
            <a:r>
              <a:rPr lang="en-US" sz="1500" b="1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500" b="1" err="1">
                <a:solidFill>
                  <a:schemeClr val="tx2"/>
                </a:solidFill>
                <a:latin typeface="Cambria" pitchFamily="18" charset="0"/>
              </a:rPr>
              <a:t>merdeka</a:t>
            </a:r>
            <a:r>
              <a:rPr lang="en-US" sz="1500" b="1">
                <a:solidFill>
                  <a:schemeClr val="tx2"/>
                </a:solidFill>
                <a:latin typeface="Cambria" pitchFamily="18" charset="0"/>
              </a:rPr>
              <a:t> hampir 72 </a:t>
            </a:r>
            <a:r>
              <a:rPr lang="en-US" sz="1500" b="1" err="1">
                <a:solidFill>
                  <a:schemeClr val="tx2"/>
                </a:solidFill>
                <a:latin typeface="Cambria" pitchFamily="18" charset="0"/>
              </a:rPr>
              <a:t>Tahun</a:t>
            </a:r>
            <a:r>
              <a:rPr lang="en-US" sz="1500" b="1">
                <a:solidFill>
                  <a:schemeClr val="tx2"/>
                </a:solidFill>
                <a:latin typeface="Cambria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3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4864099"/>
            <a:ext cx="2133600" cy="273844"/>
          </a:xfrm>
        </p:spPr>
        <p:txBody>
          <a:bodyPr/>
          <a:lstStyle/>
          <a:p>
            <a:fld id="{BA974F76-74E3-4425-B1F2-DAF10CFF65F2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954" y="153974"/>
            <a:ext cx="8810183" cy="440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0710" tIns="35355" rIns="70710" bIns="35355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</a:rPr>
              <a:t>PREDIKSI PERTUMBUHAN EKONOMI GLOBAL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89191"/>
              </p:ext>
            </p:extLst>
          </p:nvPr>
        </p:nvGraphicFramePr>
        <p:xfrm>
          <a:off x="281183" y="1178969"/>
          <a:ext cx="6158400" cy="2876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5678"/>
                <a:gridCol w="1223522"/>
                <a:gridCol w="1208056"/>
                <a:gridCol w="1871144"/>
              </a:tblGrid>
              <a:tr h="255137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Cambria" pitchFamily="18" charset="0"/>
                      </a:endParaRPr>
                    </a:p>
                  </a:txBody>
                  <a:tcPr marL="76787" marR="76787" marT="31701" marB="31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smtClean="0">
                          <a:latin typeface="Cambria" pitchFamily="18" charset="0"/>
                        </a:rPr>
                        <a:t>TAHUN 2016</a:t>
                      </a:r>
                      <a:endParaRPr lang="en-US" sz="1300" b="1">
                        <a:latin typeface="Cambria" pitchFamily="18" charset="0"/>
                      </a:endParaRPr>
                    </a:p>
                  </a:txBody>
                  <a:tcPr marL="76787" marR="76787" marT="31701" marB="31701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smtClean="0">
                          <a:latin typeface="Cambria" pitchFamily="18" charset="0"/>
                        </a:rPr>
                        <a:t>TAHUN 2050</a:t>
                      </a:r>
                      <a:endParaRPr lang="en-US" sz="1300" b="1">
                        <a:latin typeface="Cambria" pitchFamily="18" charset="0"/>
                      </a:endParaRPr>
                    </a:p>
                  </a:txBody>
                  <a:tcPr marL="76787" marR="76787" marT="31701" marB="31701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latin typeface="Cambria" pitchFamily="18" charset="0"/>
                      </a:endParaRPr>
                    </a:p>
                  </a:txBody>
                  <a:tcPr marL="76787" marR="76787" marT="31701" marB="3170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China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1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1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Cina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Amerika Serikat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2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2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India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India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3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3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95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latin typeface="Cambria" pitchFamily="18" charset="0"/>
                        </a:rPr>
                        <a:t>Amerika Serikat</a:t>
                      </a: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Jepang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4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4</a:t>
                      </a:r>
                      <a:endParaRPr lang="en-US" sz="1300" b="1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Indonesia</a:t>
                      </a:r>
                      <a:endParaRPr lang="en-US" sz="1300" b="1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Jerman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5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5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Brazil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Rusia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6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6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Rusia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Brazil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7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7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Meksiko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b="1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Indonesia</a:t>
                      </a:r>
                      <a:endParaRPr lang="en-US" sz="1300" b="1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8</a:t>
                      </a:r>
                      <a:endParaRPr lang="en-US" sz="1300" b="1">
                        <a:solidFill>
                          <a:srgbClr val="0070C0"/>
                        </a:solidFill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8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Jepang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Inggris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9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9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Jerman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24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Perancis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10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mbria" pitchFamily="18" charset="0"/>
                        </a:rPr>
                        <a:t>10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Cambria" pitchFamily="18" charset="0"/>
                        </a:rPr>
                        <a:t>Inggris</a:t>
                      </a:r>
                      <a:endParaRPr lang="en-US" sz="1300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39243"/>
              </p:ext>
            </p:extLst>
          </p:nvPr>
        </p:nvGraphicFramePr>
        <p:xfrm>
          <a:off x="318862" y="4071452"/>
          <a:ext cx="1471385" cy="374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509"/>
                <a:gridCol w="848876"/>
              </a:tblGrid>
              <a:tr h="187466">
                <a:tc>
                  <a:txBody>
                    <a:bodyPr/>
                    <a:lstStyle/>
                    <a:p>
                      <a:endParaRPr lang="en-US" sz="800" i="1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i="1" smtClean="0">
                          <a:latin typeface="Cambria" pitchFamily="18" charset="0"/>
                        </a:rPr>
                        <a:t>E7 economies</a:t>
                      </a:r>
                      <a:endParaRPr lang="en-US" sz="800" i="1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466">
                <a:tc>
                  <a:txBody>
                    <a:bodyPr/>
                    <a:lstStyle/>
                    <a:p>
                      <a:endParaRPr lang="en-US" sz="800" i="1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i="1" smtClean="0">
                          <a:latin typeface="Cambria" pitchFamily="18" charset="0"/>
                        </a:rPr>
                        <a:t>G7 economies</a:t>
                      </a:r>
                      <a:endParaRPr lang="en-US" sz="800" i="1">
                        <a:latin typeface="Cambria" pitchFamily="18" charset="0"/>
                      </a:endParaRPr>
                    </a:p>
                  </a:txBody>
                  <a:tcPr marL="76787" marR="76787" marT="31701" marB="31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07425" y="4056995"/>
            <a:ext cx="1795518" cy="179132"/>
          </a:xfrm>
          <a:prstGeom prst="rect">
            <a:avLst/>
          </a:prstGeom>
        </p:spPr>
        <p:txBody>
          <a:bodyPr wrap="none" lIns="70720" tIns="35360" rIns="70720" bIns="35360">
            <a:spAutoFit/>
          </a:bodyPr>
          <a:lstStyle/>
          <a:p>
            <a:r>
              <a:rPr lang="en-US" sz="700" i="1">
                <a:latin typeface="Cambria" pitchFamily="18" charset="0"/>
              </a:rPr>
              <a:t>Sumber: www.pwc.com (The World in 2050)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7131" y="1252963"/>
            <a:ext cx="2521006" cy="3070188"/>
          </a:xfrm>
          <a:prstGeom prst="rect">
            <a:avLst/>
          </a:prstGeom>
          <a:noFill/>
        </p:spPr>
        <p:txBody>
          <a:bodyPr wrap="square" lIns="68697" tIns="34348" rIns="68697" bIns="34348" rtlCol="0">
            <a:spAutoFit/>
          </a:bodyPr>
          <a:lstStyle/>
          <a:p>
            <a:pPr marL="265199" indent="-265199">
              <a:buFont typeface="+mj-lt"/>
              <a:buAutoNum type="arabicPeriod"/>
            </a:pPr>
            <a:r>
              <a:rPr lang="en-US" sz="1300">
                <a:latin typeface="Cambria" pitchFamily="18" charset="0"/>
              </a:rPr>
              <a:t>Pada Tahun 2016, Perolehan GDP PPP Indonesia menempati urutan ke-8 di dunia;</a:t>
            </a:r>
          </a:p>
          <a:p>
            <a:pPr marL="265199" indent="-265199">
              <a:buFont typeface="+mj-lt"/>
              <a:buAutoNum type="arabicPeriod"/>
            </a:pPr>
            <a:r>
              <a:rPr lang="en-US" sz="1300">
                <a:latin typeface="Cambria" pitchFamily="18" charset="0"/>
              </a:rPr>
              <a:t>Negara-negara </a:t>
            </a:r>
            <a:r>
              <a:rPr lang="en-US" sz="1300" i="1">
                <a:latin typeface="Cambria" pitchFamily="18" charset="0"/>
              </a:rPr>
              <a:t>Emerging Markets </a:t>
            </a:r>
            <a:r>
              <a:rPr lang="en-US" sz="1300">
                <a:latin typeface="Cambria" pitchFamily="18" charset="0"/>
              </a:rPr>
              <a:t>diprediksi akan mendominasi 10 besar ekonomi dunia pada tahun 2050, termasuk Indonesia;</a:t>
            </a:r>
          </a:p>
          <a:p>
            <a:pPr marL="265199" indent="-265199">
              <a:buFont typeface="+mj-lt"/>
              <a:buAutoNum type="arabicPeriod"/>
            </a:pPr>
            <a:r>
              <a:rPr lang="en-US" sz="1300">
                <a:latin typeface="Cambria" pitchFamily="18" charset="0"/>
              </a:rPr>
              <a:t>Diprediksi tahun 2030 akan menempati posisi ke 5;</a:t>
            </a:r>
          </a:p>
          <a:p>
            <a:pPr marL="265199" indent="-265199">
              <a:buFont typeface="+mj-lt"/>
              <a:buAutoNum type="arabicPeriod"/>
            </a:pPr>
            <a:r>
              <a:rPr lang="en-US" sz="1300">
                <a:latin typeface="Cambria" pitchFamily="18" charset="0"/>
              </a:rPr>
              <a:t>Bahkan pada tahun 2050 Indonesia diprediksi masuk ke dalam </a:t>
            </a:r>
            <a:r>
              <a:rPr lang="en-US" sz="1300">
                <a:solidFill>
                  <a:srgbClr val="0070C0"/>
                </a:solidFill>
                <a:latin typeface="Cambria" pitchFamily="18" charset="0"/>
              </a:rPr>
              <a:t>4 Besar Kekuatan Ekonomi Dunia.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426" y="843975"/>
            <a:ext cx="6161155" cy="256077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r>
              <a:rPr lang="en-US" sz="1200" b="1" i="1">
                <a:latin typeface="Cambria" pitchFamily="18" charset="0"/>
              </a:rPr>
              <a:t>GPD at Purchasing Power Parity (PPP)</a:t>
            </a:r>
            <a:r>
              <a:rPr lang="en-US" sz="1200" i="1" u="sng"/>
              <a:t> </a:t>
            </a:r>
            <a:r>
              <a:rPr lang="en-US" sz="1200" b="1" i="1">
                <a:latin typeface="Cambria" pitchFamily="18" charset="0"/>
              </a:rPr>
              <a:t>Rangkings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955" y="4440033"/>
            <a:ext cx="6229234" cy="625408"/>
          </a:xfrm>
          <a:prstGeom prst="rect">
            <a:avLst/>
          </a:prstGeom>
        </p:spPr>
        <p:txBody>
          <a:bodyPr wrap="square" lIns="70720" tIns="35360" rIns="70720" bIns="35360">
            <a:spAutoFit/>
          </a:bodyPr>
          <a:lstStyle/>
          <a:p>
            <a:r>
              <a:rPr lang="en-US" sz="900">
                <a:latin typeface="Cambria" pitchFamily="18" charset="0"/>
              </a:rPr>
              <a:t>Keterangan:</a:t>
            </a:r>
          </a:p>
          <a:p>
            <a:pPr marL="176799" indent="-176799">
              <a:buFont typeface="Arial" pitchFamily="34" charset="0"/>
              <a:buChar char="•"/>
            </a:pPr>
            <a:r>
              <a:rPr lang="en-US" sz="900" i="1">
                <a:latin typeface="Cambria" pitchFamily="18" charset="0"/>
              </a:rPr>
              <a:t>GDP at PPP: </a:t>
            </a:r>
            <a:r>
              <a:rPr lang="id-ID" sz="900" i="1">
                <a:latin typeface="Cambria" pitchFamily="18" charset="0"/>
              </a:rPr>
              <a:t>Produk domestik bruto pada paritas daya beli menyesuaikan perbedaan tingkat harga</a:t>
            </a:r>
            <a:r>
              <a:rPr lang="en-US" sz="900" i="1">
                <a:latin typeface="Cambria" pitchFamily="18" charset="0"/>
              </a:rPr>
              <a:t> </a:t>
            </a:r>
            <a:r>
              <a:rPr lang="id-ID" sz="900" i="1">
                <a:latin typeface="Cambria" pitchFamily="18" charset="0"/>
              </a:rPr>
              <a:t>Negara-negara dan memberikan ukuran yang lebih baik dari volume barang dan jasa yang dihasilkan dalam suatu ekonomi</a:t>
            </a:r>
            <a:r>
              <a:rPr lang="en-US" sz="900" i="1">
                <a:latin typeface="Cambria" pitchFamily="18" charset="0"/>
              </a:rPr>
              <a:t>;</a:t>
            </a:r>
          </a:p>
          <a:p>
            <a:pPr marL="176799" indent="-176799">
              <a:buFont typeface="Arial" pitchFamily="34" charset="0"/>
              <a:buChar char="•"/>
            </a:pPr>
            <a:r>
              <a:rPr lang="en-US" sz="900" i="1">
                <a:latin typeface="Cambria" pitchFamily="18" charset="0"/>
              </a:rPr>
              <a:t>E7: Kelompok negara ekonomi berkembang yang terdiri dari China, India, Indonesia, Brazil, Mexico, Rusia dan Turki.</a:t>
            </a:r>
          </a:p>
        </p:txBody>
      </p:sp>
    </p:spTree>
    <p:extLst>
      <p:ext uri="{BB962C8B-B14F-4D97-AF65-F5344CB8AC3E}">
        <p14:creationId xmlns:p14="http://schemas.microsoft.com/office/powerpoint/2010/main" val="34880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0441" y="4769729"/>
            <a:ext cx="2133600" cy="273844"/>
          </a:xfrm>
        </p:spPr>
        <p:txBody>
          <a:bodyPr/>
          <a:lstStyle/>
          <a:p>
            <a:fld id="{BA974F76-74E3-4425-B1F2-DAF10CFF65F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35082"/>
          <a:stretch/>
        </p:blipFill>
        <p:spPr bwMode="auto">
          <a:xfrm>
            <a:off x="97008" y="758417"/>
            <a:ext cx="4806617" cy="274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712" y="153974"/>
            <a:ext cx="8754333" cy="440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0710" tIns="35355" rIns="70710" bIns="35355">
            <a:spAutoFit/>
          </a:bodyPr>
          <a:lstStyle/>
          <a:p>
            <a:pPr algn="ctr"/>
            <a:r>
              <a:rPr lang="en-US" sz="2400" b="1">
                <a:latin typeface="Cambria" pitchFamily="18" charset="0"/>
              </a:rPr>
              <a:t>MENUJU INDONESIA EMAS TAHUN 2045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264" y="2956397"/>
            <a:ext cx="1269930" cy="164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25" y="923266"/>
            <a:ext cx="2228857" cy="247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17984" y="703469"/>
            <a:ext cx="616854" cy="209910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r>
              <a:rPr lang="en-US" sz="900">
                <a:latin typeface="Cambria" pitchFamily="18" charset="0"/>
              </a:rPr>
              <a:t>Juta Jiwa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699542"/>
            <a:ext cx="3144589" cy="379187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pPr algn="ctr"/>
            <a:r>
              <a:rPr lang="en-US" sz="1000" dirty="0" err="1">
                <a:latin typeface="Cambria" pitchFamily="18" charset="0"/>
              </a:rPr>
              <a:t>Penduduk</a:t>
            </a:r>
            <a:r>
              <a:rPr lang="en-US" sz="1000" dirty="0">
                <a:latin typeface="Cambria" pitchFamily="18" charset="0"/>
              </a:rPr>
              <a:t> Indonesia </a:t>
            </a:r>
            <a:r>
              <a:rPr lang="en-US" sz="1000" dirty="0" err="1">
                <a:latin typeface="Cambria" pitchFamily="18" charset="0"/>
              </a:rPr>
              <a:t>diproyeksikan</a:t>
            </a:r>
            <a:r>
              <a:rPr lang="en-US" sz="1000" dirty="0">
                <a:latin typeface="Cambria" pitchFamily="18" charset="0"/>
              </a:rPr>
              <a:t> </a:t>
            </a:r>
            <a:r>
              <a:rPr lang="en-US" sz="1000" dirty="0" err="1">
                <a:latin typeface="Cambria" pitchFamily="18" charset="0"/>
              </a:rPr>
              <a:t>terus</a:t>
            </a:r>
            <a:r>
              <a:rPr lang="en-US" sz="1000" dirty="0">
                <a:latin typeface="Cambria" pitchFamily="18" charset="0"/>
              </a:rPr>
              <a:t> </a:t>
            </a:r>
            <a:r>
              <a:rPr lang="en-US" sz="1000" dirty="0" err="1">
                <a:latin typeface="Cambria" pitchFamily="18" charset="0"/>
              </a:rPr>
              <a:t>meningkat</a:t>
            </a:r>
            <a:r>
              <a:rPr lang="en-US" sz="1000" dirty="0">
                <a:latin typeface="Cambria" pitchFamily="18" charset="0"/>
              </a:rPr>
              <a:t>, </a:t>
            </a:r>
            <a:r>
              <a:rPr lang="en-US" sz="1000" dirty="0" err="1">
                <a:latin typeface="Cambria" pitchFamily="18" charset="0"/>
              </a:rPr>
              <a:t>namun</a:t>
            </a:r>
            <a:r>
              <a:rPr lang="en-US" sz="1000" dirty="0">
                <a:latin typeface="Cambria" pitchFamily="18" charset="0"/>
              </a:rPr>
              <a:t> </a:t>
            </a:r>
            <a:r>
              <a:rPr lang="en-US" sz="1000" dirty="0" err="1">
                <a:latin typeface="Cambria" pitchFamily="18" charset="0"/>
              </a:rPr>
              <a:t>dengan</a:t>
            </a:r>
            <a:r>
              <a:rPr lang="en-US" sz="1000" dirty="0">
                <a:latin typeface="Cambria" pitchFamily="18" charset="0"/>
              </a:rPr>
              <a:t> </a:t>
            </a:r>
            <a:r>
              <a:rPr lang="en-US" sz="1000" dirty="0" err="1">
                <a:latin typeface="Cambria" pitchFamily="18" charset="0"/>
              </a:rPr>
              <a:t>laju</a:t>
            </a:r>
            <a:r>
              <a:rPr lang="en-US" sz="1000" dirty="0">
                <a:latin typeface="Cambria" pitchFamily="18" charset="0"/>
              </a:rPr>
              <a:t> yang </a:t>
            </a:r>
            <a:r>
              <a:rPr lang="en-US" sz="1000" dirty="0" err="1">
                <a:latin typeface="Cambria" pitchFamily="18" charset="0"/>
              </a:rPr>
              <a:t>menurun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5510" y="1266571"/>
            <a:ext cx="1148984" cy="763908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r>
              <a:rPr lang="en-US" sz="900">
                <a:latin typeface="Cambria" pitchFamily="18" charset="0"/>
              </a:rPr>
              <a:t>PDB Per kapita diproyeksikan terus meningkat seiring pertumbuhan ekonomi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0914" y="703469"/>
            <a:ext cx="2004172" cy="2841400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r>
              <a:rPr lang="en-US" sz="1200" dirty="0" err="1">
                <a:latin typeface="Cambria" pitchFamily="18" charset="0"/>
              </a:rPr>
              <a:t>Dengan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pertumbuhan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ekonomi</a:t>
            </a:r>
            <a:r>
              <a:rPr lang="en-US" sz="1200" dirty="0">
                <a:latin typeface="Cambria" pitchFamily="18" charset="0"/>
              </a:rPr>
              <a:t> rill rata-rata 5-6% per </a:t>
            </a:r>
            <a:r>
              <a:rPr lang="en-US" sz="1200" dirty="0" err="1">
                <a:latin typeface="Cambria" pitchFamily="18" charset="0"/>
              </a:rPr>
              <a:t>tahun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didukung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oleh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peningkatan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teknologi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tingginya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jumlah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penduduk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mencapai</a:t>
            </a:r>
            <a:r>
              <a:rPr lang="en-US" sz="1200" dirty="0">
                <a:latin typeface="Cambria" pitchFamily="18" charset="0"/>
              </a:rPr>
              <a:t> 310 </a:t>
            </a:r>
            <a:r>
              <a:rPr lang="en-US" sz="1200" dirty="0" err="1">
                <a:latin typeface="Cambria" pitchFamily="18" charset="0"/>
              </a:rPr>
              <a:t>Juta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Jiwa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pada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Tahun</a:t>
            </a:r>
            <a:r>
              <a:rPr lang="en-US" sz="1200" dirty="0">
                <a:latin typeface="Cambria" pitchFamily="18" charset="0"/>
              </a:rPr>
              <a:t> 2045. PDB Indonesia </a:t>
            </a:r>
            <a:r>
              <a:rPr lang="en-US" sz="1200" dirty="0" err="1">
                <a:latin typeface="Cambria" pitchFamily="18" charset="0"/>
              </a:rPr>
              <a:t>diperkirakan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mencapai</a:t>
            </a:r>
            <a:r>
              <a:rPr lang="en-US" sz="1200" dirty="0">
                <a:latin typeface="Cambria" pitchFamily="18" charset="0"/>
              </a:rPr>
              <a:t> US$ 9,1 </a:t>
            </a:r>
            <a:r>
              <a:rPr lang="en-US" sz="1200" dirty="0" err="1">
                <a:latin typeface="Cambria" pitchFamily="18" charset="0"/>
              </a:rPr>
              <a:t>Triliun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pada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tahun</a:t>
            </a:r>
            <a:r>
              <a:rPr lang="en-US" sz="1200" dirty="0">
                <a:latin typeface="Cambria" pitchFamily="18" charset="0"/>
              </a:rPr>
              <a:t> 2045 </a:t>
            </a:r>
            <a:r>
              <a:rPr lang="en-US" sz="1200" dirty="0" smtClean="0">
                <a:latin typeface="Cambria" pitchFamily="18" charset="0"/>
              </a:rPr>
              <a:t>(</a:t>
            </a:r>
            <a:r>
              <a:rPr lang="id-ID" sz="1200" dirty="0" smtClean="0">
                <a:latin typeface="Cambria" pitchFamily="18" charset="0"/>
              </a:rPr>
              <a:t>t</a:t>
            </a:r>
            <a:r>
              <a:rPr lang="en-US" sz="1200" dirty="0" err="1" smtClean="0">
                <a:latin typeface="Cambria" pitchFamily="18" charset="0"/>
              </a:rPr>
              <a:t>erbesar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>
                <a:latin typeface="Cambria" pitchFamily="18" charset="0"/>
              </a:rPr>
              <a:t>ke-4 </a:t>
            </a:r>
            <a:r>
              <a:rPr lang="id-ID" sz="1200" dirty="0" smtClean="0">
                <a:latin typeface="Cambria" pitchFamily="18" charset="0"/>
              </a:rPr>
              <a:t>di </a:t>
            </a:r>
            <a:r>
              <a:rPr lang="en-US" sz="1200" dirty="0" err="1" smtClean="0">
                <a:latin typeface="Cambria" pitchFamily="18" charset="0"/>
              </a:rPr>
              <a:t>dunia</a:t>
            </a:r>
            <a:r>
              <a:rPr lang="en-US" sz="1200" dirty="0">
                <a:latin typeface="Cambria" pitchFamily="18" charset="0"/>
              </a:rPr>
              <a:t>).  PDB per </a:t>
            </a:r>
            <a:r>
              <a:rPr lang="en-US" sz="1200" dirty="0" err="1">
                <a:latin typeface="Cambria" pitchFamily="18" charset="0"/>
              </a:rPr>
              <a:t>kapita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diperkirakan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mencapai</a:t>
            </a:r>
            <a:r>
              <a:rPr lang="en-US" sz="1200" dirty="0">
                <a:latin typeface="Cambria" pitchFamily="18" charset="0"/>
              </a:rPr>
              <a:t> U$ 29.300 </a:t>
            </a:r>
            <a:r>
              <a:rPr lang="en-US" sz="1200" dirty="0" smtClean="0">
                <a:latin typeface="Cambria" pitchFamily="18" charset="0"/>
              </a:rPr>
              <a:t>(</a:t>
            </a:r>
            <a:r>
              <a:rPr lang="id-ID" sz="1200" dirty="0" err="1">
                <a:latin typeface="Cambria" pitchFamily="18" charset="0"/>
              </a:rPr>
              <a:t>s</a:t>
            </a:r>
            <a:r>
              <a:rPr lang="en-US" sz="1200" dirty="0" err="1" smtClean="0">
                <a:latin typeface="Cambria" pitchFamily="18" charset="0"/>
              </a:rPr>
              <a:t>etara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dengan</a:t>
            </a:r>
            <a:r>
              <a:rPr lang="en-US" sz="1200" dirty="0">
                <a:latin typeface="Cambria" pitchFamily="18" charset="0"/>
              </a:rPr>
              <a:t> Korea Selatan, Italia </a:t>
            </a:r>
            <a:r>
              <a:rPr lang="en-US" sz="1200" dirty="0" err="1">
                <a:latin typeface="Cambria" pitchFamily="18" charset="0"/>
              </a:rPr>
              <a:t>dan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Spanyol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saat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ini</a:t>
            </a:r>
            <a:r>
              <a:rPr lang="en-US" sz="1200" dirty="0">
                <a:latin typeface="Cambria" pitchFamily="18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8147" y="2956397"/>
            <a:ext cx="1269930" cy="164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0" tIns="35360" rIns="70720" bIns="35360"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80518405"/>
              </p:ext>
            </p:extLst>
          </p:nvPr>
        </p:nvGraphicFramePr>
        <p:xfrm>
          <a:off x="431334" y="4165285"/>
          <a:ext cx="8192348" cy="71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5415" y="3876757"/>
            <a:ext cx="2056077" cy="302243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pPr algn="ctr"/>
            <a:r>
              <a:rPr lang="en-US" sz="1500" b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Tahap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2289" y="3876757"/>
            <a:ext cx="2097713" cy="302243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pPr algn="ctr"/>
            <a:r>
              <a:rPr lang="en-US" sz="1500" b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Tahap 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658" y="3876757"/>
            <a:ext cx="2177023" cy="302243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pPr algn="ctr"/>
            <a:r>
              <a:rPr lang="en-US" sz="1500" b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Tahap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9372" y="4934578"/>
            <a:ext cx="3023643" cy="209910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r>
              <a:rPr lang="en-US" sz="900">
                <a:latin typeface="Cambria" pitchFamily="18" charset="0"/>
              </a:rPr>
              <a:t>Keterangan: Setiap tahap akan berjalan tiap 10 tahun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754" y="3569255"/>
            <a:ext cx="8564346" cy="286854"/>
          </a:xfrm>
          <a:prstGeom prst="rect">
            <a:avLst/>
          </a:prstGeom>
        </p:spPr>
        <p:txBody>
          <a:bodyPr wrap="square" lIns="70720" tIns="35360" rIns="70720" bIns="35360">
            <a:spAutoFit/>
          </a:bodyPr>
          <a:lstStyle/>
          <a:p>
            <a:pPr marL="136283" algn="ctr"/>
            <a:r>
              <a:rPr lang="en-US" sz="1400" b="1" i="1">
                <a:latin typeface="Cambria" pitchFamily="18" charset="0"/>
              </a:rPr>
              <a:t>Untuk mencapai Indonesia emas 2045,  pembangunan akan difokuskan pada 3 tahap: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318" y="2987541"/>
            <a:ext cx="2199091" cy="209910"/>
          </a:xfrm>
          <a:prstGeom prst="rect">
            <a:avLst/>
          </a:prstGeom>
          <a:noFill/>
        </p:spPr>
        <p:txBody>
          <a:bodyPr wrap="square" lIns="70720" tIns="35360" rIns="70720" bIns="35360" rtlCol="0">
            <a:spAutoFit/>
          </a:bodyPr>
          <a:lstStyle/>
          <a:p>
            <a:r>
              <a:rPr lang="en-US" sz="900" i="1" dirty="0" err="1">
                <a:latin typeface="Cambria" pitchFamily="18" charset="0"/>
              </a:rPr>
              <a:t>Sumber</a:t>
            </a:r>
            <a:r>
              <a:rPr lang="en-US" sz="900" i="1" dirty="0">
                <a:latin typeface="Cambria" pitchFamily="18" charset="0"/>
              </a:rPr>
              <a:t>: </a:t>
            </a:r>
            <a:r>
              <a:rPr lang="en-US" sz="900" i="1" dirty="0" err="1">
                <a:latin typeface="Cambria" pitchFamily="18" charset="0"/>
              </a:rPr>
              <a:t>Badan</a:t>
            </a:r>
            <a:r>
              <a:rPr lang="en-US" sz="900" i="1" dirty="0">
                <a:latin typeface="Cambria" pitchFamily="18" charset="0"/>
              </a:rPr>
              <a:t> </a:t>
            </a:r>
            <a:r>
              <a:rPr lang="en-US" sz="900" i="1" dirty="0" err="1">
                <a:latin typeface="Cambria" pitchFamily="18" charset="0"/>
              </a:rPr>
              <a:t>Kebijakan</a:t>
            </a:r>
            <a:r>
              <a:rPr lang="en-US" sz="900" i="1" dirty="0">
                <a:latin typeface="Cambria" pitchFamily="18" charset="0"/>
              </a:rPr>
              <a:t> </a:t>
            </a:r>
            <a:r>
              <a:rPr lang="en-US" sz="900" i="1" dirty="0" err="1">
                <a:latin typeface="Cambria" pitchFamily="18" charset="0"/>
              </a:rPr>
              <a:t>Fiskal</a:t>
            </a:r>
            <a:r>
              <a:rPr lang="en-US" sz="900" i="1" dirty="0">
                <a:latin typeface="Cambria" pitchFamily="18" charset="0"/>
              </a:rPr>
              <a:t>, 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6453" y="1108869"/>
            <a:ext cx="1336664" cy="264186"/>
            <a:chOff x="611560" y="1114572"/>
            <a:chExt cx="1336664" cy="264186"/>
          </a:xfrm>
        </p:grpSpPr>
        <p:sp>
          <p:nvSpPr>
            <p:cNvPr id="3" name="Rectangle 2"/>
            <p:cNvSpPr/>
            <p:nvPr/>
          </p:nvSpPr>
          <p:spPr>
            <a:xfrm>
              <a:off x="611560" y="1114572"/>
              <a:ext cx="978408" cy="2100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9816" y="1168748"/>
              <a:ext cx="978408" cy="2100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2932" y="1102449"/>
            <a:ext cx="1592804" cy="17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4800" tIns="32401" rIns="64800" bIns="32401" rtlCol="0" anchor="ctr">
            <a:spAutoFit/>
          </a:bodyPr>
          <a:lstStyle/>
          <a:p>
            <a:pPr algn="ctr"/>
            <a:r>
              <a:rPr lang="en-US" sz="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Laju</a:t>
            </a:r>
            <a:r>
              <a:rPr lang="en-US" sz="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Pertumbuhan</a:t>
            </a:r>
            <a:r>
              <a:rPr lang="en-US" sz="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Penduduk</a:t>
            </a:r>
            <a:r>
              <a:rPr lang="en-US" sz="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(LHS)</a:t>
            </a:r>
            <a:endParaRPr lang="en-US" sz="7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6453" y="1394596"/>
            <a:ext cx="293139" cy="2100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0989427">
            <a:off x="3673425" y="1218307"/>
            <a:ext cx="679681" cy="94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31840" y="1059582"/>
            <a:ext cx="1201672" cy="17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4800" tIns="32401" rIns="64800" bIns="32401" rtlCol="0" anchor="ctr">
            <a:spAutoFit/>
          </a:bodyPr>
          <a:lstStyle/>
          <a:p>
            <a:pPr algn="ctr"/>
            <a:r>
              <a:rPr lang="en-US" sz="700" b="1" dirty="0" err="1" smtClean="0">
                <a:solidFill>
                  <a:srgbClr val="C00000"/>
                </a:solidFill>
                <a:latin typeface="Cambria" pitchFamily="18" charset="0"/>
              </a:rPr>
              <a:t>Proyeksi</a:t>
            </a:r>
            <a:r>
              <a:rPr lang="en-US" sz="7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700" b="1" dirty="0" err="1" smtClean="0">
                <a:solidFill>
                  <a:srgbClr val="C00000"/>
                </a:solidFill>
                <a:latin typeface="Cambria" pitchFamily="18" charset="0"/>
              </a:rPr>
              <a:t>Penduduk</a:t>
            </a:r>
            <a:r>
              <a:rPr lang="en-US" sz="700" b="1" dirty="0" smtClean="0">
                <a:solidFill>
                  <a:srgbClr val="C00000"/>
                </a:solidFill>
                <a:latin typeface="Cambria" pitchFamily="18" charset="0"/>
              </a:rPr>
              <a:t> (RHS)</a:t>
            </a:r>
            <a:endParaRPr lang="en-US" sz="7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9662"/>
            <a:ext cx="7772400" cy="1656184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b="1" dirty="0" smtClean="0">
                <a:latin typeface="Cambria" pitchFamily="18" charset="0"/>
              </a:rPr>
              <a:t>UPAYA PEMBANGUNAN DESA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0188467C-BB31-4B7B-AAEC-D16598A9AE7C}" type="slidenum">
              <a:rPr lang="id-ID" sz="1400" smtClean="0">
                <a:solidFill>
                  <a:schemeClr val="tx1"/>
                </a:solidFill>
              </a:rPr>
              <a:t>9</a:t>
            </a:fld>
            <a:endParaRPr lang="id-ID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1967</Words>
  <Application>Microsoft Office PowerPoint</Application>
  <PresentationFormat>On-screen Show (16:9)</PresentationFormat>
  <Paragraphs>361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PERAN PERGURUAN TINGGI DALAM PEMBANGUNAN DESA</vt:lpstr>
      <vt:lpstr>KEKAYAAN ALAM DAN  KONDISI EKONOMI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UPAYA PEMBANGUNAN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KOORDINASI DAN SINERGI DALAM MEMBANGUN DESA 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PERGURUAN TINGGI DALAM PEMBANGUNAN DESA</dc:title>
  <dc:creator>azalea</dc:creator>
  <cp:lastModifiedBy>azalea</cp:lastModifiedBy>
  <cp:revision>10</cp:revision>
  <dcterms:created xsi:type="dcterms:W3CDTF">2017-07-07T01:49:52Z</dcterms:created>
  <dcterms:modified xsi:type="dcterms:W3CDTF">2017-07-07T12:26:25Z</dcterms:modified>
</cp:coreProperties>
</file>