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41"/>
  </p:notesMasterIdLst>
  <p:handoutMasterIdLst>
    <p:handoutMasterId r:id="rId42"/>
  </p:handoutMasterIdLst>
  <p:sldIdLst>
    <p:sldId id="1312" r:id="rId2"/>
    <p:sldId id="1578" r:id="rId3"/>
    <p:sldId id="1553" r:id="rId4"/>
    <p:sldId id="1567" r:id="rId5"/>
    <p:sldId id="1568" r:id="rId6"/>
    <p:sldId id="1569" r:id="rId7"/>
    <p:sldId id="1570" r:id="rId8"/>
    <p:sldId id="1571" r:id="rId9"/>
    <p:sldId id="1572" r:id="rId10"/>
    <p:sldId id="1554" r:id="rId11"/>
    <p:sldId id="1579" r:id="rId12"/>
    <p:sldId id="1580" r:id="rId13"/>
    <p:sldId id="1573" r:id="rId14"/>
    <p:sldId id="1574" r:id="rId15"/>
    <p:sldId id="1576" r:id="rId16"/>
    <p:sldId id="1558" r:id="rId17"/>
    <p:sldId id="1581" r:id="rId18"/>
    <p:sldId id="1566" r:id="rId19"/>
    <p:sldId id="1582" r:id="rId20"/>
    <p:sldId id="1559" r:id="rId21"/>
    <p:sldId id="1560" r:id="rId22"/>
    <p:sldId id="1561" r:id="rId23"/>
    <p:sldId id="1562" r:id="rId24"/>
    <p:sldId id="1563" r:id="rId25"/>
    <p:sldId id="1518" r:id="rId26"/>
    <p:sldId id="1524" r:id="rId27"/>
    <p:sldId id="1525" r:id="rId28"/>
    <p:sldId id="1526" r:id="rId29"/>
    <p:sldId id="1527" r:id="rId30"/>
    <p:sldId id="1519" r:id="rId31"/>
    <p:sldId id="1529" r:id="rId32"/>
    <p:sldId id="1528" r:id="rId33"/>
    <p:sldId id="1520" r:id="rId34"/>
    <p:sldId id="1521" r:id="rId35"/>
    <p:sldId id="1522" r:id="rId36"/>
    <p:sldId id="1523" r:id="rId37"/>
    <p:sldId id="1530" r:id="rId38"/>
    <p:sldId id="1531" r:id="rId39"/>
    <p:sldId id="1463" r:id="rId40"/>
  </p:sldIdLst>
  <p:sldSz cx="9906000" cy="6858000" type="A4"/>
  <p:notesSz cx="7053263" cy="9309100"/>
  <p:defaultTextStyle>
    <a:defPPr>
      <a:defRPr lang="id-ID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4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34">
          <p15:clr>
            <a:srgbClr val="A4A3A4"/>
          </p15:clr>
        </p15:guide>
        <p15:guide id="4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421E"/>
    <a:srgbClr val="B45216"/>
    <a:srgbClr val="006600"/>
    <a:srgbClr val="99FF66"/>
    <a:srgbClr val="00CC00"/>
    <a:srgbClr val="5F2987"/>
    <a:srgbClr val="007635"/>
    <a:srgbClr val="B85808"/>
    <a:srgbClr val="CCFF66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79" autoAdjust="0"/>
    <p:restoredTop sz="89261" autoAdjust="0"/>
  </p:normalViewPr>
  <p:slideViewPr>
    <p:cSldViewPr>
      <p:cViewPr>
        <p:scale>
          <a:sx n="70" d="100"/>
          <a:sy n="70" d="100"/>
        </p:scale>
        <p:origin x="-1164" y="-84"/>
      </p:cViewPr>
      <p:guideLst>
        <p:guide orient="horz" pos="2160"/>
        <p:guide pos="288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344" y="-84"/>
      </p:cViewPr>
      <p:guideLst>
        <p:guide orient="horz" pos="3133"/>
        <p:guide orient="horz" pos="2933"/>
        <p:guide pos="222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image" Target="../media/image20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6.2499962770516913E-2"/>
          <c:y val="8.4722081267126048E-2"/>
          <c:w val="0.93750003722948605"/>
          <c:h val="0.89166716243976363"/>
        </c:manualLayout>
      </c:layout>
      <c:pie3DChart>
        <c:varyColors val="1"/>
        <c:ser>
          <c:idx val="0"/>
          <c:order val="0"/>
          <c:dPt>
            <c:idx val="0"/>
            <c:explosion val="1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4015704286964129"/>
                  <c:y val="0.12985783027121608"/>
                </c:manualLayout>
              </c:layout>
              <c:tx>
                <c:rich>
                  <a:bodyPr/>
                  <a:lstStyle/>
                  <a:p>
                    <a:r>
                      <a:rPr lang="id-ID" sz="1400">
                        <a:solidFill>
                          <a:schemeClr val="tx1"/>
                        </a:solidFill>
                      </a:rPr>
                      <a:t>SD; 73,15</a:t>
                    </a:r>
                    <a:endParaRPr lang="id-ID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1.9551137524519341E-2"/>
                  <c:y val="0.303476565097344"/>
                </c:manualLayout>
              </c:layout>
              <c:tx>
                <c:rich>
                  <a:bodyPr/>
                  <a:lstStyle/>
                  <a:p>
                    <a:r>
                      <a:rPr lang="id-ID" sz="1400">
                        <a:solidFill>
                          <a:schemeClr val="tx1"/>
                        </a:solidFill>
                      </a:rPr>
                      <a:t>SMP; 10,21</a:t>
                    </a:r>
                    <a:endParaRPr lang="id-ID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8.3105314960630561E-2"/>
                  <c:y val="-2.7152960046660856E-2"/>
                </c:manualLayout>
              </c:layout>
              <c:tx>
                <c:rich>
                  <a:bodyPr/>
                  <a:lstStyle/>
                  <a:p>
                    <a:r>
                      <a:rPr lang="id-ID" sz="1400">
                        <a:solidFill>
                          <a:schemeClr val="tx1"/>
                        </a:solidFill>
                      </a:rPr>
                      <a:t>SMA/SMK; 13,26</a:t>
                    </a:r>
                    <a:endParaRPr lang="id-ID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0.21900526395107894"/>
                  <c:y val="-1.7994813630143974E-2"/>
                </c:manualLayout>
              </c:layout>
              <c:tx>
                <c:rich>
                  <a:bodyPr/>
                  <a:lstStyle/>
                  <a:p>
                    <a:r>
                      <a:rPr lang="id-ID" sz="1400">
                        <a:solidFill>
                          <a:schemeClr val="tx1"/>
                        </a:solidFill>
                      </a:rPr>
                      <a:t>PT; 3,37</a:t>
                    </a:r>
                    <a:endParaRPr lang="id-ID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lang="id-ID"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Sheet1!$B$1:$B$4</c:f>
              <c:strCache>
                <c:ptCount val="4"/>
                <c:pt idx="0">
                  <c:v>SD</c:v>
                </c:pt>
                <c:pt idx="1">
                  <c:v>SMP</c:v>
                </c:pt>
                <c:pt idx="2">
                  <c:v>SMA/SMK</c:v>
                </c:pt>
                <c:pt idx="3">
                  <c:v>PT</c:v>
                </c:pt>
              </c:strCache>
            </c:strRef>
          </c:cat>
          <c:val>
            <c:numRef>
              <c:f>Sheet1!$C$1:$C$4</c:f>
              <c:numCache>
                <c:formatCode>###,000</c:formatCode>
                <c:ptCount val="4"/>
                <c:pt idx="0">
                  <c:v>73.149906903230956</c:v>
                </c:pt>
                <c:pt idx="1">
                  <c:v>10.214849520915115</c:v>
                </c:pt>
                <c:pt idx="2">
                  <c:v>13.264061833138699</c:v>
                </c:pt>
                <c:pt idx="3">
                  <c:v>3.3711817427152466</c:v>
                </c:pt>
              </c:numCache>
            </c:numRef>
          </c:val>
        </c:ser>
      </c:pie3DChart>
      <c:spPr>
        <a:noFill/>
      </c:spPr>
    </c:plotArea>
    <c:plotVisOnly val="1"/>
    <c:dispBlanksAs val="zero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B251B3-8E33-45C6-80EE-7B097C13078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816EA4-7C26-4C06-BF37-5C56A694689F}">
      <dgm:prSet phldrT="[Text]" custT="1"/>
      <dgm:spPr/>
      <dgm:t>
        <a:bodyPr/>
        <a:lstStyle/>
        <a:p>
          <a:pPr algn="ctr"/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RKPD 2016 :</a:t>
          </a:r>
          <a:r>
            <a:rPr lang="id-ID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Pengembangan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Perekonomian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Rakyat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melalui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Peningkatan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Agrobisnis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Pariwisata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Daya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Saing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UMKM,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Infrastruktur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Kemandirian</a:t>
          </a:r>
          <a:r>
            <a:rPr lang="en-US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3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Desa</a:t>
          </a:r>
          <a:endParaRPr lang="id-ID" sz="1300" dirty="0">
            <a:solidFill>
              <a:schemeClr val="bg1"/>
            </a:solidFill>
          </a:endParaRPr>
        </a:p>
      </dgm:t>
    </dgm:pt>
    <dgm:pt modelId="{65227341-4699-415D-9424-DA7C53E621CC}" type="parTrans" cxnId="{3A729719-6072-47D8-A7AE-6B02C2722D04}">
      <dgm:prSet/>
      <dgm:spPr/>
      <dgm:t>
        <a:bodyPr/>
        <a:lstStyle/>
        <a:p>
          <a:endParaRPr lang="id-ID" sz="2800">
            <a:solidFill>
              <a:schemeClr val="bg1"/>
            </a:solidFill>
          </a:endParaRPr>
        </a:p>
      </dgm:t>
    </dgm:pt>
    <dgm:pt modelId="{6E0F1411-B144-47D3-9847-A50A56419B86}" type="sibTrans" cxnId="{3A729719-6072-47D8-A7AE-6B02C2722D04}">
      <dgm:prSet/>
      <dgm:spPr/>
      <dgm:t>
        <a:bodyPr/>
        <a:lstStyle/>
        <a:p>
          <a:endParaRPr lang="id-ID" sz="2800">
            <a:solidFill>
              <a:schemeClr val="bg1"/>
            </a:solidFill>
          </a:endParaRPr>
        </a:p>
      </dgm:t>
    </dgm:pt>
    <dgm:pt modelId="{6A60C76F-86C8-4671-8079-CE5DDC581AD6}">
      <dgm:prSet phldrT="[Text]" custT="1"/>
      <dgm:spPr/>
      <dgm:t>
        <a:bodyPr/>
        <a:lstStyle/>
        <a:p>
          <a:pPr algn="ctr"/>
          <a:r>
            <a:rPr lang="sv-SE" sz="1300" b="1" dirty="0" smtClean="0">
              <a:solidFill>
                <a:schemeClr val="bg1"/>
              </a:solidFill>
              <a:latin typeface="Arial" charset="0"/>
            </a:rPr>
            <a:t>RKPD 2015 :</a:t>
          </a:r>
          <a:r>
            <a:rPr lang="id-ID" sz="13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sv-SE" sz="1300" b="1" dirty="0" smtClean="0">
              <a:solidFill>
                <a:schemeClr val="bg1"/>
              </a:solidFill>
              <a:latin typeface="Arial" charset="0"/>
            </a:rPr>
            <a:t>Percepatan Pertumbuhan Ekonomi Daerah melalui Pengembangan Agribisnis dan Pariwisata berbasis Kawasan untuk mendukung kesejahteraan rakyat </a:t>
          </a:r>
          <a:endParaRPr lang="id-ID" sz="1300" dirty="0">
            <a:solidFill>
              <a:schemeClr val="bg1"/>
            </a:solidFill>
            <a:effectLst/>
          </a:endParaRPr>
        </a:p>
      </dgm:t>
    </dgm:pt>
    <dgm:pt modelId="{69D1C5BA-EC7E-4720-8A7D-16845A915F31}" type="sibTrans" cxnId="{F4E81077-CE1A-4BD4-92A1-8DFA92658885}">
      <dgm:prSet/>
      <dgm:spPr/>
      <dgm:t>
        <a:bodyPr/>
        <a:lstStyle/>
        <a:p>
          <a:endParaRPr lang="id-ID" sz="2800">
            <a:solidFill>
              <a:schemeClr val="bg1"/>
            </a:solidFill>
          </a:endParaRPr>
        </a:p>
      </dgm:t>
    </dgm:pt>
    <dgm:pt modelId="{6D928879-72EF-48EA-9AD1-2B6C15454061}" type="parTrans" cxnId="{F4E81077-CE1A-4BD4-92A1-8DFA92658885}">
      <dgm:prSet/>
      <dgm:spPr/>
      <dgm:t>
        <a:bodyPr/>
        <a:lstStyle/>
        <a:p>
          <a:endParaRPr lang="id-ID" sz="2800">
            <a:solidFill>
              <a:schemeClr val="bg1"/>
            </a:solidFill>
          </a:endParaRPr>
        </a:p>
      </dgm:t>
    </dgm:pt>
    <dgm:pt modelId="{E8534C21-E933-4265-87DB-8D17F0A8AC76}">
      <dgm:prSet phldrT="[Text]" custT="1"/>
      <dgm:spPr/>
      <dgm:t>
        <a:bodyPr/>
        <a:lstStyle/>
        <a:p>
          <a:pPr algn="ctr"/>
          <a:r>
            <a:rPr lang="sv-SE" sz="1400" b="1" dirty="0" smtClean="0">
              <a:solidFill>
                <a:schemeClr val="bg1"/>
              </a:solidFill>
              <a:latin typeface="Arial" charset="0"/>
            </a:rPr>
            <a:t>RKPD 2014 :</a:t>
          </a:r>
          <a:r>
            <a:rPr lang="id-ID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Peningkatan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Kesejahteraan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Rakyat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melalui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Peningkatan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Produksi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dan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Nilai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Tamnah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Sektor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Agrobisbisnis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dan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Peningkatan</a:t>
          </a:r>
          <a:r>
            <a:rPr lang="en-US" sz="1400" b="1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charset="0"/>
            </a:rPr>
            <a:t>Infrastruktur</a:t>
          </a:r>
          <a:endParaRPr lang="id-ID" sz="1400" b="1" dirty="0">
            <a:solidFill>
              <a:schemeClr val="bg1"/>
            </a:solidFill>
            <a:effectLst/>
          </a:endParaRPr>
        </a:p>
      </dgm:t>
    </dgm:pt>
    <dgm:pt modelId="{71B93E7F-FE5C-4B4E-A330-2E0757458277}" type="sibTrans" cxnId="{35E6BCDC-0F35-48FC-8163-11E40B72CA42}">
      <dgm:prSet/>
      <dgm:spPr/>
      <dgm:t>
        <a:bodyPr/>
        <a:lstStyle/>
        <a:p>
          <a:endParaRPr lang="id-ID" sz="2800">
            <a:solidFill>
              <a:schemeClr val="bg1"/>
            </a:solidFill>
          </a:endParaRPr>
        </a:p>
      </dgm:t>
    </dgm:pt>
    <dgm:pt modelId="{75285900-2273-413E-B8F4-D640C65D3A69}" type="parTrans" cxnId="{35E6BCDC-0F35-48FC-8163-11E40B72CA42}">
      <dgm:prSet/>
      <dgm:spPr/>
      <dgm:t>
        <a:bodyPr/>
        <a:lstStyle/>
        <a:p>
          <a:endParaRPr lang="id-ID" sz="2800">
            <a:solidFill>
              <a:schemeClr val="bg1"/>
            </a:solidFill>
          </a:endParaRPr>
        </a:p>
      </dgm:t>
    </dgm:pt>
    <dgm:pt modelId="{81679CE6-2F96-44BB-802F-AA7376ECEBD0}">
      <dgm:prSet phldrT="[Text]" custT="1"/>
      <dgm:spPr/>
      <dgm:t>
        <a:bodyPr/>
        <a:lstStyle/>
        <a:p>
          <a:pPr algn="ctr"/>
          <a:r>
            <a:rPr lang="id-ID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RKPD 2017 :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Peningkatan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Pelayanan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Dasar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Kesejahteraan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Rakyat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dalam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Rangka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Penguatan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Ekonomi</a:t>
          </a:r>
          <a:r>
            <a: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Kerakyatan</a:t>
          </a:r>
          <a:endParaRPr lang="id-ID" sz="14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A8DE6E0-2A26-4130-AB0A-84CE4804BA5F}" type="parTrans" cxnId="{C33F0107-AAB4-45DF-94BC-3052F42437C4}">
      <dgm:prSet/>
      <dgm:spPr/>
      <dgm:t>
        <a:bodyPr/>
        <a:lstStyle/>
        <a:p>
          <a:endParaRPr lang="id-ID"/>
        </a:p>
      </dgm:t>
    </dgm:pt>
    <dgm:pt modelId="{2D30368A-1852-4243-A8E5-0F89BE222AB1}" type="sibTrans" cxnId="{C33F0107-AAB4-45DF-94BC-3052F42437C4}">
      <dgm:prSet/>
      <dgm:spPr/>
      <dgm:t>
        <a:bodyPr/>
        <a:lstStyle/>
        <a:p>
          <a:endParaRPr lang="id-ID"/>
        </a:p>
      </dgm:t>
    </dgm:pt>
    <dgm:pt modelId="{50A95F76-5EB9-4773-8C0F-73D4AD4D8323}" type="pres">
      <dgm:prSet presAssocID="{B5B251B3-8E33-45C6-80EE-7B097C13078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80860F-C97D-4976-A5B8-06BD0E9819B2}" type="pres">
      <dgm:prSet presAssocID="{B5B251B3-8E33-45C6-80EE-7B097C130789}" presName="arrow" presStyleLbl="bgShp" presStyleIdx="0" presStyleCnt="1" custAng="0" custScaleY="86737" custLinFactNeighborY="2510"/>
      <dgm:spPr>
        <a:solidFill>
          <a:schemeClr val="accent5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988030E-A161-4930-8974-F9613DF976F9}" type="pres">
      <dgm:prSet presAssocID="{B5B251B3-8E33-45C6-80EE-7B097C130789}" presName="arrowDiagram4" presStyleCnt="0"/>
      <dgm:spPr/>
      <dgm:t>
        <a:bodyPr/>
        <a:lstStyle/>
        <a:p>
          <a:endParaRPr lang="en-SG"/>
        </a:p>
      </dgm:t>
    </dgm:pt>
    <dgm:pt modelId="{16BE73CC-3B17-4D7D-AFF4-234165039275}" type="pres">
      <dgm:prSet presAssocID="{E8534C21-E933-4265-87DB-8D17F0A8AC76}" presName="bullet4a" presStyleLbl="node1" presStyleIdx="0" presStyleCnt="4" custLinFactNeighborX="-24436" custLinFactNeighborY="-11496"/>
      <dgm:spPr/>
      <dgm:t>
        <a:bodyPr/>
        <a:lstStyle/>
        <a:p>
          <a:endParaRPr lang="en-SG"/>
        </a:p>
      </dgm:t>
    </dgm:pt>
    <dgm:pt modelId="{D1AA70D0-F345-46CA-BC33-F254E0AE1634}" type="pres">
      <dgm:prSet presAssocID="{E8534C21-E933-4265-87DB-8D17F0A8AC76}" presName="textBox4a" presStyleLbl="revTx" presStyleIdx="0" presStyleCnt="4" custScaleX="114770" custLinFactNeighborX="9141" custLinFactNeighborY="-5007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7D172E3-FA36-485D-B7AF-311EDE2BD88C}" type="pres">
      <dgm:prSet presAssocID="{6A60C76F-86C8-4671-8079-CE5DDC581AD6}" presName="bullet4b" presStyleLbl="node1" presStyleIdx="1" presStyleCnt="4" custLinFactNeighborX="8611" custLinFactNeighborY="52463"/>
      <dgm:spPr/>
      <dgm:t>
        <a:bodyPr/>
        <a:lstStyle/>
        <a:p>
          <a:endParaRPr lang="en-SG"/>
        </a:p>
      </dgm:t>
    </dgm:pt>
    <dgm:pt modelId="{DD2F48A0-9DB8-4CE8-99FC-C36B79040C33}" type="pres">
      <dgm:prSet presAssocID="{6A60C76F-86C8-4671-8079-CE5DDC581AD6}" presName="textBox4b" presStyleLbl="revTx" presStyleIdx="1" presStyleCnt="4" custLinFactNeighborX="4419" custLinFactNeighborY="-106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097F08E-669D-45B7-92D2-B0C53AFC1F15}" type="pres">
      <dgm:prSet presAssocID="{8E816EA4-7C26-4C06-BF37-5C56A694689F}" presName="bullet4c" presStyleLbl="node1" presStyleIdx="2" presStyleCnt="4" custLinFactNeighborX="-18505" custLinFactNeighborY="77934"/>
      <dgm:spPr/>
      <dgm:t>
        <a:bodyPr/>
        <a:lstStyle/>
        <a:p>
          <a:endParaRPr lang="en-SG"/>
        </a:p>
      </dgm:t>
    </dgm:pt>
    <dgm:pt modelId="{FBCCEEE6-F7DC-4B77-87B5-DBB61E049E59}" type="pres">
      <dgm:prSet presAssocID="{8E816EA4-7C26-4C06-BF37-5C56A694689F}" presName="textBox4c" presStyleLbl="revTx" presStyleIdx="2" presStyleCnt="4" custLinFactNeighborX="-6710" custLinFactNeighborY="639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E12C63F-D78D-4D95-BBE5-393CF80107E2}" type="pres">
      <dgm:prSet presAssocID="{81679CE6-2F96-44BB-802F-AA7376ECEBD0}" presName="bullet4d" presStyleLbl="node1" presStyleIdx="3" presStyleCnt="4" custScaleX="135130" custScaleY="146440" custLinFactX="100000" custLinFactNeighborX="161132" custLinFactNeighborY="1924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SG"/>
        </a:p>
      </dgm:t>
    </dgm:pt>
    <dgm:pt modelId="{AE0C7106-FD6B-490C-A335-852EEABB9783}" type="pres">
      <dgm:prSet presAssocID="{81679CE6-2F96-44BB-802F-AA7376ECEBD0}" presName="textBox4d" presStyleLbl="revTx" presStyleIdx="3" presStyleCnt="4" custScaleY="35304" custLinFactNeighborX="-21810" custLinFactNeighborY="-2322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C33F0107-AAB4-45DF-94BC-3052F42437C4}" srcId="{B5B251B3-8E33-45C6-80EE-7B097C130789}" destId="{81679CE6-2F96-44BB-802F-AA7376ECEBD0}" srcOrd="3" destOrd="0" parTransId="{1A8DE6E0-2A26-4130-AB0A-84CE4804BA5F}" sibTransId="{2D30368A-1852-4243-A8E5-0F89BE222AB1}"/>
    <dgm:cxn modelId="{0908BB5E-223D-47E8-9E57-F89818CAA843}" type="presOf" srcId="{8E816EA4-7C26-4C06-BF37-5C56A694689F}" destId="{FBCCEEE6-F7DC-4B77-87B5-DBB61E049E59}" srcOrd="0" destOrd="0" presId="urn:microsoft.com/office/officeart/2005/8/layout/arrow2"/>
    <dgm:cxn modelId="{35E6BCDC-0F35-48FC-8163-11E40B72CA42}" srcId="{B5B251B3-8E33-45C6-80EE-7B097C130789}" destId="{E8534C21-E933-4265-87DB-8D17F0A8AC76}" srcOrd="0" destOrd="0" parTransId="{75285900-2273-413E-B8F4-D640C65D3A69}" sibTransId="{71B93E7F-FE5C-4B4E-A330-2E0757458277}"/>
    <dgm:cxn modelId="{1D413EE0-4EE2-4F44-AAC3-041DDADE2B27}" type="presOf" srcId="{B5B251B3-8E33-45C6-80EE-7B097C130789}" destId="{50A95F76-5EB9-4773-8C0F-73D4AD4D8323}" srcOrd="0" destOrd="0" presId="urn:microsoft.com/office/officeart/2005/8/layout/arrow2"/>
    <dgm:cxn modelId="{F4E81077-CE1A-4BD4-92A1-8DFA92658885}" srcId="{B5B251B3-8E33-45C6-80EE-7B097C130789}" destId="{6A60C76F-86C8-4671-8079-CE5DDC581AD6}" srcOrd="1" destOrd="0" parTransId="{6D928879-72EF-48EA-9AD1-2B6C15454061}" sibTransId="{69D1C5BA-EC7E-4720-8A7D-16845A915F31}"/>
    <dgm:cxn modelId="{3A729719-6072-47D8-A7AE-6B02C2722D04}" srcId="{B5B251B3-8E33-45C6-80EE-7B097C130789}" destId="{8E816EA4-7C26-4C06-BF37-5C56A694689F}" srcOrd="2" destOrd="0" parTransId="{65227341-4699-415D-9424-DA7C53E621CC}" sibTransId="{6E0F1411-B144-47D3-9847-A50A56419B86}"/>
    <dgm:cxn modelId="{58F7C1EE-14B0-4991-A030-9F2D1D072034}" type="presOf" srcId="{6A60C76F-86C8-4671-8079-CE5DDC581AD6}" destId="{DD2F48A0-9DB8-4CE8-99FC-C36B79040C33}" srcOrd="0" destOrd="0" presId="urn:microsoft.com/office/officeart/2005/8/layout/arrow2"/>
    <dgm:cxn modelId="{4604D7F9-1487-481A-A991-B68CB7FAD6A5}" type="presOf" srcId="{E8534C21-E933-4265-87DB-8D17F0A8AC76}" destId="{D1AA70D0-F345-46CA-BC33-F254E0AE1634}" srcOrd="0" destOrd="0" presId="urn:microsoft.com/office/officeart/2005/8/layout/arrow2"/>
    <dgm:cxn modelId="{7F667521-1E67-48FE-8C23-57142F2D6FDC}" type="presOf" srcId="{81679CE6-2F96-44BB-802F-AA7376ECEBD0}" destId="{AE0C7106-FD6B-490C-A335-852EEABB9783}" srcOrd="0" destOrd="0" presId="urn:microsoft.com/office/officeart/2005/8/layout/arrow2"/>
    <dgm:cxn modelId="{A4C089AB-A585-4CA4-A0E3-AD3DB75B186C}" type="presParOf" srcId="{50A95F76-5EB9-4773-8C0F-73D4AD4D8323}" destId="{8A80860F-C97D-4976-A5B8-06BD0E9819B2}" srcOrd="0" destOrd="0" presId="urn:microsoft.com/office/officeart/2005/8/layout/arrow2"/>
    <dgm:cxn modelId="{ECA6FBA7-2D6C-4A4B-BEC0-FA5DC48D4BEE}" type="presParOf" srcId="{50A95F76-5EB9-4773-8C0F-73D4AD4D8323}" destId="{E988030E-A161-4930-8974-F9613DF976F9}" srcOrd="1" destOrd="0" presId="urn:microsoft.com/office/officeart/2005/8/layout/arrow2"/>
    <dgm:cxn modelId="{DE0DEB14-C397-44C4-9B63-E9A149E8B702}" type="presParOf" srcId="{E988030E-A161-4930-8974-F9613DF976F9}" destId="{16BE73CC-3B17-4D7D-AFF4-234165039275}" srcOrd="0" destOrd="0" presId="urn:microsoft.com/office/officeart/2005/8/layout/arrow2"/>
    <dgm:cxn modelId="{F1450C5E-8663-4043-805E-947EF7508120}" type="presParOf" srcId="{E988030E-A161-4930-8974-F9613DF976F9}" destId="{D1AA70D0-F345-46CA-BC33-F254E0AE1634}" srcOrd="1" destOrd="0" presId="urn:microsoft.com/office/officeart/2005/8/layout/arrow2"/>
    <dgm:cxn modelId="{AF24ABA1-F490-41D5-8338-EE9DB304F098}" type="presParOf" srcId="{E988030E-A161-4930-8974-F9613DF976F9}" destId="{67D172E3-FA36-485D-B7AF-311EDE2BD88C}" srcOrd="2" destOrd="0" presId="urn:microsoft.com/office/officeart/2005/8/layout/arrow2"/>
    <dgm:cxn modelId="{A5B0CB3D-E13C-43F0-9599-2AE7CC99A2DF}" type="presParOf" srcId="{E988030E-A161-4930-8974-F9613DF976F9}" destId="{DD2F48A0-9DB8-4CE8-99FC-C36B79040C33}" srcOrd="3" destOrd="0" presId="urn:microsoft.com/office/officeart/2005/8/layout/arrow2"/>
    <dgm:cxn modelId="{D147FF4F-2EFE-4258-9DE3-FF560BA6DE07}" type="presParOf" srcId="{E988030E-A161-4930-8974-F9613DF976F9}" destId="{2097F08E-669D-45B7-92D2-B0C53AFC1F15}" srcOrd="4" destOrd="0" presId="urn:microsoft.com/office/officeart/2005/8/layout/arrow2"/>
    <dgm:cxn modelId="{83D12AEE-7D10-4AF5-8B53-F4D6CA66167F}" type="presParOf" srcId="{E988030E-A161-4930-8974-F9613DF976F9}" destId="{FBCCEEE6-F7DC-4B77-87B5-DBB61E049E59}" srcOrd="5" destOrd="0" presId="urn:microsoft.com/office/officeart/2005/8/layout/arrow2"/>
    <dgm:cxn modelId="{41EEE28B-EE1A-433F-881B-8A34995C2CDD}" type="presParOf" srcId="{E988030E-A161-4930-8974-F9613DF976F9}" destId="{8E12C63F-D78D-4D95-BBE5-393CF80107E2}" srcOrd="6" destOrd="0" presId="urn:microsoft.com/office/officeart/2005/8/layout/arrow2"/>
    <dgm:cxn modelId="{3C06F890-0078-4454-8E09-F2397AFFCA24}" type="presParOf" srcId="{E988030E-A161-4930-8974-F9613DF976F9}" destId="{AE0C7106-FD6B-490C-A335-852EEABB9783}" srcOrd="7" destOrd="0" presId="urn:microsoft.com/office/officeart/2005/8/layout/arrow2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3055716" cy="465721"/>
          </a:xfrm>
          <a:prstGeom prst="rect">
            <a:avLst/>
          </a:prstGeom>
        </p:spPr>
        <p:txBody>
          <a:bodyPr vert="horz" lIns="79266" tIns="39633" rIns="79266" bIns="396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942" y="1"/>
            <a:ext cx="3055716" cy="465721"/>
          </a:xfrm>
          <a:prstGeom prst="rect">
            <a:avLst/>
          </a:prstGeom>
        </p:spPr>
        <p:txBody>
          <a:bodyPr vert="horz" lIns="79266" tIns="39633" rIns="79266" bIns="396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42054"/>
            <a:ext cx="3055716" cy="465721"/>
          </a:xfrm>
          <a:prstGeom prst="rect">
            <a:avLst/>
          </a:prstGeom>
        </p:spPr>
        <p:txBody>
          <a:bodyPr vert="horz" lIns="79266" tIns="39633" rIns="79266" bIns="396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942" y="8842054"/>
            <a:ext cx="3055716" cy="465721"/>
          </a:xfrm>
          <a:prstGeom prst="rect">
            <a:avLst/>
          </a:prstGeom>
        </p:spPr>
        <p:txBody>
          <a:bodyPr vert="horz" lIns="79266" tIns="39633" rIns="79266" bIns="396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72E9F4A9-0A6F-4EB6-86C1-EC21C7FE6692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440169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3055716" cy="465721"/>
          </a:xfrm>
          <a:prstGeom prst="rect">
            <a:avLst/>
          </a:prstGeom>
        </p:spPr>
        <p:txBody>
          <a:bodyPr vert="horz" lIns="79266" tIns="39633" rIns="79266" bIns="396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4328" y="1"/>
            <a:ext cx="3057325" cy="465721"/>
          </a:xfrm>
          <a:prstGeom prst="rect">
            <a:avLst/>
          </a:prstGeom>
        </p:spPr>
        <p:txBody>
          <a:bodyPr vert="horz" lIns="79266" tIns="39633" rIns="79266" bIns="396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BFECDE73-865D-44C4-B839-0CD8482CB74F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695325"/>
            <a:ext cx="5046663" cy="3495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9266" tIns="39633" rIns="79266" bIns="39633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172" y="4422358"/>
            <a:ext cx="5642932" cy="4188829"/>
          </a:xfrm>
          <a:prstGeom prst="rect">
            <a:avLst/>
          </a:prstGeom>
        </p:spPr>
        <p:txBody>
          <a:bodyPr vert="horz" lIns="79266" tIns="39633" rIns="79266" bIns="3963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d-ID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42055"/>
            <a:ext cx="3055716" cy="464394"/>
          </a:xfrm>
          <a:prstGeom prst="rect">
            <a:avLst/>
          </a:prstGeom>
        </p:spPr>
        <p:txBody>
          <a:bodyPr vert="horz" lIns="79266" tIns="39633" rIns="79266" bIns="396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4328" y="8842055"/>
            <a:ext cx="3057325" cy="464394"/>
          </a:xfrm>
          <a:prstGeom prst="rect">
            <a:avLst/>
          </a:prstGeom>
        </p:spPr>
        <p:txBody>
          <a:bodyPr vert="horz" lIns="79266" tIns="39633" rIns="79266" bIns="396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F2F32459-855B-40CF-922E-B3F827E0F1B8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829849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32459-855B-40CF-922E-B3F827E0F1B8}" type="slidenum">
              <a:rPr lang="id-ID" smtClean="0"/>
              <a:pPr>
                <a:defRPr/>
              </a:pPr>
              <a:t>1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98500"/>
            <a:ext cx="5043487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BE6746-C89F-4FDA-B2A0-537332C5D8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98500"/>
            <a:ext cx="5043487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826E7-4A43-4AC2-879A-85ADA2475E2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865188" y="977900"/>
            <a:ext cx="7091363" cy="49101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725" tIns="45860" rIns="91725" bIns="4586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033738" y="12425062"/>
            <a:ext cx="2323286" cy="65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25" tIns="45860" rIns="91725" bIns="45860" anchor="b"/>
          <a:lstStyle>
            <a:lvl1pPr defTabSz="9159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8A8CC98E-D9B8-4807-A6D0-13B4BE102A2D}" type="slidenum">
              <a:rPr lang="en-US" sz="1100">
                <a:latin typeface="Calibri" pitchFamily="34" charset="0"/>
              </a:rPr>
              <a:pPr algn="r" eaLnBrk="1" hangingPunct="1"/>
              <a:t>9</a:t>
            </a:fld>
            <a:endParaRPr lang="en-US" sz="11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1713" y="693738"/>
            <a:ext cx="5053012" cy="34988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3557" y="4421027"/>
            <a:ext cx="5646152" cy="4194137"/>
          </a:xfrm>
          <a:noFill/>
        </p:spPr>
        <p:txBody>
          <a:bodyPr wrap="square" lIns="76125" tIns="38064" rIns="76125" bIns="3806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 txBox="1">
            <a:spLocks noGrp="1"/>
          </p:cNvSpPr>
          <p:nvPr/>
        </p:nvSpPr>
        <p:spPr bwMode="auto">
          <a:xfrm>
            <a:off x="3991108" y="8844706"/>
            <a:ext cx="3060546" cy="46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25" tIns="38064" rIns="76125" bIns="38064" anchor="b"/>
          <a:lstStyle/>
          <a:p>
            <a:pPr algn="r" defTabSz="753308"/>
            <a:fld id="{C5E08544-6766-4778-9CE5-8204299743F8}" type="slidenum">
              <a:rPr lang="en-US" sz="1000"/>
              <a:pPr algn="r" defTabSz="753308"/>
              <a:t>11</a:t>
            </a:fld>
            <a:endParaRPr lang="en-US" sz="1000"/>
          </a:p>
        </p:txBody>
      </p:sp>
    </p:spTree>
    <p:extLst>
      <p:ext uri="{BB962C8B-B14F-4D97-AF65-F5344CB8AC3E}">
        <p14:creationId xmlns="" xmlns:p14="http://schemas.microsoft.com/office/powerpoint/2010/main" val="3810926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449E-968E-4CD8-B5E4-51427E25FC82}" type="datetimeFigureOut">
              <a:rPr lang="id-ID"/>
              <a:pPr>
                <a:defRPr/>
              </a:pPr>
              <a:t>10/07/2017</a:t>
            </a:fld>
            <a:endParaRPr lang="id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2D268-791A-4DBD-B559-E48DB84BF809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7D86-9F90-4A7C-8B3C-F07B3943935B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3E9C2-9D86-4C82-9D00-170F8E12C411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5D173-0911-407F-BE7A-D5FB4B903B4F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8601F-F635-4494-A316-A0DF58AAD23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EA8AA-85D1-4728-94DC-16556CE00885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4F14A-C5CB-4892-8CB5-D5D8D090A1CD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21C46-BF09-4EC8-BE78-3742E0D74760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7B80-BDBF-4A02-94AE-B415990F454B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8A89C-68F5-4D08-B01E-39BB4D58A5A2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51CEE-B657-47DD-B36D-B893CAC658E1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B4D85-8010-4CCF-92A4-A10A33C83AD2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4CABC-525E-4447-AE29-8411D0B9BC4B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9461-8122-4BA1-A484-D0599FBB9C54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7FED9-D08C-4D06-9D6D-00F8087014C0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AE6AB-C733-4075-9796-FC8A14691025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855E0-3E8F-4AA2-A03F-68EFDD0492D4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5800-32F7-49DC-B0EE-533A17E658EB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42C23-F082-473E-931A-B3F214A148A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BD9F-E5AD-4DCA-9C7D-3A9ED40D8BD2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5BC57-5D25-469D-B575-D27E40FC4EE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d-ID" smtClean="0"/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3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401741-1317-4283-AE7C-E83A59F6552D}" type="datetimeFigureOut">
              <a:rPr lang="id-ID"/>
              <a:pPr>
                <a:defRPr/>
              </a:pPr>
              <a:t>10/07/2017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33D4B3-CB97-4C74-B27C-5947CEAD013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slide" Target="slide2.xml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3.jpeg"/><Relationship Id="rId7" Type="http://schemas.openxmlformats.org/officeDocument/2006/relationships/hyperlink" Target="mtf%2013%20agro.m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8.xml"/><Relationship Id="rId18" Type="http://schemas.openxmlformats.org/officeDocument/2006/relationships/slide" Target="slide28.xml"/><Relationship Id="rId26" Type="http://schemas.openxmlformats.org/officeDocument/2006/relationships/slide" Target="slide36.xml"/><Relationship Id="rId3" Type="http://schemas.openxmlformats.org/officeDocument/2006/relationships/slide" Target="slide4.xml"/><Relationship Id="rId21" Type="http://schemas.openxmlformats.org/officeDocument/2006/relationships/slide" Target="slide31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27.xml"/><Relationship Id="rId25" Type="http://schemas.openxmlformats.org/officeDocument/2006/relationships/slide" Target="slide35.xml"/><Relationship Id="rId2" Type="http://schemas.openxmlformats.org/officeDocument/2006/relationships/slide" Target="slide3.xml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29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34.xml"/><Relationship Id="rId5" Type="http://schemas.openxmlformats.org/officeDocument/2006/relationships/slide" Target="slide6.xml"/><Relationship Id="rId15" Type="http://schemas.openxmlformats.org/officeDocument/2006/relationships/slide" Target="slide25.xml"/><Relationship Id="rId23" Type="http://schemas.openxmlformats.org/officeDocument/2006/relationships/slide" Target="slide33.xml"/><Relationship Id="rId28" Type="http://schemas.openxmlformats.org/officeDocument/2006/relationships/slide" Target="slide38.xml"/><Relationship Id="rId10" Type="http://schemas.openxmlformats.org/officeDocument/2006/relationships/slide" Target="slide12.xml"/><Relationship Id="rId19" Type="http://schemas.openxmlformats.org/officeDocument/2006/relationships/slide" Target="slide29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7.xml"/><Relationship Id="rId22" Type="http://schemas.openxmlformats.org/officeDocument/2006/relationships/slide" Target="slide32.xml"/><Relationship Id="rId27" Type="http://schemas.openxmlformats.org/officeDocument/2006/relationships/slide" Target="slide37.xml"/><Relationship Id="rId3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slide" Target="slide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tf%2002%20blue%20fire.mpg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Wonderful%20Kawah%20Wurung%20Bondowoso%202015.mpeg" TargetMode="External"/><Relationship Id="rId4" Type="http://schemas.openxmlformats.org/officeDocument/2006/relationships/hyperlink" Target="mtf%2003%20kawah%20wurung.m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slide" Target="slide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hyperlink" Target="mtf%2006%20adventure.mpg" TargetMode="External"/><Relationship Id="rId4" Type="http://schemas.openxmlformats.org/officeDocument/2006/relationships/image" Target="../media/image66.png"/><Relationship Id="rId9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1.jpeg"/><Relationship Id="rId7" Type="http://schemas.openxmlformats.org/officeDocument/2006/relationships/hyperlink" Target="mtf%2007%20tancak%20kembar%20babro.mpg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7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jpeg"/><Relationship Id="rId7" Type="http://schemas.openxmlformats.org/officeDocument/2006/relationships/image" Target="../media/image80.png"/><Relationship Id="rId2" Type="http://schemas.openxmlformats.org/officeDocument/2006/relationships/hyperlink" Target="Sistem%20Informasi%20Desa%20Terong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slide" Target="slide2.xml"/><Relationship Id="rId4" Type="http://schemas.openxmlformats.org/officeDocument/2006/relationships/image" Target="../media/image78.jpeg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slide" Target="slide2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84.jpe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03 FOTO2\03 FOTO 2015\2015 bappeda bro4 Kawah wurung Exotica\pemandangan\DSC_0218.JPG"/>
          <p:cNvPicPr>
            <a:picLocks noChangeAspect="1" noChangeArrowheads="1"/>
          </p:cNvPicPr>
          <p:nvPr/>
        </p:nvPicPr>
        <p:blipFill>
          <a:blip r:embed="rId3" cstate="email">
            <a:lum bright="11000" contrast="32000"/>
          </a:blip>
          <a:srcRect b="7214"/>
          <a:stretch>
            <a:fillRect/>
          </a:stretch>
        </p:blipFill>
        <p:spPr bwMode="auto">
          <a:xfrm>
            <a:off x="3309926" y="4547937"/>
            <a:ext cx="3500462" cy="231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238752" y="2714620"/>
            <a:ext cx="3143272" cy="583143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  <a:ea typeface="+mj-ea"/>
              </a:rPr>
              <a:t>Dalam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  <a:ea typeface="+mj-ea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  <a:ea typeface="+mj-ea"/>
              </a:rPr>
              <a:t>Rangka</a:t>
            </a:r>
            <a:endParaRPr lang="id-ID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  <a:ea typeface="+mj-ea"/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3512840" y="500042"/>
            <a:ext cx="6393160" cy="1067978"/>
          </a:xfrm>
        </p:spPr>
        <p:txBody>
          <a:bodyPr/>
          <a:lstStyle/>
          <a:p>
            <a:pPr algn="l" eaLnBrk="1" hangingPunct="1"/>
            <a:r>
              <a:rPr lang="id-I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rial" charset="0"/>
              </a:rPr>
              <a:t>PAPARAN </a:t>
            </a:r>
            <a:br>
              <a:rPr lang="id-I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rial" charset="0"/>
              </a:rPr>
            </a:br>
            <a:r>
              <a:rPr lang="id-ID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rial" charset="0"/>
              </a:rPr>
              <a:t>BUPATI BONDOWOSO</a:t>
            </a:r>
            <a:endParaRPr lang="id-ID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  <a:cs typeface="Arial" charset="0"/>
            </a:endParaRPr>
          </a:p>
        </p:txBody>
      </p:sp>
      <p:pic>
        <p:nvPicPr>
          <p:cNvPr id="16" name="Picture 7" descr="D:\12 GAMBAR DESAIN\LOGO BOND 3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841432" y="232460"/>
            <a:ext cx="792088" cy="892284"/>
          </a:xfrm>
          <a:prstGeom prst="rect">
            <a:avLst/>
          </a:prstGeom>
          <a:noFill/>
        </p:spPr>
      </p:pic>
      <p:pic>
        <p:nvPicPr>
          <p:cNvPr id="10" name="Picture 5" descr="D:\Pictures\Bupati-Amin-Ikut-Bernyanyi-Menari-Zaf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91705" y="137582"/>
            <a:ext cx="3532537" cy="4083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9926" y="3369201"/>
            <a:ext cx="6596074" cy="78581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1001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defTabSz="914290" eaLnBrk="1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id-ID" sz="2400" b="1" dirty="0" smtClean="0">
                <a:solidFill>
                  <a:srgbClr val="FFC000"/>
                </a:solidFill>
                <a:latin typeface="Cambria" pitchFamily="18" charset="0"/>
              </a:rPr>
              <a:t>Sarasehan Membangun Sinergitas PTN/PTS se-Besuki Raya di Universitas Jember</a:t>
            </a:r>
            <a:endParaRPr lang="en-US" sz="2400" b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13" name="Picture 12" descr="festival-kopitWc4r.th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667512" y="4486531"/>
            <a:ext cx="3238488" cy="2371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7" cstate="email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615" y="4714884"/>
            <a:ext cx="644021" cy="80484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" descr="D:\03 FOTO2 BAPPEDA\03 FOTO SEKTORAL\PARIWISATA\bosamba\11110391_1412242095758325_975956572665831087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126" y="4572000"/>
            <a:ext cx="3524240" cy="2261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3238488" y="1724012"/>
            <a:ext cx="6667512" cy="107157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1001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29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KEBIJAKAN DAERAH DALAM PEMBANGUN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AN </a:t>
            </a:r>
            <a:r>
              <a:rPr kumimoji="0" lang="id-ID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DESA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 DI KABUPATEN BONDOWOSO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00594" y="4214818"/>
            <a:ext cx="473868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i="1" dirty="0" smtClean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10 Juli 2017</a:t>
            </a:r>
            <a:endParaRPr lang="en-US" sz="1600" i="1" dirty="0"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9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03 FOTO2\03 FOTO 2015\2015 bappeda bro4 Kawah wurung Exotica\pemandangan\DSC_0218.JPG"/>
          <p:cNvPicPr>
            <a:picLocks noChangeAspect="1" noChangeArrowheads="1"/>
          </p:cNvPicPr>
          <p:nvPr/>
        </p:nvPicPr>
        <p:blipFill rotWithShape="1">
          <a:blip r:embed="rId3" cstate="email">
            <a:lum bright="11000" contrast="32000"/>
          </a:blip>
          <a:srcRect b="7447"/>
          <a:stretch/>
        </p:blipFill>
        <p:spPr bwMode="auto">
          <a:xfrm>
            <a:off x="0" y="-304800"/>
            <a:ext cx="9906000" cy="7162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2481" y="4653136"/>
            <a:ext cx="6624735" cy="1360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POTENSI KABUPATEN BONDOWOSO</a:t>
            </a:r>
            <a:endParaRPr lang="en-US" sz="3600" dirty="0"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375" r="94143" b="53279"/>
          <a:stretch/>
        </p:blipFill>
        <p:spPr bwMode="auto">
          <a:xfrm rot="1351246">
            <a:off x="7839850" y="28771"/>
            <a:ext cx="1696384" cy="214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email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8818" y="1978580"/>
            <a:ext cx="2189546" cy="273630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https://scontent.cdninstagram.com/hphotos-xaf1/t51.2885-15/s320x320/e35/11931187_625163184252834_1558572869_n.jpg"/>
          <p:cNvPicPr>
            <a:picLocks noChangeAspect="1" noChangeArrowheads="1"/>
          </p:cNvPicPr>
          <p:nvPr/>
        </p:nvPicPr>
        <p:blipFill>
          <a:blip r:embed="rId6"/>
          <a:srcRect t="17500" b="17500"/>
          <a:stretch>
            <a:fillRect/>
          </a:stretch>
        </p:blipFill>
        <p:spPr bwMode="auto">
          <a:xfrm>
            <a:off x="7381892" y="4643446"/>
            <a:ext cx="2227064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hevron 6">
            <a:hlinkClick r:id="rId7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30" name="Picture 10" descr="http://assets.kompasiana.com/statics/crawl/55298cbf6ea8344f7c8b4569.jpeg?t=o&amp;v=7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941"/>
          <a:stretch/>
        </p:blipFill>
        <p:spPr bwMode="auto">
          <a:xfrm>
            <a:off x="6825208" y="4333443"/>
            <a:ext cx="3080792" cy="2020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328" name="Picture 8" descr="https://bondowoso.memo-x.com/wp-content/uploads/sites/5/2016/01/Petik-Kopi-Bupati-dan-Ketua-Dewan-lakukan-petik-kopi-s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8" y="2313423"/>
            <a:ext cx="3046814" cy="2018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2216696" y="116632"/>
            <a:ext cx="7689304" cy="95410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</a:rPr>
              <a:t> PERKEMBANGAN KOPI RAKYAT </a:t>
            </a:r>
          </a:p>
          <a:p>
            <a:pPr algn="ctr"/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</a:rPr>
              <a:t>&amp; </a:t>
            </a:r>
            <a:r>
              <a:rPr lang="en-US" sz="2800" b="1" dirty="0" smtClean="0">
                <a:solidFill>
                  <a:schemeClr val="bg1"/>
                </a:solidFill>
                <a:latin typeface="Calisto MT" pitchFamily="18" charset="0"/>
              </a:rPr>
              <a:t>K</a:t>
            </a: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</a:rPr>
              <a:t>L</a:t>
            </a:r>
            <a:r>
              <a:rPr lang="en-US" sz="2800" b="1" dirty="0">
                <a:solidFill>
                  <a:schemeClr val="bg1"/>
                </a:solidFill>
                <a:latin typeface="Calisto MT" pitchFamily="18" charset="0"/>
              </a:rPr>
              <a:t>A</a:t>
            </a: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</a:rPr>
              <a:t>STER </a:t>
            </a:r>
            <a:r>
              <a:rPr lang="id-ID" sz="2800" b="1" dirty="0">
                <a:solidFill>
                  <a:schemeClr val="bg1"/>
                </a:solidFill>
                <a:latin typeface="Calisto MT" pitchFamily="18" charset="0"/>
              </a:rPr>
              <a:t>KOPI </a:t>
            </a:r>
          </a:p>
        </p:txBody>
      </p:sp>
      <p:pic>
        <p:nvPicPr>
          <p:cNvPr id="568324" name="Picture 4" descr="https://dhenokhastuti.files.wordpress.com/2011/02/pohon-kopidhenokhastut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" y="116632"/>
            <a:ext cx="2482342" cy="1861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2504728" y="1196752"/>
            <a:ext cx="7370562" cy="4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/>
          <a:lstStyle/>
          <a:p>
            <a:pPr algn="ctr"/>
            <a:r>
              <a:rPr lang="id-ID" sz="2400" b="1" dirty="0" smtClean="0">
                <a:solidFill>
                  <a:schemeClr val="bg1"/>
                </a:solidFill>
                <a:latin typeface="Calisto MT" pitchFamily="18" charset="0"/>
              </a:rPr>
              <a:t>Luas &amp; Produksi </a:t>
            </a:r>
            <a:r>
              <a:rPr lang="en-US" sz="2400" b="1" dirty="0" smtClean="0">
                <a:solidFill>
                  <a:schemeClr val="bg1"/>
                </a:solidFill>
                <a:latin typeface="Calisto MT" pitchFamily="18" charset="0"/>
              </a:rPr>
              <a:t>Kopi</a:t>
            </a:r>
            <a:r>
              <a:rPr lang="id-ID" sz="2400" b="1" dirty="0" smtClean="0">
                <a:solidFill>
                  <a:schemeClr val="bg1"/>
                </a:solidFill>
                <a:latin typeface="Calisto MT" pitchFamily="18" charset="0"/>
              </a:rPr>
              <a:t> Rakyat (Perkebunan Rakyat)</a:t>
            </a:r>
            <a:endParaRPr lang="id-ID" sz="4000" b="1" dirty="0">
              <a:solidFill>
                <a:schemeClr val="bg1"/>
              </a:solidFill>
              <a:latin typeface="Calisto MT" pitchFamily="18" charset="0"/>
            </a:endParaRPr>
          </a:p>
        </p:txBody>
      </p:sp>
      <p:graphicFrame>
        <p:nvGraphicFramePr>
          <p:cNvPr id="61497" name="Group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4889304"/>
              </p:ext>
            </p:extLst>
          </p:nvPr>
        </p:nvGraphicFramePr>
        <p:xfrm>
          <a:off x="128464" y="1844824"/>
          <a:ext cx="7289624" cy="1425317"/>
        </p:xfrm>
        <a:graphic>
          <a:graphicData uri="http://schemas.openxmlformats.org/drawingml/2006/table">
            <a:tbl>
              <a:tblPr/>
              <a:tblGrid>
                <a:gridCol w="547673"/>
                <a:gridCol w="2356036"/>
                <a:gridCol w="1505613"/>
                <a:gridCol w="1440151"/>
                <a:gridCol w="1440151"/>
              </a:tblGrid>
              <a:tr h="43358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No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Komponen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2014</a:t>
                      </a:r>
                      <a:endParaRPr kumimoji="0" lang="id-ID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sto MT" pitchFamily="18" charset="0"/>
                        <a:cs typeface="Arial" pitchFamily="34" charset="0"/>
                      </a:endParaRP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201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5</a:t>
                      </a:r>
                      <a:endParaRPr kumimoji="0" lang="id-ID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sto MT" pitchFamily="18" charset="0"/>
                        <a:cs typeface="Arial" pitchFamily="34" charset="0"/>
                      </a:endParaRP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201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6</a:t>
                      </a:r>
                      <a:endParaRPr kumimoji="0" lang="id-ID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sto MT" pitchFamily="18" charset="0"/>
                        <a:cs typeface="Arial" pitchFamily="34" charset="0"/>
                      </a:endParaRP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751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sto MT" pitchFamily="18" charset="0"/>
                        <a:cs typeface="Arial" pitchFamily="34" charset="0"/>
                      </a:endParaRP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Produksi (Ton Oce)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sto MT" pitchFamily="18" charset="0"/>
                        <a:cs typeface="Arial" pitchFamily="34" charset="0"/>
                      </a:endParaRP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2.914,10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3.430,10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1.169,59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</a:tr>
              <a:tr h="5166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sto MT" pitchFamily="18" charset="0"/>
                        <a:cs typeface="Arial" pitchFamily="34" charset="0"/>
                      </a:endParaRP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d-I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Luas Tanam (Ha)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sto MT" pitchFamily="18" charset="0"/>
                        <a:cs typeface="Arial" pitchFamily="34" charset="0"/>
                      </a:endParaRP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6.831,99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10.644,730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sto MT" pitchFamily="18" charset="0"/>
                          <a:cs typeface="Arial" pitchFamily="34" charset="0"/>
                        </a:rPr>
                        <a:t>13.534,76</a:t>
                      </a:r>
                    </a:p>
                  </a:txBody>
                  <a:tcPr marL="10319" marR="10319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81972" name="TextBox 8"/>
          <p:cNvSpPr txBox="1">
            <a:spLocks noChangeArrowheads="1"/>
          </p:cNvSpPr>
          <p:nvPr/>
        </p:nvSpPr>
        <p:spPr bwMode="auto">
          <a:xfrm>
            <a:off x="-32726" y="3507911"/>
            <a:ext cx="6713918" cy="301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Ekspor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Kopi Rakyat </a:t>
            </a: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Melalui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Asosiasi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Petani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Kopi Indonesia (APEKI) </a:t>
            </a:r>
          </a:p>
          <a:p>
            <a:pPr marL="742950" lvl="1" indent="-3016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id-ID" sz="2000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T</a:t>
            </a: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ahun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2011 : 17,6 Ton (1 </a:t>
            </a: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Kontainer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)</a:t>
            </a:r>
          </a:p>
          <a:p>
            <a:pPr marL="742950" lvl="1" indent="-3016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Tahun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2012 : 236,5 Ton (12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Kontainer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)</a:t>
            </a:r>
            <a:endParaRPr lang="id-ID" sz="2000" b="1" dirty="0" smtClean="0">
              <a:solidFill>
                <a:schemeClr val="bg1"/>
              </a:solidFill>
              <a:latin typeface="Calisto MT" pitchFamily="18" charset="0"/>
              <a:cs typeface="+mn-cs"/>
            </a:endParaRPr>
          </a:p>
          <a:p>
            <a:pPr marL="742950" lvl="1" indent="-3016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id-ID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  <a:sym typeface="Wingdings" pitchFamily="2" charset="2"/>
              </a:rPr>
              <a:t>Tahun 2013 : 155,3 Ton (6 Kontainer)</a:t>
            </a:r>
            <a:endParaRPr lang="en-US" sz="2000" b="1" dirty="0" smtClean="0">
              <a:solidFill>
                <a:schemeClr val="bg1"/>
              </a:solidFill>
              <a:latin typeface="Calisto MT" pitchFamily="18" charset="0"/>
              <a:cs typeface="+mn-cs"/>
              <a:sym typeface="Wingdings" pitchFamily="2" charset="2"/>
            </a:endParaRPr>
          </a:p>
          <a:p>
            <a:pPr marL="742950" lvl="1" indent="-3016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  <a:sym typeface="Wingdings" pitchFamily="2" charset="2"/>
              </a:rPr>
              <a:t>Tahun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  <a:sym typeface="Wingdings" pitchFamily="2" charset="2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cs typeface="+mn-cs"/>
                <a:sym typeface="Wingdings" pitchFamily="2" charset="2"/>
              </a:rPr>
              <a:t>2014 : 559 Ton 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  <a:sym typeface="Wingdings" pitchFamily="2" charset="2"/>
              </a:rPr>
              <a:t>(27 </a:t>
            </a: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cs typeface="+mn-cs"/>
                <a:sym typeface="Wingdings" pitchFamily="2" charset="2"/>
              </a:rPr>
              <a:t>Kontainer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  <a:sym typeface="Wingdings" pitchFamily="2" charset="2"/>
              </a:rPr>
              <a:t>)</a:t>
            </a:r>
          </a:p>
          <a:p>
            <a:pPr marL="742950" lvl="1" indent="-3016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Tahun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 2015 : 800 Ton (40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Kontainer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)</a:t>
            </a:r>
            <a:endParaRPr lang="en-US" sz="2000" b="1" dirty="0">
              <a:solidFill>
                <a:schemeClr val="bg1"/>
              </a:solidFill>
              <a:latin typeface="Calisto MT" pitchFamily="18" charset="0"/>
              <a:cs typeface="+mn-cs"/>
              <a:sym typeface="Wingdings" pitchFamily="2" charset="2"/>
            </a:endParaRPr>
          </a:p>
          <a:p>
            <a:pPr marL="742950" lvl="1" indent="-30162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Tahun</a:t>
            </a:r>
            <a:r>
              <a:rPr lang="en-US" sz="2000" b="1" dirty="0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 2016 : 858,91 Ton (43 </a:t>
            </a:r>
            <a:r>
              <a:rPr lang="en-US" sz="2000" b="1" dirty="0" err="1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Kontainer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sym typeface="Wingdings" pitchFamily="2" charset="2"/>
              </a:rPr>
              <a:t>)</a:t>
            </a:r>
            <a:endParaRPr lang="en-US" sz="2000" b="1" dirty="0">
              <a:solidFill>
                <a:schemeClr val="bg1"/>
              </a:solidFill>
              <a:latin typeface="Calisto MT" pitchFamily="18" charset="0"/>
              <a:sym typeface="Wingdings" pitchFamily="2" charset="2"/>
            </a:endParaRPr>
          </a:p>
        </p:txBody>
      </p:sp>
      <p:sp>
        <p:nvSpPr>
          <p:cNvPr id="68660" name="Slide Number Placeholder 9"/>
          <p:cNvSpPr txBox="1">
            <a:spLocks noGrp="1"/>
          </p:cNvSpPr>
          <p:nvPr/>
        </p:nvSpPr>
        <p:spPr bwMode="auto">
          <a:xfrm>
            <a:off x="7346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B019BCA-1FA4-4209-9E85-F30EF867B9B2}" type="slidenum">
              <a:rPr lang="en-US" sz="1000">
                <a:latin typeface="Calisto MT" pitchFamily="18" charset="0"/>
              </a:rPr>
              <a:pPr algn="r"/>
              <a:t>11</a:t>
            </a:fld>
            <a:endParaRPr lang="en-US" sz="1000">
              <a:latin typeface="Calisto MT" pitchFamily="18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858037" y="6525347"/>
            <a:ext cx="1491114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alisto MT" pitchFamily="18" charset="0"/>
                <a:cs typeface="+mn-cs"/>
              </a:rPr>
              <a:t>Dishutbun</a:t>
            </a:r>
            <a:r>
              <a:rPr lang="id-ID" sz="1400" b="1" dirty="0" smtClean="0">
                <a:latin typeface="Calisto MT" pitchFamily="18" charset="0"/>
                <a:cs typeface="+mn-cs"/>
              </a:rPr>
              <a:t>, 201</a:t>
            </a:r>
            <a:r>
              <a:rPr lang="en-US" sz="1400" b="1" dirty="0" smtClean="0">
                <a:latin typeface="Calisto MT" pitchFamily="18" charset="0"/>
                <a:cs typeface="+mn-cs"/>
              </a:rPr>
              <a:t>6</a:t>
            </a:r>
            <a:endParaRPr lang="id-ID" sz="1400" b="1" dirty="0">
              <a:latin typeface="Calisto MT" pitchFamily="18" charset="0"/>
              <a:cs typeface="+mn-cs"/>
            </a:endParaRPr>
          </a:p>
        </p:txBody>
      </p:sp>
      <p:sp>
        <p:nvSpPr>
          <p:cNvPr id="14" name="Chevron 13">
            <a:hlinkClick r:id="rId6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72654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595282" y="142852"/>
            <a:ext cx="8715436" cy="846997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7287" tIns="53643" rIns="107287" bIns="53643" rtlCol="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PENANDATANGANAN NOTA KESEPAKATAN BERSAMA (6 PIHAK)</a:t>
            </a:r>
            <a:r>
              <a:rPr lang="id-ID" sz="2400" b="1" dirty="0" smtClean="0">
                <a:solidFill>
                  <a:schemeClr val="tx1"/>
                </a:solidFill>
              </a:rPr>
              <a:t/>
            </a:r>
            <a:br>
              <a:rPr lang="id-ID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”PENGEMBANGAN KLASTER </a:t>
            </a:r>
            <a:r>
              <a:rPr lang="id-ID" sz="2400" b="1" dirty="0" smtClean="0">
                <a:solidFill>
                  <a:schemeClr val="tx1"/>
                </a:solidFill>
              </a:rPr>
              <a:t>KOPI </a:t>
            </a:r>
            <a:r>
              <a:rPr lang="en-US" sz="2400" b="1" dirty="0" smtClean="0">
                <a:solidFill>
                  <a:schemeClr val="tx1"/>
                </a:solidFill>
              </a:rPr>
              <a:t>DI KAB. BONDOWOSO”</a:t>
            </a:r>
            <a:endParaRPr lang="id-ID" sz="2400" b="1" dirty="0" smtClean="0">
              <a:solidFill>
                <a:schemeClr val="tx1"/>
              </a:solidFill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6036477" y="5984592"/>
            <a:ext cx="3012282" cy="38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7275" tIns="53637" rIns="107275" bIns="53637" anchor="ctr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d-ID" b="1" kern="0" dirty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Bondowoso, </a:t>
            </a:r>
            <a:r>
              <a:rPr lang="id-ID" b="1" kern="0" dirty="0" smtClean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2</a:t>
            </a:r>
            <a:r>
              <a:rPr lang="en-US" b="1" kern="0" dirty="0" smtClean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5</a:t>
            </a:r>
            <a:r>
              <a:rPr lang="id-ID" b="1" kern="0" dirty="0" smtClean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 Me</a:t>
            </a:r>
            <a:r>
              <a:rPr lang="en-US" b="1" kern="0" dirty="0" err="1" smtClean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i</a:t>
            </a:r>
            <a:r>
              <a:rPr lang="id-ID" b="1" kern="0" dirty="0" smtClean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 201</a:t>
            </a:r>
            <a:r>
              <a:rPr lang="en-US" b="1" kern="0" dirty="0" smtClean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6</a:t>
            </a:r>
            <a:r>
              <a:rPr lang="id-ID" b="1" kern="0" dirty="0" smtClean="0">
                <a:ln/>
                <a:solidFill>
                  <a:schemeClr val="accent3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en-US" b="1" kern="0" dirty="0">
              <a:ln/>
              <a:solidFill>
                <a:schemeClr val="accent3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9892" y="1171679"/>
            <a:ext cx="24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462" y="1171679"/>
            <a:ext cx="838953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95844" y="1171679"/>
            <a:ext cx="814286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10606" y="1171679"/>
            <a:ext cx="815455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20367" y="1171679"/>
            <a:ext cx="975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7326538" y="1231830"/>
            <a:ext cx="2055618" cy="6931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7287" tIns="53643" rIns="107287" bIns="53643" rtlCol="0" anchor="ctr">
            <a:spAutoFit/>
          </a:bodyPr>
          <a:lstStyle/>
          <a:p>
            <a:pPr algn="ctr" defTabSz="1072866" fontAlgn="auto">
              <a:spcAft>
                <a:spcPts val="0"/>
              </a:spcAft>
              <a:defRPr/>
            </a:pPr>
            <a:r>
              <a:rPr lang="id-ID" sz="1900" dirty="0" smtClean="0">
                <a:ea typeface="+mj-ea"/>
                <a:cs typeface="+mj-cs"/>
              </a:rPr>
              <a:t>APEKI BONDOWOSO</a:t>
            </a:r>
            <a:endParaRPr lang="en-US" sz="1900" dirty="0">
              <a:ea typeface="+mj-ea"/>
              <a:cs typeface="+mj-cs"/>
            </a:endParaRPr>
          </a:p>
        </p:txBody>
      </p:sp>
      <p:pic>
        <p:nvPicPr>
          <p:cNvPr id="1026" name="Picture 2" descr="D:\Data Laptop\00 Bidang Ekonomi (EKONOMI5)\00 Paparan All\03 Paparan Bupati\Video Paragliding\IMG-20161018-WA0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" y="2190741"/>
            <a:ext cx="5040727" cy="4111747"/>
          </a:xfrm>
          <a:prstGeom prst="rect">
            <a:avLst/>
          </a:prstGeom>
          <a:noFill/>
        </p:spPr>
      </p:pic>
      <p:pic>
        <p:nvPicPr>
          <p:cNvPr id="1027" name="Picture 3" descr="D:\Data Laptop\00 Bidang Ekonomi (EKONOMI5)\00 Paparan All\03 Paparan Bupati\Video Paragliding\IMG-20161018-WA0000.jpg"/>
          <p:cNvPicPr>
            <a:picLocks noChangeAspect="1" noChangeArrowheads="1"/>
          </p:cNvPicPr>
          <p:nvPr/>
        </p:nvPicPr>
        <p:blipFill>
          <a:blip r:embed="rId8"/>
          <a:srcRect l="8039" t="5859" r="11567" b="54590"/>
          <a:stretch>
            <a:fillRect/>
          </a:stretch>
        </p:blipFill>
        <p:spPr bwMode="auto">
          <a:xfrm>
            <a:off x="5339956" y="2190741"/>
            <a:ext cx="4488688" cy="3729064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FF2AC-3159-4164-ABBF-6279438C7959}" type="slidenum">
              <a:rPr lang="id-ID" smtClean="0"/>
              <a:pPr/>
              <a:t>12</a:t>
            </a:fld>
            <a:endParaRPr lang="id-ID"/>
          </a:p>
        </p:txBody>
      </p:sp>
      <p:sp>
        <p:nvSpPr>
          <p:cNvPr id="15" name="Chevron 14">
            <a:hlinkClick r:id="rId9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ChangeArrowheads="1"/>
          </p:cNvSpPr>
          <p:nvPr/>
        </p:nvSpPr>
        <p:spPr bwMode="auto">
          <a:xfrm>
            <a:off x="72008" y="1412776"/>
            <a:ext cx="49530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d-ID" altLang="zh-CN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sto MT" pitchFamily="18" charset="0"/>
                <a:ea typeface="+mj-ea"/>
                <a:sym typeface="HGｺﾞｼｯｸE" charset="0"/>
              </a:rPr>
              <a:t>Pengembangan</a:t>
            </a:r>
            <a:r>
              <a:rPr lang="en-US" altLang="zh-CN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sto MT" pitchFamily="18" charset="0"/>
                <a:ea typeface="+mj-ea"/>
                <a:sym typeface="HGｺﾞｼｯｸE" charset="0"/>
              </a:rPr>
              <a:t> </a:t>
            </a:r>
            <a:r>
              <a:rPr lang="id-ID" altLang="zh-CN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sto MT" pitchFamily="18" charset="0"/>
                <a:ea typeface="+mj-ea"/>
                <a:sym typeface="HGｺﾞｼｯｸE" charset="0"/>
              </a:rPr>
              <a:t>Klaster </a:t>
            </a:r>
            <a:r>
              <a:rPr lang="id-ID" altLang="zh-CN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sto MT" pitchFamily="18" charset="0"/>
                <a:ea typeface="+mj-ea"/>
                <a:sym typeface="HGｺﾞｼｯｸE" charset="0"/>
              </a:rPr>
              <a:t>Organik* </a:t>
            </a:r>
          </a:p>
          <a:p>
            <a:pPr algn="ctr">
              <a:defRPr/>
            </a:pPr>
            <a:r>
              <a:rPr lang="id-ID" altLang="zh-CN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sto MT" pitchFamily="18" charset="0"/>
                <a:ea typeface="+mj-ea"/>
                <a:sym typeface="HGｺﾞｼｯｸE" charset="0"/>
              </a:rPr>
              <a:t>Tahun </a:t>
            </a:r>
            <a:r>
              <a:rPr lang="id-ID" altLang="zh-CN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sto MT" pitchFamily="18" charset="0"/>
                <a:ea typeface="+mj-ea"/>
                <a:sym typeface="HGｺﾞｼｯｸE" charset="0"/>
              </a:rPr>
              <a:t>2013 -</a:t>
            </a:r>
            <a:r>
              <a:rPr lang="en-US" altLang="zh-CN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sto MT" pitchFamily="18" charset="0"/>
                <a:ea typeface="+mj-ea"/>
                <a:sym typeface="HGｺﾞｼｯｸE" charset="0"/>
              </a:rPr>
              <a:t>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840" y="5682629"/>
            <a:ext cx="3714811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68288" indent="-268288"/>
            <a:r>
              <a:rPr lang="id-ID" sz="1600" b="1" dirty="0" smtClean="0">
                <a:solidFill>
                  <a:schemeClr val="bg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* 	Pengembangan </a:t>
            </a:r>
            <a:r>
              <a:rPr lang="id-ID" sz="1600" b="1" dirty="0">
                <a:solidFill>
                  <a:schemeClr val="bg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Padi Organik Dan</a:t>
            </a:r>
            <a:r>
              <a:rPr lang="en-US" sz="1600" b="1" dirty="0">
                <a:solidFill>
                  <a:schemeClr val="bg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>
                <a:solidFill>
                  <a:schemeClr val="bg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Hortikultura </a:t>
            </a:r>
            <a:r>
              <a:rPr lang="id-ID" sz="1600" b="1" dirty="0" smtClean="0">
                <a:solidFill>
                  <a:schemeClr val="bg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Organik</a:t>
            </a:r>
            <a:endParaRPr lang="id-ID" sz="1600" b="1" dirty="0">
              <a:solidFill>
                <a:schemeClr val="bg1"/>
              </a:solidFill>
              <a:latin typeface="Calisto MT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93365432"/>
              </p:ext>
            </p:extLst>
          </p:nvPr>
        </p:nvGraphicFramePr>
        <p:xfrm>
          <a:off x="5097016" y="3140968"/>
          <a:ext cx="4748787" cy="3157304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4748787"/>
              </a:tblGrid>
              <a:tr h="9548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sto MT" pitchFamily="18" charset="0"/>
                        </a:rPr>
                        <a:t>2015</a:t>
                      </a:r>
                      <a:endParaRPr lang="id-ID" sz="1800" b="1" dirty="0">
                        <a:latin typeface="Calisto MT" pitchFamily="18" charset="0"/>
                      </a:endParaRPr>
                    </a:p>
                    <a:p>
                      <a:pPr marL="360000" indent="-360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n-US" sz="1800" b="1" dirty="0" err="1" smtClean="0">
                          <a:latin typeface="Calisto MT" pitchFamily="18" charset="0"/>
                        </a:rPr>
                        <a:t>Sertifikat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Calisto MT" pitchFamily="18" charset="0"/>
                        </a:rPr>
                        <a:t>Organik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 3 </a:t>
                      </a:r>
                      <a:r>
                        <a:rPr lang="en-US" sz="1800" b="1" dirty="0" err="1">
                          <a:latin typeface="Calisto MT" pitchFamily="18" charset="0"/>
                        </a:rPr>
                        <a:t>Poktan</a:t>
                      </a:r>
                      <a:r>
                        <a:rPr lang="en-US" sz="1800" b="1" dirty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Calisto MT" pitchFamily="18" charset="0"/>
                        </a:rPr>
                        <a:t>seluas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dirty="0">
                          <a:latin typeface="Calisto MT" pitchFamily="18" charset="0"/>
                        </a:rPr>
                        <a:t>70 Ha</a:t>
                      </a:r>
                      <a:endParaRPr lang="id-ID" sz="1800" b="1" dirty="0">
                        <a:latin typeface="Calisto MT" pitchFamily="18" charset="0"/>
                      </a:endParaRPr>
                    </a:p>
                    <a:p>
                      <a:pPr marL="360000" indent="-3600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id-ID" sz="1800" b="1" noProof="1" smtClean="0">
                          <a:latin typeface="Calisto MT" pitchFamily="18" charset="0"/>
                        </a:rPr>
                        <a:t>Konversi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Calisto MT" pitchFamily="18" charset="0"/>
                        </a:rPr>
                        <a:t>ke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Calisto MT" pitchFamily="18" charset="0"/>
                        </a:rPr>
                        <a:t>organik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 3 </a:t>
                      </a:r>
                      <a:r>
                        <a:rPr lang="en-US" sz="1800" b="1" dirty="0" err="1">
                          <a:latin typeface="Calisto MT" pitchFamily="18" charset="0"/>
                        </a:rPr>
                        <a:t>Poktan</a:t>
                      </a:r>
                      <a:r>
                        <a:rPr lang="en-US" sz="1800" b="1" dirty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Calisto MT" pitchFamily="18" charset="0"/>
                        </a:rPr>
                        <a:t>seluas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dirty="0">
                          <a:latin typeface="Calisto MT" pitchFamily="18" charset="0"/>
                        </a:rPr>
                        <a:t>60 </a:t>
                      </a:r>
                      <a:r>
                        <a:rPr lang="en-US" sz="1800" b="1" dirty="0" smtClean="0">
                          <a:latin typeface="Calisto MT" pitchFamily="18" charset="0"/>
                        </a:rPr>
                        <a:t>Ha</a:t>
                      </a:r>
                      <a:endParaRPr lang="id-ID" sz="1800" b="1" dirty="0">
                        <a:latin typeface="Calisto MT" pitchFamily="18" charset="0"/>
                      </a:endParaRPr>
                    </a:p>
                  </a:txBody>
                  <a:tcPr marL="39000" marR="39000" marT="36000" marB="36000">
                    <a:solidFill>
                      <a:srgbClr val="FFFF99"/>
                    </a:solidFill>
                  </a:tcPr>
                </a:tc>
              </a:tr>
              <a:tr h="12475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sto MT" pitchFamily="18" charset="0"/>
                        </a:rPr>
                        <a:t>2016</a:t>
                      </a:r>
                      <a:endParaRPr lang="id-ID" sz="1800" b="1" dirty="0" smtClean="0">
                        <a:latin typeface="Calisto MT" pitchFamily="18" charset="0"/>
                      </a:endParaRPr>
                    </a:p>
                    <a:p>
                      <a:pPr marL="360000" indent="-3600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Sertifikat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Organik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3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Poktan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seluas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60,5 Ha</a:t>
                      </a:r>
                      <a:endParaRPr lang="id-ID" sz="1800" b="1" kern="1200" dirty="0" smtClean="0">
                        <a:latin typeface="Calisto MT" pitchFamily="18" charset="0"/>
                      </a:endParaRPr>
                    </a:p>
                    <a:p>
                      <a:pPr marL="360000" indent="-3600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Pra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assesment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Sertifikat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Internasional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seluas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70 Ha</a:t>
                      </a:r>
                      <a:endParaRPr lang="id-ID" sz="1800" b="1" kern="1200" dirty="0" smtClean="0">
                        <a:latin typeface="Calisto MT" pitchFamily="18" charset="0"/>
                      </a:endParaRPr>
                    </a:p>
                  </a:txBody>
                  <a:tcPr marL="39000" marR="39000" marT="36000" marB="36000">
                    <a:solidFill>
                      <a:srgbClr val="FFFF99"/>
                    </a:solidFill>
                  </a:tcPr>
                </a:tc>
              </a:tr>
              <a:tr h="9548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sto MT" pitchFamily="18" charset="0"/>
                        </a:rPr>
                        <a:t>2017</a:t>
                      </a:r>
                      <a:endParaRPr lang="id-ID" sz="1800" b="1" dirty="0" smtClean="0">
                        <a:latin typeface="Calisto MT" pitchFamily="18" charset="0"/>
                      </a:endParaRPr>
                    </a:p>
                    <a:p>
                      <a:pPr marL="360000" indent="-3600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n-US" sz="1800" b="1" kern="1200" dirty="0" smtClean="0">
                          <a:latin typeface="Calisto MT" pitchFamily="18" charset="0"/>
                        </a:rPr>
                        <a:t>Lolos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Sertifikasi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Organik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Internasional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 </a:t>
                      </a:r>
                      <a:r>
                        <a:rPr lang="en-US" sz="1800" b="1" kern="1200" dirty="0" err="1" smtClean="0">
                          <a:latin typeface="Calisto MT" pitchFamily="18" charset="0"/>
                        </a:rPr>
                        <a:t>seluas</a:t>
                      </a:r>
                      <a:r>
                        <a:rPr lang="en-US" sz="1800" b="1" kern="1200" dirty="0" smtClean="0">
                          <a:latin typeface="Calisto MT" pitchFamily="18" charset="0"/>
                        </a:rPr>
                        <a:t> 105 Ha </a:t>
                      </a:r>
                      <a:endParaRPr lang="id-ID" sz="1800" b="1" dirty="0">
                        <a:solidFill>
                          <a:sysClr val="windowText" lastClr="000000"/>
                        </a:solidFill>
                        <a:latin typeface="Calisto MT" pitchFamily="18" charset="0"/>
                        <a:ea typeface="Calibri"/>
                        <a:cs typeface="Times New Roman"/>
                      </a:endParaRPr>
                    </a:p>
                  </a:txBody>
                  <a:tcPr marL="39000" marR="39000" marT="36000" marB="36000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97016" y="2287308"/>
            <a:ext cx="4752528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id-ID" sz="2000" b="1" dirty="0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Pengembangan </a:t>
            </a:r>
            <a:r>
              <a:rPr lang="en-US" sz="2000" b="1" dirty="0" err="1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Klaster</a:t>
            </a:r>
            <a:r>
              <a:rPr lang="en-US" sz="2000" b="1" dirty="0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Organik</a:t>
            </a:r>
            <a:r>
              <a:rPr lang="en-US" sz="2000" b="1" dirty="0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Gapoktan</a:t>
            </a:r>
            <a:r>
              <a:rPr lang="en-US" sz="2000" b="1" dirty="0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 Al-</a:t>
            </a:r>
            <a:r>
              <a:rPr lang="en-US" sz="2000" b="1" dirty="0" err="1">
                <a:solidFill>
                  <a:schemeClr val="tx1"/>
                </a:solidFill>
                <a:latin typeface="Calisto MT" pitchFamily="18" charset="0"/>
                <a:ea typeface="Tahoma" panose="020B0604030504040204" pitchFamily="34" charset="0"/>
                <a:cs typeface="Tahoma" panose="020B0604030504040204" pitchFamily="34" charset="0"/>
              </a:rPr>
              <a:t>Barokah</a:t>
            </a:r>
            <a:endParaRPr lang="id-ID" sz="2000" b="1" dirty="0">
              <a:solidFill>
                <a:schemeClr val="tx1"/>
              </a:solidFill>
              <a:latin typeface="Calisto MT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0" y="-27383"/>
            <a:ext cx="9906000" cy="1368152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KINERJA PROGRAM </a:t>
            </a: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“BOTANIK”</a:t>
            </a:r>
            <a:endParaRPr lang="id-ID" sz="2800" b="1" dirty="0">
              <a:solidFill>
                <a:schemeClr val="bg1"/>
              </a:solidFill>
              <a:latin typeface="Calisto MT" pitchFamily="18" charset="0"/>
              <a:ea typeface="+mj-ea"/>
              <a:cs typeface="+mj-cs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 </a:t>
            </a:r>
            <a:r>
              <a:rPr lang="id-ID" sz="2800" b="1" dirty="0">
                <a:solidFill>
                  <a:srgbClr val="FFFF00"/>
                </a:solidFill>
                <a:latin typeface="Calisto MT" pitchFamily="18" charset="0"/>
                <a:ea typeface="+mj-ea"/>
                <a:cs typeface="+mj-cs"/>
              </a:rPr>
              <a:t>BONDOWOSO MENUJU PERTANIAN ORGANIK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Tahun </a:t>
            </a: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20</a:t>
            </a:r>
            <a:r>
              <a:rPr lang="en-US" sz="2800" b="1" dirty="0" smtClean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14</a:t>
            </a: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 </a:t>
            </a:r>
            <a:r>
              <a:rPr lang="id-ID" sz="2800" b="1" dirty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- </a:t>
            </a: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201</a:t>
            </a:r>
            <a:r>
              <a:rPr lang="en-US" sz="2800" b="1" dirty="0" smtClean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6</a:t>
            </a: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  <a:ea typeface="+mj-ea"/>
                <a:cs typeface="+mj-cs"/>
              </a:rPr>
              <a:t> </a:t>
            </a:r>
            <a:endParaRPr lang="id-ID" sz="2800" b="1" dirty="0">
              <a:solidFill>
                <a:schemeClr val="bg1"/>
              </a:solidFill>
              <a:latin typeface="Calisto MT" pitchFamily="18" charset="0"/>
              <a:ea typeface="+mj-ea"/>
              <a:cs typeface="+mj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47777595"/>
              </p:ext>
            </p:extLst>
          </p:nvPr>
        </p:nvGraphicFramePr>
        <p:xfrm>
          <a:off x="34188" y="2316832"/>
          <a:ext cx="491881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703"/>
                <a:gridCol w="1229703"/>
                <a:gridCol w="1229703"/>
                <a:gridCol w="12297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Calisto MT" pitchFamily="18" charset="0"/>
                          <a:cs typeface="Arial" panose="020B0604020202020204" pitchFamily="34" charset="0"/>
                        </a:rPr>
                        <a:t>Tahun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Calisto MT" pitchFamily="18" charset="0"/>
                          <a:cs typeface="Arial" panose="020B0604020202020204" pitchFamily="34" charset="0"/>
                        </a:rPr>
                        <a:t>Konversi</a:t>
                      </a:r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 (Ha)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Lolos </a:t>
                      </a:r>
                      <a:r>
                        <a:rPr lang="en-US" sz="1600" b="1" dirty="0" err="1" smtClean="0">
                          <a:latin typeface="Calisto MT" pitchFamily="18" charset="0"/>
                          <a:cs typeface="Arial" panose="020B0604020202020204" pitchFamily="34" charset="0"/>
                        </a:rPr>
                        <a:t>Sertifikasi</a:t>
                      </a:r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 (Ha)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Calisto MT" pitchFamily="18" charset="0"/>
                          <a:cs typeface="Arial" panose="020B0604020202020204" pitchFamily="34" charset="0"/>
                        </a:rPr>
                        <a:t>Organik</a:t>
                      </a:r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 (Ha)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2013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10,3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10,3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14,7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2015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65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85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2018</a:t>
                      </a:r>
                      <a:endParaRPr lang="id-ID" sz="16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sto MT" pitchFamily="18" charset="0"/>
                          <a:cs typeface="Arial" panose="020B0604020202020204" pitchFamily="34" charset="0"/>
                        </a:rPr>
                        <a:t>105</a:t>
                      </a:r>
                      <a:endParaRPr lang="id-ID" sz="2000" b="1" dirty="0">
                        <a:latin typeface="Calisto MT" pitchFamily="18" charset="0"/>
                        <a:cs typeface="Arial" panose="020B0604020202020204" pitchFamily="34" charset="0"/>
                      </a:endParaRPr>
                    </a:p>
                  </a:txBody>
                  <a:tcPr marL="39000" marR="39000"/>
                </a:tc>
              </a:tr>
            </a:tbl>
          </a:graphicData>
        </a:graphic>
      </p:graphicFrame>
      <p:sp>
        <p:nvSpPr>
          <p:cNvPr id="11" name="Chevron 10">
            <a:hlinkClick r:id="rId2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129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428628" y="142852"/>
            <a:ext cx="9096404" cy="846997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7287" tIns="53643" rIns="107287" bIns="53643" rtlCol="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PENANDATANGANAN NOTA KESEPAKATAN BERSAMA (7 PIHAK)</a:t>
            </a:r>
            <a:r>
              <a:rPr lang="id-ID" sz="2400" b="1" dirty="0" smtClean="0">
                <a:solidFill>
                  <a:schemeClr val="tx1"/>
                </a:solidFill>
              </a:rPr>
              <a:t/>
            </a:r>
            <a:br>
              <a:rPr lang="id-ID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”PENGEMBANGAN KLASTER PADI ORGANIK DI KAB. BONDOWOSO”</a:t>
            </a:r>
            <a:endParaRPr lang="id-ID" sz="2400" b="1" dirty="0" smtClean="0">
              <a:solidFill>
                <a:schemeClr val="tx1"/>
              </a:solidFill>
            </a:endParaRPr>
          </a:p>
        </p:txBody>
      </p:sp>
      <p:pic>
        <p:nvPicPr>
          <p:cNvPr id="45058" name="Picture 3" descr="E:\MoU 240414\IMG_7558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1729"/>
            <a:ext cx="9906000" cy="542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PAPARAN TANPANGAN 2013\BOTANIK\kewaji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127" y="1100922"/>
            <a:ext cx="1364131" cy="124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PAPARAN TANPANGAN 2013\BOTANIK\kewajib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4336" y="1109743"/>
            <a:ext cx="1091074" cy="122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PAPARAN TANPANGAN 2013\BOTANIK\kewajib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15" y="1086452"/>
            <a:ext cx="958635" cy="127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PAPARAN TANPANGAN 2013\BOTANIK\kewajib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2484" y="1138717"/>
            <a:ext cx="993898" cy="116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PAPARAN TANPANGAN 2013\BOTANIK\kewajib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459" y="1208733"/>
            <a:ext cx="896300" cy="102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PAPARAN TANPANGAN 2013\BOTANIK\kewajib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6835" y="1379900"/>
            <a:ext cx="2339085" cy="68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PAPARAN TANPANGAN 2013\BOTANIK\kewajiba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12993" y="1145755"/>
            <a:ext cx="1325487" cy="11523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592570" y="5929331"/>
            <a:ext cx="4720861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75" tIns="53637" rIns="107275" bIns="53637" anchor="ctr"/>
          <a:lstStyle/>
          <a:p>
            <a:pPr algn="ctr">
              <a:defRPr/>
            </a:pPr>
            <a:r>
              <a:rPr lang="id-ID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Bondowoso, </a:t>
            </a:r>
            <a:r>
              <a:rPr lang="id-ID" sz="28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24 April 2014 </a:t>
            </a:r>
            <a:endParaRPr lang="en-US" sz="28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F2AC-3159-4164-ABBF-6279438C7959}" type="slidenum">
              <a:rPr lang="id-ID" smtClean="0"/>
              <a:pPr/>
              <a:t>14</a:t>
            </a:fld>
            <a:endParaRPr lang="id-ID"/>
          </a:p>
        </p:txBody>
      </p:sp>
      <p:sp>
        <p:nvSpPr>
          <p:cNvPr id="13" name="Chevron 12">
            <a:hlinkClick r:id="rId10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463297" y="214292"/>
            <a:ext cx="9047432" cy="127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68" tIns="53634" rIns="107268" bIns="53634" anchor="b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71515">
              <a:lnSpc>
                <a:spcPct val="90000"/>
              </a:lnSpc>
              <a:defRPr/>
            </a:pPr>
            <a:endParaRPr lang="id-ID" sz="5000" b="1" kern="0" spc="53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  <a:ea typeface="+mj-ea"/>
              <a:cs typeface="+mj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022" y="142852"/>
            <a:ext cx="6073862" cy="539221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7287" tIns="53643" rIns="107287" bIns="53643" rtlCol="0" anchor="ctr">
            <a:spAutoFit/>
          </a:bodyPr>
          <a:lstStyle/>
          <a:p>
            <a:pPr algn="l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BONDOWOSO PERTANIAN ORGANIK</a:t>
            </a:r>
            <a:endParaRPr lang="id-ID" sz="2800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E:\FOTO KERJA\IMG-20160807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980" y="952483"/>
            <a:ext cx="4036673" cy="4968213"/>
          </a:xfrm>
          <a:prstGeom prst="rect">
            <a:avLst/>
          </a:prstGeom>
          <a:ln w="57150" cap="sq" cmpd="thickThin">
            <a:solidFill>
              <a:srgbClr val="CC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5107782" y="761981"/>
            <a:ext cx="4488653" cy="285752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</p:spPr>
        <p:txBody>
          <a:bodyPr vert="horz" lIns="107287" tIns="53643" rIns="107287" bIns="53643" rtlCol="0" anchor="ctr">
            <a:normAutofit/>
          </a:bodyPr>
          <a:lstStyle/>
          <a:p>
            <a:pPr algn="ctr" defTabSz="1072866" fontAlgn="auto">
              <a:spcAft>
                <a:spcPts val="0"/>
              </a:spcAft>
              <a:defRPr/>
            </a:pPr>
            <a:r>
              <a:rPr lang="en-US" sz="1400" dirty="0" smtClean="0">
                <a:ea typeface="+mj-ea"/>
                <a:cs typeface="+mj-cs"/>
              </a:rPr>
              <a:t>PENANDATANGANAN</a:t>
            </a:r>
            <a:br>
              <a:rPr lang="en-US" sz="1400" dirty="0" smtClean="0">
                <a:ea typeface="+mj-ea"/>
                <a:cs typeface="+mj-cs"/>
              </a:rPr>
            </a:br>
            <a:r>
              <a:rPr lang="id-ID" sz="1400" dirty="0" smtClean="0">
                <a:ea typeface="+mj-ea"/>
                <a:cs typeface="+mj-cs"/>
              </a:rPr>
              <a:t>MEMORANDUM SALING PENGERTIAN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400" dirty="0" smtClean="0"/>
              <a:t>”PENGEMBANGAN </a:t>
            </a:r>
            <a:r>
              <a:rPr lang="id-ID" sz="1400" dirty="0" smtClean="0"/>
              <a:t>– PEMASARAN PRODUK BERAS </a:t>
            </a:r>
            <a:r>
              <a:rPr lang="en-US" sz="1400" dirty="0" smtClean="0"/>
              <a:t>ORGANIK</a:t>
            </a:r>
            <a:r>
              <a:rPr lang="id-ID" sz="1400" dirty="0" smtClean="0"/>
              <a:t>”</a:t>
            </a:r>
            <a:r>
              <a:rPr lang="en-US" sz="1400" dirty="0" smtClean="0"/>
              <a:t> </a:t>
            </a:r>
            <a:endParaRPr lang="id-ID" sz="1400" dirty="0" smtClean="0"/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ANTARA</a:t>
            </a: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PEM</a:t>
            </a:r>
            <a:r>
              <a:rPr lang="en-US" sz="1400" dirty="0" smtClean="0">
                <a:ea typeface="+mj-ea"/>
                <a:cs typeface="+mj-cs"/>
              </a:rPr>
              <a:t>KAB BONDOWOSO</a:t>
            </a:r>
            <a:endParaRPr lang="id-ID" sz="1400" dirty="0" smtClean="0">
              <a:ea typeface="+mj-ea"/>
              <a:cs typeface="+mj-cs"/>
            </a:endParaRP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en-US" sz="1400" dirty="0" smtClean="0">
                <a:ea typeface="+mj-ea"/>
                <a:cs typeface="+mj-cs"/>
              </a:rPr>
              <a:t>DAN</a:t>
            </a:r>
            <a:endParaRPr lang="id-ID" sz="1400" dirty="0" smtClean="0">
              <a:ea typeface="+mj-ea"/>
              <a:cs typeface="+mj-cs"/>
            </a:endParaRP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GAPOKTAN AL-BAROKAH</a:t>
            </a: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en-US" sz="1400" dirty="0" smtClean="0">
                <a:ea typeface="+mj-ea"/>
                <a:cs typeface="+mj-cs"/>
              </a:rPr>
              <a:t>DENGAN</a:t>
            </a:r>
            <a:endParaRPr lang="id-ID" sz="1400" dirty="0" smtClean="0">
              <a:ea typeface="+mj-ea"/>
              <a:cs typeface="+mj-cs"/>
            </a:endParaRP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PT AKSARA KENCANA PUTRA</a:t>
            </a:r>
          </a:p>
          <a:p>
            <a:pPr algn="ctr" defTabSz="1072866" fontAlgn="auto">
              <a:spcAft>
                <a:spcPts val="0"/>
              </a:spcAft>
              <a:defRPr/>
            </a:pPr>
            <a:endParaRPr lang="id-ID" sz="1400" dirty="0" smtClean="0">
              <a:ea typeface="+mj-ea"/>
              <a:cs typeface="+mj-cs"/>
            </a:endParaRP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6 AGUSTUS 2016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107782" y="3714752"/>
            <a:ext cx="4488653" cy="238126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vert="horz" lIns="107287" tIns="53643" rIns="107287" bIns="53643" rtlCol="0" anchor="ctr">
            <a:normAutofit/>
          </a:bodyPr>
          <a:lstStyle/>
          <a:p>
            <a:pPr algn="ctr" defTabSz="1072866" fontAlgn="auto">
              <a:spcAft>
                <a:spcPts val="0"/>
              </a:spcAft>
              <a:defRPr/>
            </a:pPr>
            <a:r>
              <a:rPr lang="en-US" sz="1400" dirty="0" smtClean="0">
                <a:ea typeface="+mj-ea"/>
                <a:cs typeface="+mj-cs"/>
              </a:rPr>
              <a:t>PENANDATANGANAN</a:t>
            </a:r>
            <a:br>
              <a:rPr lang="en-US" sz="1400" dirty="0" smtClean="0">
                <a:ea typeface="+mj-ea"/>
                <a:cs typeface="+mj-cs"/>
              </a:rPr>
            </a:br>
            <a:r>
              <a:rPr lang="en-US" sz="1400" dirty="0" smtClean="0">
                <a:ea typeface="+mj-ea"/>
                <a:cs typeface="+mj-cs"/>
              </a:rPr>
              <a:t>PERJANJIAN KERJASAMA</a:t>
            </a:r>
            <a:r>
              <a:rPr lang="id-ID" sz="1400" dirty="0" smtClean="0">
                <a:ea typeface="+mj-ea"/>
                <a:cs typeface="+mj-cs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400" dirty="0" smtClean="0"/>
              <a:t>”</a:t>
            </a:r>
            <a:r>
              <a:rPr lang="id-ID" sz="1400" dirty="0" smtClean="0"/>
              <a:t>PEMASARAN BERAS </a:t>
            </a:r>
            <a:r>
              <a:rPr lang="en-US" sz="1400" dirty="0" smtClean="0"/>
              <a:t>ORGANIK</a:t>
            </a:r>
            <a:r>
              <a:rPr lang="id-ID" sz="1400" dirty="0" smtClean="0"/>
              <a:t>”</a:t>
            </a:r>
            <a:r>
              <a:rPr lang="en-US" sz="1400" dirty="0" smtClean="0"/>
              <a:t> </a:t>
            </a:r>
            <a:endParaRPr lang="id-ID" sz="1400" dirty="0" smtClean="0"/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ANTARA</a:t>
            </a: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GAPOKTAN AL-BAROKAH</a:t>
            </a: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en-US" sz="1400" dirty="0" smtClean="0">
                <a:ea typeface="+mj-ea"/>
                <a:cs typeface="+mj-cs"/>
              </a:rPr>
              <a:t>DENGAN</a:t>
            </a: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id-ID" sz="1400" dirty="0" smtClean="0">
                <a:ea typeface="+mj-ea"/>
                <a:cs typeface="+mj-cs"/>
              </a:rPr>
              <a:t>PT AKSARA KENCANA PUTRA</a:t>
            </a:r>
          </a:p>
          <a:p>
            <a:pPr algn="ctr" defTabSz="1072866" fontAlgn="auto">
              <a:spcAft>
                <a:spcPts val="0"/>
              </a:spcAft>
              <a:defRPr/>
            </a:pPr>
            <a:endParaRPr lang="id-ID" sz="1400" dirty="0" smtClean="0">
              <a:ea typeface="+mj-ea"/>
              <a:cs typeface="+mj-cs"/>
            </a:endParaRPr>
          </a:p>
          <a:p>
            <a:pPr algn="ctr" defTabSz="1072866" fontAlgn="auto">
              <a:spcAft>
                <a:spcPts val="0"/>
              </a:spcAft>
              <a:defRPr/>
            </a:pPr>
            <a:r>
              <a:rPr lang="en-US" sz="1400" dirty="0" smtClean="0">
                <a:ea typeface="+mj-ea"/>
                <a:cs typeface="+mj-cs"/>
              </a:rPr>
              <a:t>12</a:t>
            </a:r>
            <a:r>
              <a:rPr lang="id-ID" sz="1400" dirty="0" smtClean="0">
                <a:ea typeface="+mj-ea"/>
                <a:cs typeface="+mj-cs"/>
              </a:rPr>
              <a:t> </a:t>
            </a:r>
            <a:r>
              <a:rPr lang="en-US" sz="1400" dirty="0" smtClean="0">
                <a:ea typeface="+mj-ea"/>
                <a:cs typeface="+mj-cs"/>
              </a:rPr>
              <a:t>OKTOBER</a:t>
            </a:r>
            <a:r>
              <a:rPr lang="id-ID" sz="1400" dirty="0" smtClean="0">
                <a:ea typeface="+mj-ea"/>
                <a:cs typeface="+mj-cs"/>
              </a:rPr>
              <a:t>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FF2AC-3159-4164-ABBF-6279438C7959}" type="slidenum">
              <a:rPr lang="id-ID" smtClean="0"/>
              <a:pPr/>
              <a:t>15</a:t>
            </a:fld>
            <a:endParaRPr lang="id-ID"/>
          </a:p>
        </p:txBody>
      </p:sp>
      <p:sp>
        <p:nvSpPr>
          <p:cNvPr id="10" name="Chevron 9">
            <a:hlinkClick r:id="rId3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3 FOTO2 BAPPEDA\03 FOTO 2015\2015 bappeda bro4 Kawah wurung Exotica\pemandangan kawah wurung\P_20150425_07082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8600"/>
            <a:ext cx="1898650" cy="792162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Enjoy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600" y="1752600"/>
            <a:ext cx="7264400" cy="2133600"/>
          </a:xfrm>
          <a:solidFill>
            <a:schemeClr val="accent4">
              <a:lumMod val="20000"/>
              <a:lumOff val="80000"/>
              <a:alpha val="35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sz="2400" b="1" i="1" dirty="0" err="1" smtClean="0"/>
              <a:t>Ijen</a:t>
            </a:r>
            <a:r>
              <a:rPr lang="en-US" sz="2400" b="1" i="1" dirty="0" smtClean="0"/>
              <a:t> Crater with Blue Fire Phenomena</a:t>
            </a:r>
          </a:p>
          <a:p>
            <a:pPr>
              <a:spcBef>
                <a:spcPts val="200"/>
              </a:spcBef>
            </a:pPr>
            <a:r>
              <a:rPr lang="en-US" sz="2400" b="1" i="1" dirty="0" err="1" smtClean="0"/>
              <a:t>Wurung</a:t>
            </a:r>
            <a:r>
              <a:rPr lang="en-US" sz="2400" b="1" i="1" dirty="0" smtClean="0"/>
              <a:t> Crater</a:t>
            </a:r>
          </a:p>
          <a:p>
            <a:pPr>
              <a:spcBef>
                <a:spcPts val="200"/>
              </a:spcBef>
            </a:pPr>
            <a:r>
              <a:rPr lang="en-US" sz="2400" b="1" i="1" dirty="0" err="1" smtClean="0"/>
              <a:t>Blawan</a:t>
            </a:r>
            <a:r>
              <a:rPr lang="en-US" sz="2400" b="1" i="1" dirty="0" smtClean="0"/>
              <a:t> Hot spring</a:t>
            </a:r>
          </a:p>
          <a:p>
            <a:pPr>
              <a:spcBef>
                <a:spcPts val="200"/>
              </a:spcBef>
            </a:pPr>
            <a:r>
              <a:rPr lang="en-US" sz="2400" b="1" i="1" dirty="0" err="1" smtClean="0"/>
              <a:t>Solor</a:t>
            </a:r>
            <a:r>
              <a:rPr lang="en-US" sz="2400" b="1" i="1" dirty="0" smtClean="0"/>
              <a:t> “Stonehenge” and Many Megalithic Site</a:t>
            </a:r>
          </a:p>
          <a:p>
            <a:pPr>
              <a:spcBef>
                <a:spcPts val="200"/>
              </a:spcBef>
            </a:pPr>
            <a:r>
              <a:rPr lang="en-US" sz="2400" b="1" i="1" dirty="0" smtClean="0"/>
              <a:t>BOSAMBA rafting</a:t>
            </a:r>
            <a:endParaRPr lang="en-US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142856" y="228601"/>
            <a:ext cx="4363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BONDOWOSO</a:t>
            </a:r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3656" y="762001"/>
            <a:ext cx="3159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Highland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9100" y="762000"/>
            <a:ext cx="2375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paradise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5406" y="762000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The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0" y="1752600"/>
            <a:ext cx="144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Natural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3550" y="4419600"/>
            <a:ext cx="338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Culture &amp;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Uniqe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32200" y="4953000"/>
            <a:ext cx="602615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Traditional dance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i="1" dirty="0" err="1" smtClean="0">
                <a:solidFill>
                  <a:schemeClr val="bg1"/>
                </a:solidFill>
              </a:rPr>
              <a:t>Handycraft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Batik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hevron 11">
            <a:hlinkClick r:id="rId3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Tour of Bappeda Brotherhood\04 Bappeda Bro Kawah Wurung Exotica\camera jefry\DSC_0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9906000" cy="4500594"/>
          </a:xfrm>
          <a:prstGeom prst="rect">
            <a:avLst/>
          </a:prstGeom>
          <a:noFill/>
        </p:spPr>
      </p:pic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5185139" y="5643578"/>
            <a:ext cx="4720861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d-ID" sz="24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Bondowoso, </a:t>
            </a:r>
            <a:r>
              <a:rPr lang="id-ID" sz="24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25 April 2015 </a:t>
            </a:r>
            <a:endParaRPr lang="en-US" sz="24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0963" name="Picture 3" descr="E:\Tour of Bappeda Brotherhood\04 Bappeda Bro Kawah Wurung Exotica\camera jefry\DSC_0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00" y="1514242"/>
            <a:ext cx="9828000" cy="17718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Rectangle 17"/>
          <p:cNvSpPr/>
          <p:nvPr/>
        </p:nvSpPr>
        <p:spPr>
          <a:xfrm>
            <a:off x="3157197" y="2857496"/>
            <a:ext cx="3262432" cy="92333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EXOTICA</a:t>
            </a:r>
            <a:endParaRPr lang="en-US" sz="54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14290"/>
            <a:ext cx="9906000" cy="10715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PENANDATANGANAN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Book Antiqua" pitchFamily="18" charset="0"/>
                <a:ea typeface="+mj-ea"/>
                <a:cs typeface="+mj-cs"/>
              </a:rPr>
              <a:t>NOTA KESEPAKATAN BERSAMA (5 PIHAK)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“PENGEMBANGAN DAN PENGELOLAAN PARIWISATA DI BONDOWOSO”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7" name="Chevron 6">
            <a:hlinkClick r:id="rId4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306" y="219076"/>
            <a:ext cx="5881694" cy="781032"/>
          </a:xfrm>
        </p:spPr>
        <p:txBody>
          <a:bodyPr>
            <a:noAutofit/>
          </a:bodyPr>
          <a:lstStyle/>
          <a:p>
            <a:r>
              <a:rPr lang="id-ID" sz="3200" b="1" dirty="0" smtClean="0">
                <a:solidFill>
                  <a:schemeClr val="bg1"/>
                </a:solidFill>
                <a:latin typeface="Book Antiqua" pitchFamily="18" charset="0"/>
              </a:rPr>
              <a:t>IJEN Kawasan </a:t>
            </a:r>
            <a:r>
              <a:rPr lang="en-US" sz="3200" b="1" dirty="0" smtClean="0">
                <a:solidFill>
                  <a:schemeClr val="bg1"/>
                </a:solidFill>
                <a:latin typeface="Book Antiqua" pitchFamily="18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Book Antiqua" pitchFamily="18" charset="0"/>
              </a:rPr>
              <a:t>Agropolitan</a:t>
            </a:r>
            <a:r>
              <a:rPr lang="en-US" sz="3200" b="1" dirty="0" smtClean="0">
                <a:solidFill>
                  <a:schemeClr val="bg1"/>
                </a:solidFill>
                <a:latin typeface="Book Antiqua" pitchFamily="18" charset="0"/>
              </a:rPr>
              <a:t>”</a:t>
            </a:r>
            <a:endParaRPr lang="en-US" sz="3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1341438"/>
            <a:ext cx="5695950" cy="2468563"/>
          </a:xfrm>
          <a:solidFill>
            <a:srgbClr val="FFFF66"/>
          </a:solidFill>
        </p:spPr>
        <p:txBody>
          <a:bodyPr>
            <a:normAutofit/>
          </a:bodyPr>
          <a:lstStyle/>
          <a:p>
            <a:pPr marL="0" eaLnBrk="0" hangingPunct="0">
              <a:buNone/>
              <a:defRPr/>
            </a:pP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Kawasan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Agropolitan</a:t>
            </a:r>
            <a:endParaRPr lang="en-US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 eaLnBrk="0" hangingPunct="0"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Sentra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kopi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arabica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java </a:t>
            </a:r>
            <a:r>
              <a:rPr lang="en-US" sz="2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caffe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ekspor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 eaLnBrk="0" hangingPunct="0"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Budidaya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Makadamia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Strawberry</a:t>
            </a:r>
          </a:p>
          <a:p>
            <a:pPr marL="354013" indent="-354013" eaLnBrk="0" hangingPunct="0"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Peternakan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kambing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Etawa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 eaLnBrk="0" hangingPunct="0">
              <a:defRPr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10051" y="4038600"/>
            <a:ext cx="5695949" cy="26670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Pengembangan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id-ID" sz="2400" b="1" dirty="0">
                <a:solidFill>
                  <a:schemeClr val="bg1"/>
                </a:solidFill>
              </a:rPr>
              <a:t>PLTP </a:t>
            </a:r>
            <a:r>
              <a:rPr lang="en-US" sz="2400" b="1" dirty="0" err="1">
                <a:solidFill>
                  <a:schemeClr val="bg1"/>
                </a:solidFill>
              </a:rPr>
              <a:t>Blawan-Ijen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id-ID" sz="2400" b="1" dirty="0">
                <a:solidFill>
                  <a:schemeClr val="bg1"/>
                </a:solidFill>
              </a:rPr>
              <a:t>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354013" indent="-354013" eaLnBrk="0" hangingPunct="0"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bg1"/>
                </a:solidFill>
              </a:rPr>
              <a:t>Lokasi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sekitar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Kawah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Wurung</a:t>
            </a:r>
            <a:endParaRPr lang="id-ID" sz="2400" dirty="0">
              <a:solidFill>
                <a:schemeClr val="bg1"/>
              </a:solidFill>
            </a:endParaRPr>
          </a:p>
          <a:p>
            <a:pPr marL="354013" indent="-354013" eaLnBrk="0" hangingPunct="0">
              <a:buFont typeface="Arial" pitchFamily="34" charset="0"/>
              <a:buChar char="•"/>
              <a:defRPr/>
            </a:pPr>
            <a:r>
              <a:rPr lang="id-ID" sz="2400" dirty="0">
                <a:solidFill>
                  <a:schemeClr val="bg1"/>
                </a:solidFill>
              </a:rPr>
              <a:t>Desa Jampit &amp; Kalianyar  </a:t>
            </a:r>
            <a:r>
              <a:rPr lang="en-US" sz="2400" dirty="0" err="1">
                <a:solidFill>
                  <a:schemeClr val="bg1"/>
                </a:solidFill>
              </a:rPr>
              <a:t>Kec</a:t>
            </a:r>
            <a:r>
              <a:rPr lang="id-ID" sz="2400" dirty="0">
                <a:solidFill>
                  <a:schemeClr val="bg1"/>
                </a:solidFill>
              </a:rPr>
              <a:t>. S</a:t>
            </a:r>
            <a:r>
              <a:rPr lang="en-US" sz="2400" dirty="0" err="1" smtClean="0">
                <a:solidFill>
                  <a:schemeClr val="bg1"/>
                </a:solidFill>
              </a:rPr>
              <a:t>empol</a:t>
            </a:r>
            <a:endParaRPr lang="id-ID" sz="2400" dirty="0">
              <a:solidFill>
                <a:schemeClr val="bg1"/>
              </a:solidFill>
            </a:endParaRPr>
          </a:p>
          <a:p>
            <a:pPr marL="354013" indent="-354013" eaLnBrk="0" hangingPunct="0">
              <a:buFont typeface="Arial" pitchFamily="34" charset="0"/>
              <a:buChar char="•"/>
              <a:defRPr/>
            </a:pPr>
            <a:r>
              <a:rPr lang="id-ID" sz="2400" dirty="0">
                <a:solidFill>
                  <a:schemeClr val="bg1"/>
                </a:solidFill>
              </a:rPr>
              <a:t>Potensi Energi Listrik  270  MW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5" descr="plt geoterma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4648200"/>
            <a:ext cx="4147985" cy="2209800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59394"/>
            <a:ext cx="4127500" cy="176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6"/>
          <p:cNvPicPr>
            <a:picLocks noChangeAspect="1" noChangeArrowheads="1"/>
          </p:cNvPicPr>
          <p:nvPr/>
        </p:nvPicPr>
        <p:blipFill>
          <a:blip r:embed="rId4" cstate="email">
            <a:lum bright="-10000"/>
          </a:blip>
          <a:srcRect/>
          <a:stretch>
            <a:fillRect/>
          </a:stretch>
        </p:blipFill>
        <p:spPr bwMode="auto">
          <a:xfrm>
            <a:off x="0" y="1811594"/>
            <a:ext cx="4127500" cy="176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6" descr="E:\00 GAMBAR\tj walpaper\pemandangan\kopi ptp 1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4127500" cy="213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hevron 8">
            <a:hlinkClick r:id="rId6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385" y="0"/>
            <a:ext cx="8256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D:\03 FOTO2\03 FOTO SEKTORAL\19. KEHUTANAN PERKEBUNAN\IMGP21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8964" y="2743200"/>
            <a:ext cx="4382086" cy="2590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44" name="Picture 4" descr="D:\03 FOTO2\03 FOTO SEKTORAL\19. KEHUTANAN PERKEBUNAN\kopi ptp 1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09795" y="4876800"/>
            <a:ext cx="4096206" cy="1981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32200" y="2133600"/>
            <a:ext cx="295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Macadamia Nut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1600" y="2819400"/>
            <a:ext cx="295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Java Coffee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146" name="AutoShape 2" descr="data:image/jpeg;base64,/9j/4AAQSkZJRgABAQAAAQABAAD/2wCEAAkGBxAQEBUUDxIVDxQQEBQVFRQUFBAVFRYPFBUWFhQUFRcYHCggGBolHBQUITEhJikrLjAuFx8zODMsNygtLisBCgoKDg0OFRAQGCwcHRwsKywsLCwsLCwsLCssLCwsLCwsLCwsLCwsLCwsNywsLCwsLCwtLDcsLCwsLCwsKywsN//AABEIAMIBAwMBIgACEQEDEQH/xAAcAAEAAgMBAQEAAAAAAAAAAAAABAUCAwYHAQj/xABFEAACAQMBAwgIAQkGBwEAAAAAAQIDBBEhBTFBBhIyUWFxgZETIkJSobHB0XIHFBYzQ1OS4fAjNGKCotIVY4ST0+LxVP/EABgBAQEBAQEAAAAAAAAAAAAAAAABAgME/8QAIBEBAQEAAgEFAQEAAAAAAAAAAAERAhJRAxMhMWFBIv/aAAwDAQACEQMRAD8A9xAAAAAAAAAAAAAAAAAAAAAAAAAAAAAAAAAAAAAAAAAAAAAAAAAAAAAAAAAAAGFWqorMngqr3bKgvdXxBi3ckt+hoqXtOO9+Rxd9t+cuh5v7FNcXdSfSm32ZwvJGLzjc4PQK+3qMN8ku9xRDnysoL2l8X9DgJI1SM+5W/bj0Fcr7f3l/q+xIpcp7eXtx+H1aPMmZxJ7lPbj1ejtSnLc0/ElQrxf9fVHklKTWqbXc8FnabYrw9rnd/wB95qeozfTempg5LZvKZPSfqv4ef3OktryM1ozcsrFliSACoAAAAAAAAAAAAAAAAAAAAAAAAGm5rqnHL8F1s3NnO7UvOc21uWkfuKsiPtLaLzrrLq4JFDXm5PLeWSapCvK0acXKbUYre2crXWRHqIiXNeEFmclBdrSOa21ytbyqPqL3njnPu6jj7vaUpvLbk3xbbON5+HScfLvrnlHbR3Sc/wAKf1wV1XlbT4U2++SX0Zws60nxNeTO1fh2/wCl0f3X+v8A9TfR5W0n0oSXc4v7HAjI2nw9RteUFtP2+b+JNfHcW9KaksxakutNNHjUaslxJ9htepSeYScX2PTxXEvamR67TRZWF5Om9Hp1fbqOF2HyujPEa+It+2t3+ZcO9HZ0Wmk0001lNaprrR048t+mOUdrszaimtS1TzuOCtaji8o6jZ17lavR/wBZO0rjYtgAaZAAAAAAAAAAAAAAAAAAAANNWfBAR9p18Qwva08OJzl5vx1L+ZdbT9ld/wBCmv168u8zW+KuuKijFyk8KKbbfBI8123tKre1GqaxThuTeEv8Uu1nQcvtpNKNCG+phy7s4jHxevgipo0FTgorhvfXLizz8v8AVx2nxNUUtgZ6dR90Ul8zTU5PQ9mcl3qL+WDoZmmYyJtcjebKqU9enHrX1RBO1mUG19npZnBYXtL6oliyqkAGVAABnSquL0Ox5J8pnRajNuVJvVb3Htj9jizZb1Oax+xX6At5qSUotSUllNbmnxLOwqY08fueefk+2upR9DKWXq4LXRLVrPm/Bnf2vSR6OHLZrlymOrsqnOguzQ3lXsqejXU0WcXk6uL6AAAAAAAAAAAAAAAAAANdaeF2s0xMZyzLuPoVC2v0Yvqnjwa/+FXtKPrKXCUV5rRl1fUfSU5RW9rT8S1XxKahL09GUPbSfNz+8SxjxM1qPINo3qr3+cLSpPD64xT5vyJsil2jZ1bespuLfMn66w+dHhLK8y6ymsrVPj2Hn4u3JqmaJm+ZpmVlomaKiN8zTMK5a+t/Rza4b13Gg6S7t41FiXg+KZS17Ccd3rLs+xixpFB9cWt6wYkH0Ac1gX3Ju9dKrCfuTT8OPwye7Wi17keB8nbZ1Kij15b7km38j3+xp8ynHnb+as+R09L7rPqfUTra5cM4Seeskwv559jzZz89q084WX4I+K/i+D+B31y6uto3qfTXMzxzmPnw8SWcnZ3Wu/R709xf7OrZzF+zu/C+Hh9i6zYmgAqAAAAAAAAAI19ewoxTn7U1CK4ub3L4N+BCe2cPWGnZLX5AWxrrzwmR7badKo8KWJe7LR+HB+B8vJgfKS0Mmz5Tj6vdgxyRWWTm9rQlQrekh0Z6tdvHx4nQSmQ9oU/SQa4rVP8AxIVYotrbHp30fS0cKtj1lolUx19U/meU1p1LKvKhdRcIOTdKbTSUW88x9WM47O7B6Zc1p0ZxqUtOflSjwVSPSWO3ebdo07LatL0V3Hmy4TWFUjLg4t6PxOdmty488k+o0zJ20eQO07HLtGtoUFwj6tSK7YN5/hb7iijtaHOcKqlQqLRwqJxafju8cHO/H21PxJmaJm9tNZWq7DTMK0TNMzfM0TIrRNGicV1I3VZpb2kQK97Fbte16Iis54XYRKlXO4v9icjdoXzThScKb/a1fUgl1pPWXgmemcmuQdnYYqVn+c1lqpzXqRf/AC4dfa8vuLOFqXlIrfyZ8k3Sp+nuYc2VRLmQksNU9+ZJ7s6adSO0u5VKqcaEXN44YW/i2+Bqub5z0Wi+LLrZVONOnlyjzpavXd1I7cZJ8Rzt/tUNnyUrPWpOMOxZk/oixlycpwjl1ZrHHEceX8y0q30VuaZW3d3ztZPCXXuL1kZ21T1U6TWuc7joeT1XnTz/AIXnzRx1/e8+eVuWi7us7LknbuFLM9JT1x1R4E435XlPhfgA6OYAAAAAAACDtnZsbmk4Sbg1JShOO+FWOsZLr7uKbRy127y3/vFB1or9tb+sn2ypdKPhlHbgso84htKhW0p1IyfGO6S7HF6kiG1KtPRS5yXsy18nvR1W2NiWtwv7ajCb97GJfxLU4zbfJv8AN6c6ltWqRVOLl6ObVSOEstJvVF2DobPlPRkkp5oyWmusX4rd4ln6ZSWYtNPinlHkFvtCrUai4KTk8LmtRy/82nxJX/Ea9rL9rbPqnGUU/B6MdfBr1CczROZxdny4a0rwU171PGf4W8fEvbLblvX/AFVWLfut82X8L1M5VatuUG4tx44b7JrdL6eJQpxqLnbnx7HxTOrqvKw+JyW0KTt6uf2dR69j4M58o6cal2m1K9Hoy5yXB/1lFhX21b3Mebe28Kyxj14Rnp4rKKSTMGzHatdYky5JbDqPNNTtZP8Ad1qsVn8M24+Rrl+Tm3l+p2hWX4oUKi+CT+JGka2O08L1vlul+S2b3bSS/wCkX/kEPyUQf6zaFSS/wUYw+cmaYVZLdJrxZtVWT3yb8WTePgy+Umj+TDZVPWtUrVvx1FDz5qTLWytdlWX92t6akvaSdSf/AHJ5fxKJMzizXbxE6+av7jb059Fc3ter+xDdVyeZNt9pCpsm2lJzfZxY20yRthU5uvUbJ7Wa4L4ljTpwx0V5IkU6cfdj5I31rHaOdnteo+il4Jsw/Nru4fQnLvXNivPCOvpvBIhIdf07fil2RyajT9eu1OS1UV0U+t+8zoLeWoq6R7zVby1LJjNurVM+mFN6GZpkAAAAAAAAAAGq43FNfwUotPdJNPuawy6rLQqbtEqx5yuSlylKUYqSjlpKWZOKe9L6F1yf20pxVC6xJ7oymk1Je7PPEv6NRxePFFdtnYcK+Z08QqceqXf1PtCo20eSVnVzin6F9dJ83/Tu+BzG0ORFWOtCoqiXCXqy8HufwOj2ftOpS/s7hPCeOc08p9T60XLaaynlPc0XamPMlf7Qs3ibqJLhUTnDwb+jJ8OVVOtHmXNPm59qGq7+a9fmdvVgmsNZT4PVHPbS5L29XLgvQy64bs9sd3lguy/YqadXmYTlz6cuhUWq7myS2UVxb17GWJpTpz8YT/2yJVG/pc3NOoo9dKpnT8M1vRy5enf46ceflYM1yItPadKW+XNfb9zf6WL3NHKx0lfUbEakzbBZ3akVsizNGVK2m+GO8nULNLfr8jc42sXlI12lu5di6/sW9GKisLQ1Qib4I6yY526kQZIgyPBG+BWUiDJNNkWBvjU5uvl3gb7yprj3V8TC1IlSfDr3k21iFWlLcZmNNaGRWQAAAAAAAAAAYzWhW3UC0Il1TA565jh6cDKhc57+okXVIqbim1u0MtLS5pqpTcc6Pu3lD+bV7bWPrQz1Zj/Jk2z2lrzZ6Pg+Ev5lqp5jhf11lFPRvYT3+q+p/RmycDdebLg92meK+qK2dC4pdH+0j1b/AIb/ACCPm0LGNanKE1lSXk+DXajyjaadCpKnPRwk0/B7z1SO1obqkXF+f8zkOWVhTupc+mnF4w3xyt0scepru6jUpXEVL8whtDD0eO7QqdrW9ahLFSLSfRktYy/DLj3byvpXEmNR2VttipF5jOSfezpNm8rprCqxVRdaxGX2fwPO7aoy1tpMD1nZm06Fx+rl63uvSXlx8CzjTPJKcmsNNprc1o0+w73khtqpWapV9W4twn7yjjnJ92VqSxXRxgboQNkaZupUW3hLLZBhCJIjTa36G/mRhovWl18Ea28bwPq0MJ1OLMZT4vRIj85zfYtwVvoLLyy3tYEG1pFvbQESt6PoBUAAAAAAAAAAAMZxyjIAVdzRKq5onSVaeStuKBKscteWqktSJQ2pUt3irmpDhNdKPf1o6G4tysuLYjSytL6nVjmElJda+q4Enm53anE19myhLn283Rl2dF96NtDlNVo6XVJ4/eU9V4oaOpuLOE+nFS71r5lFtHk699F/5ZP5P7lns/b1Cv8Aq6kZvq6MvJ6lgq0eOhUx5ntPZmjjWpuKlvTiubLvTXNkcpeckoZzTfN7OHke7yUJLDw11P8AmQ6uxbWW+lDw0+RdTHhH/AakOGe4lW9hJb014S+x7T+jlp+6X8U/uZw2FaR/Y0/FJ/MaY8ntLWGVmE6r93SCffjMn4YO25MbKuPTemrRVGKpuEaajzcRfBResV272dZSo0odFRj+FJfIzdWPDUaYwVM3RlzVppne+L7O4hXW0qdPpzjDvevkVFblFGTxRhKo+t5S/ryIq/lVS3ebINW/jnEfWfXwKhemq/rZae6txYW1tgmq2Rcp7yxtqJjb25aW9AJWdtRLCKwY04YMzTIAAAAAAAAAAAAAAAAa6tLJsAFXXtyur2x0copkatbExdctWtSDWtTqa1qQqtoTGtcVe7Aoz3ww+uPqv4EZWN3S/u91OKW6M0pr45+R2lS0I07Mg5hbX2nT3wpV+71W/ikZfpZdx6dk3+GT+iZfyszW7MaKX9Mq3/4p/wAcv9g/Sy6fRs2u9y+yLn8zPqsy6KV7Z2lPo06dLteG/m/kY+hvav625aXVBY+WDoI2ZvhaAc/bbDprVpzfXJ/RFvQs0tEsFlTtCXStAag0bUsKFsS6NqTaVtguJrRQtydTp4MoxwfSsgAAAAAAAAAAAAAAAAAAAAAAAMZQTNE7ZEkAV1S0I87PsLk+OKJi6oZWZg7Mv3SRj6BDDVD+Zn1WZe+gQ9ChhqmjZm6Fn2FqqaMlFDDUCnaEiFskSAVGMYJGQ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68540" y="-1303338"/>
            <a:ext cx="3921125" cy="2714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data:image/jpeg;base64,/9j/4AAQSkZJRgABAQAAAQABAAD/2wCEAAkGBxAQEBUUDxIVDxQQEBQVFRQUFBAVFRYPFBUWFhQUFRcYHCggGBolHBQUITEhJikrLjAuFx8zODMsNygtLisBCgoKDg0OFRAQGCwcHRwsKywsLCwsLCwsLCssLCwsLCwsLCwsLCwsLCwsNywsLCwsLCwtLDcsLCwsLCwsKywsN//AABEIAMIBAwMBIgACEQEDEQH/xAAcAAEAAgMBAQEAAAAAAAAAAAAABAUCAwYHAQj/xABFEAACAQMBAwgIAQkGBwEAAAAAAQIDBBEhBTFBBhIyUWFxgZETIkJSobHB0XIHFBYzQ1OS4fAjNGKCotIVY4ST0+LxVP/EABgBAQEBAQEAAAAAAAAAAAAAAAABAgME/8QAIBEBAQEAAgEFAQEAAAAAAAAAAAERAhJRAxMhMWFBIv/aAAwDAQACEQMRAD8A9xAAAAAAAAAAAAAAAAAAAAAAAAAAAAAAAAAAAAAAAAAAAAAAAAAAAAAAAAAAAGFWqorMngqr3bKgvdXxBi3ckt+hoqXtOO9+Rxd9t+cuh5v7FNcXdSfSm32ZwvJGLzjc4PQK+3qMN8ku9xRDnysoL2l8X9DgJI1SM+5W/bj0Fcr7f3l/q+xIpcp7eXtx+H1aPMmZxJ7lPbj1ejtSnLc0/ElQrxf9fVHklKTWqbXc8FnabYrw9rnd/wB95qeozfTempg5LZvKZPSfqv4ef3OktryM1ozcsrFliSACoAAAAAAAAAAAAAAAAAAAAAAAAGm5rqnHL8F1s3NnO7UvOc21uWkfuKsiPtLaLzrrLq4JFDXm5PLeWSapCvK0acXKbUYre2crXWRHqIiXNeEFmclBdrSOa21ytbyqPqL3njnPu6jj7vaUpvLbk3xbbON5+HScfLvrnlHbR3Sc/wAKf1wV1XlbT4U2++SX0Zws60nxNeTO1fh2/wCl0f3X+v8A9TfR5W0n0oSXc4v7HAjI2nw9RteUFtP2+b+JNfHcW9KaksxakutNNHjUaslxJ9htepSeYScX2PTxXEvamR67TRZWF5Om9Hp1fbqOF2HyujPEa+It+2t3+ZcO9HZ0Wmk0001lNaprrR048t+mOUdrszaimtS1TzuOCtaji8o6jZ17lavR/wBZO0rjYtgAaZAAAAAAAAAAAAAAAAAAAANNWfBAR9p18Qwva08OJzl5vx1L+ZdbT9ld/wBCmv168u8zW+KuuKijFyk8KKbbfBI8123tKre1GqaxThuTeEv8Uu1nQcvtpNKNCG+phy7s4jHxevgipo0FTgorhvfXLizz8v8AVx2nxNUUtgZ6dR90Ul8zTU5PQ9mcl3qL+WDoZmmYyJtcjebKqU9enHrX1RBO1mUG19npZnBYXtL6oliyqkAGVAABnSquL0Ox5J8pnRajNuVJvVb3Htj9jizZb1Oax+xX6At5qSUotSUllNbmnxLOwqY08fueefk+2upR9DKWXq4LXRLVrPm/Bnf2vSR6OHLZrlymOrsqnOguzQ3lXsqejXU0WcXk6uL6AAAAAAAAAAAAAAAAAANdaeF2s0xMZyzLuPoVC2v0Yvqnjwa/+FXtKPrKXCUV5rRl1fUfSU5RW9rT8S1XxKahL09GUPbSfNz+8SxjxM1qPINo3qr3+cLSpPD64xT5vyJsil2jZ1bespuLfMn66w+dHhLK8y6ymsrVPj2Hn4u3JqmaJm+ZpmVlomaKiN8zTMK5a+t/Rza4b13Gg6S7t41FiXg+KZS17Ccd3rLs+xixpFB9cWt6wYkH0Ac1gX3Ju9dKrCfuTT8OPwye7Wi17keB8nbZ1Kij15b7km38j3+xp8ynHnb+as+R09L7rPqfUTra5cM4Seeskwv559jzZz89q084WX4I+K/i+D+B31y6uto3qfTXMzxzmPnw8SWcnZ3Wu/R709xf7OrZzF+zu/C+Hh9i6zYmgAqAAAAAAAAAI19ewoxTn7U1CK4ub3L4N+BCe2cPWGnZLX5AWxrrzwmR7badKo8KWJe7LR+HB+B8vJgfKS0Mmz5Tj6vdgxyRWWTm9rQlQrekh0Z6tdvHx4nQSmQ9oU/SQa4rVP8AxIVYotrbHp30fS0cKtj1lolUx19U/meU1p1LKvKhdRcIOTdKbTSUW88x9WM47O7B6Zc1p0ZxqUtOflSjwVSPSWO3ebdo07LatL0V3Hmy4TWFUjLg4t6PxOdmty488k+o0zJ20eQO07HLtGtoUFwj6tSK7YN5/hb7iijtaHOcKqlQqLRwqJxafju8cHO/H21PxJmaJm9tNZWq7DTMK0TNMzfM0TIrRNGicV1I3VZpb2kQK97Fbte16Iis54XYRKlXO4v9icjdoXzThScKb/a1fUgl1pPWXgmemcmuQdnYYqVn+c1lqpzXqRf/AC4dfa8vuLOFqXlIrfyZ8k3Sp+nuYc2VRLmQksNU9+ZJ7s6adSO0u5VKqcaEXN44YW/i2+Bqub5z0Wi+LLrZVONOnlyjzpavXd1I7cZJ8Rzt/tUNnyUrPWpOMOxZk/oixlycpwjl1ZrHHEceX8y0q30VuaZW3d3ztZPCXXuL1kZ21T1U6TWuc7joeT1XnTz/AIXnzRx1/e8+eVuWi7us7LknbuFLM9JT1x1R4E435XlPhfgA6OYAAAAAAACDtnZsbmk4Sbg1JShOO+FWOsZLr7uKbRy127y3/vFB1or9tb+sn2ypdKPhlHbgso84htKhW0p1IyfGO6S7HF6kiG1KtPRS5yXsy18nvR1W2NiWtwv7ajCb97GJfxLU4zbfJv8AN6c6ltWqRVOLl6ObVSOEstJvVF2DobPlPRkkp5oyWmusX4rd4ln6ZSWYtNPinlHkFvtCrUai4KTk8LmtRy/82nxJX/Ea9rL9rbPqnGUU/B6MdfBr1CczROZxdny4a0rwU171PGf4W8fEvbLblvX/AFVWLfut82X8L1M5VatuUG4tx44b7JrdL6eJQpxqLnbnx7HxTOrqvKw+JyW0KTt6uf2dR69j4M58o6cal2m1K9Hoy5yXB/1lFhX21b3Mebe28Kyxj14Rnp4rKKSTMGzHatdYky5JbDqPNNTtZP8Ad1qsVn8M24+Rrl+Tm3l+p2hWX4oUKi+CT+JGka2O08L1vlul+S2b3bSS/wCkX/kEPyUQf6zaFSS/wUYw+cmaYVZLdJrxZtVWT3yb8WTePgy+Umj+TDZVPWtUrVvx1FDz5qTLWytdlWX92t6akvaSdSf/AHJ5fxKJMzizXbxE6+av7jb059Fc3ter+xDdVyeZNt9pCpsm2lJzfZxY20yRthU5uvUbJ7Wa4L4ljTpwx0V5IkU6cfdj5I31rHaOdnteo+il4Jsw/Nru4fQnLvXNivPCOvpvBIhIdf07fil2RyajT9eu1OS1UV0U+t+8zoLeWoq6R7zVby1LJjNurVM+mFN6GZpkAAAAAAAAAAGq43FNfwUotPdJNPuawy6rLQqbtEqx5yuSlylKUYqSjlpKWZOKe9L6F1yf20pxVC6xJ7oymk1Je7PPEv6NRxePFFdtnYcK+Z08QqceqXf1PtCo20eSVnVzin6F9dJ83/Tu+BzG0ORFWOtCoqiXCXqy8HufwOj2ftOpS/s7hPCeOc08p9T60XLaaynlPc0XamPMlf7Qs3ibqJLhUTnDwb+jJ8OVVOtHmXNPm59qGq7+a9fmdvVgmsNZT4PVHPbS5L29XLgvQy64bs9sd3lguy/YqadXmYTlz6cuhUWq7myS2UVxb17GWJpTpz8YT/2yJVG/pc3NOoo9dKpnT8M1vRy5enf46ceflYM1yItPadKW+XNfb9zf6WL3NHKx0lfUbEakzbBZ3akVsizNGVK2m+GO8nULNLfr8jc42sXlI12lu5di6/sW9GKisLQ1Qib4I6yY526kQZIgyPBG+BWUiDJNNkWBvjU5uvl3gb7yprj3V8TC1IlSfDr3k21iFWlLcZmNNaGRWQAAAAAAAAAAYzWhW3UC0Il1TA565jh6cDKhc57+okXVIqbim1u0MtLS5pqpTcc6Pu3lD+bV7bWPrQz1Zj/Jk2z2lrzZ6Pg+Ev5lqp5jhf11lFPRvYT3+q+p/RmycDdebLg92meK+qK2dC4pdH+0j1b/AIb/ACCPm0LGNanKE1lSXk+DXajyjaadCpKnPRwk0/B7z1SO1obqkXF+f8zkOWVhTupc+mnF4w3xyt0scepru6jUpXEVL8whtDD0eO7QqdrW9ahLFSLSfRktYy/DLj3byvpXEmNR2VttipF5jOSfezpNm8rprCqxVRdaxGX2fwPO7aoy1tpMD1nZm06Fx+rl63uvSXlx8CzjTPJKcmsNNprc1o0+w73khtqpWapV9W4twn7yjjnJ92VqSxXRxgboQNkaZupUW3hLLZBhCJIjTa36G/mRhovWl18Ea28bwPq0MJ1OLMZT4vRIj85zfYtwVvoLLyy3tYEG1pFvbQESt6PoBUAAAAAAAAAAAMZxyjIAVdzRKq5onSVaeStuKBKscteWqktSJQ2pUt3irmpDhNdKPf1o6G4tysuLYjSytL6nVjmElJda+q4Enm53anE19myhLn283Rl2dF96NtDlNVo6XVJ4/eU9V4oaOpuLOE+nFS71r5lFtHk699F/5ZP5P7lns/b1Cv8Aq6kZvq6MvJ6lgq0eOhUx5ntPZmjjWpuKlvTiubLvTXNkcpeckoZzTfN7OHke7yUJLDw11P8AmQ6uxbWW+lDw0+RdTHhH/AakOGe4lW9hJb014S+x7T+jlp+6X8U/uZw2FaR/Y0/FJ/MaY8ntLWGVmE6r93SCffjMn4YO25MbKuPTemrRVGKpuEaajzcRfBResV272dZSo0odFRj+FJfIzdWPDUaYwVM3RlzVppne+L7O4hXW0qdPpzjDvevkVFblFGTxRhKo+t5S/ryIq/lVS3ebINW/jnEfWfXwKhemq/rZae6txYW1tgmq2Rcp7yxtqJjb25aW9AJWdtRLCKwY04YMzTIAAAAAAAAAAAAAAAAa6tLJsAFXXtyur2x0copkatbExdctWtSDWtTqa1qQqtoTGtcVe7Aoz3ww+uPqv4EZWN3S/u91OKW6M0pr45+R2lS0I07Mg5hbX2nT3wpV+71W/ikZfpZdx6dk3+GT+iZfyszW7MaKX9Mq3/4p/wAcv9g/Sy6fRs2u9y+yLn8zPqsy6KV7Z2lPo06dLteG/m/kY+hvav625aXVBY+WDoI2ZvhaAc/bbDprVpzfXJ/RFvQs0tEsFlTtCXStAag0bUsKFsS6NqTaVtguJrRQtydTp4MoxwfSsgAAAAAAAAAAAAAAAAAAAAAAAMZQTNE7ZEkAV1S0I87PsLk+OKJi6oZWZg7Mv3SRj6BDDVD+Zn1WZe+gQ9ChhqmjZm6Fn2FqqaMlFDDUCnaEiFskSAVGMYJGQ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68540" y="-1303338"/>
            <a:ext cx="3921125" cy="2714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data:image/jpeg;base64,/9j/4AAQSkZJRgABAQAAAQABAAD/2wCEAAkGBxAQEBUUDxIVDxQQEBQVFRQUFBAVFRYPFBUWFhQUFRcYHCggGBolHBQUITEhJikrLjAuFx8zODMsNygtLisBCgoKDg0OFRAQGCwcHRwsKywsLCwsLCwsLCssLCwsLCwsLCwsLCwsLCwsNywsLCwsLCwtLDcsLCwsLCwsKywsN//AABEIAMIBAwMBIgACEQEDEQH/xAAcAAEAAgMBAQEAAAAAAAAAAAAABAUCAwYHAQj/xABFEAACAQMBAwgIAQkGBwEAAAAAAQIDBBEhBTFBBhIyUWFxgZETIkJSobHB0XIHFBYzQ1OS4fAjNGKCotIVY4ST0+LxVP/EABgBAQEBAQEAAAAAAAAAAAAAAAABAgME/8QAIBEBAQEAAgEFAQEAAAAAAAAAAAERAhJRAxMhMWFBIv/aAAwDAQACEQMRAD8A9xAAAAAAAAAAAAAAAAAAAAAAAAAAAAAAAAAAAAAAAAAAAAAAAAAAAAAAAAAAAGFWqorMngqr3bKgvdXxBi3ckt+hoqXtOO9+Rxd9t+cuh5v7FNcXdSfSm32ZwvJGLzjc4PQK+3qMN8ku9xRDnysoL2l8X9DgJI1SM+5W/bj0Fcr7f3l/q+xIpcp7eXtx+H1aPMmZxJ7lPbj1ejtSnLc0/ElQrxf9fVHklKTWqbXc8FnabYrw9rnd/wB95qeozfTempg5LZvKZPSfqv4ef3OktryM1ozcsrFliSACoAAAAAAAAAAAAAAAAAAAAAAAAGm5rqnHL8F1s3NnO7UvOc21uWkfuKsiPtLaLzrrLq4JFDXm5PLeWSapCvK0acXKbUYre2crXWRHqIiXNeEFmclBdrSOa21ytbyqPqL3njnPu6jj7vaUpvLbk3xbbON5+HScfLvrnlHbR3Sc/wAKf1wV1XlbT4U2++SX0Zws60nxNeTO1fh2/wCl0f3X+v8A9TfR5W0n0oSXc4v7HAjI2nw9RteUFtP2+b+JNfHcW9KaksxakutNNHjUaslxJ9htepSeYScX2PTxXEvamR67TRZWF5Om9Hp1fbqOF2HyujPEa+It+2t3+ZcO9HZ0Wmk0001lNaprrR048t+mOUdrszaimtS1TzuOCtaji8o6jZ17lavR/wBZO0rjYtgAaZAAAAAAAAAAAAAAAAAAAANNWfBAR9p18Qwva08OJzl5vx1L+ZdbT9ld/wBCmv168u8zW+KuuKijFyk8KKbbfBI8123tKre1GqaxThuTeEv8Uu1nQcvtpNKNCG+phy7s4jHxevgipo0FTgorhvfXLizz8v8AVx2nxNUUtgZ6dR90Ul8zTU5PQ9mcl3qL+WDoZmmYyJtcjebKqU9enHrX1RBO1mUG19npZnBYXtL6oliyqkAGVAABnSquL0Ox5J8pnRajNuVJvVb3Htj9jizZb1Oax+xX6At5qSUotSUllNbmnxLOwqY08fueefk+2upR9DKWXq4LXRLVrPm/Bnf2vSR6OHLZrlymOrsqnOguzQ3lXsqejXU0WcXk6uL6AAAAAAAAAAAAAAAAAANdaeF2s0xMZyzLuPoVC2v0Yvqnjwa/+FXtKPrKXCUV5rRl1fUfSU5RW9rT8S1XxKahL09GUPbSfNz+8SxjxM1qPINo3qr3+cLSpPD64xT5vyJsil2jZ1bespuLfMn66w+dHhLK8y6ymsrVPj2Hn4u3JqmaJm+ZpmVlomaKiN8zTMK5a+t/Rza4b13Gg6S7t41FiXg+KZS17Ccd3rLs+xixpFB9cWt6wYkH0Ac1gX3Ju9dKrCfuTT8OPwye7Wi17keB8nbZ1Kij15b7km38j3+xp8ynHnb+as+R09L7rPqfUTra5cM4Seeskwv559jzZz89q084WX4I+K/i+D+B31y6uto3qfTXMzxzmPnw8SWcnZ3Wu/R709xf7OrZzF+zu/C+Hh9i6zYmgAqAAAAAAAAAI19ewoxTn7U1CK4ub3L4N+BCe2cPWGnZLX5AWxrrzwmR7badKo8KWJe7LR+HB+B8vJgfKS0Mmz5Tj6vdgxyRWWTm9rQlQrekh0Z6tdvHx4nQSmQ9oU/SQa4rVP8AxIVYotrbHp30fS0cKtj1lolUx19U/meU1p1LKvKhdRcIOTdKbTSUW88x9WM47O7B6Zc1p0ZxqUtOflSjwVSPSWO3ebdo07LatL0V3Hmy4TWFUjLg4t6PxOdmty488k+o0zJ20eQO07HLtGtoUFwj6tSK7YN5/hb7iijtaHOcKqlQqLRwqJxafju8cHO/H21PxJmaJm9tNZWq7DTMK0TNMzfM0TIrRNGicV1I3VZpb2kQK97Fbte16Iis54XYRKlXO4v9icjdoXzThScKb/a1fUgl1pPWXgmemcmuQdnYYqVn+c1lqpzXqRf/AC4dfa8vuLOFqXlIrfyZ8k3Sp+nuYc2VRLmQksNU9+ZJ7s6adSO0u5VKqcaEXN44YW/i2+Bqub5z0Wi+LLrZVONOnlyjzpavXd1I7cZJ8Rzt/tUNnyUrPWpOMOxZk/oixlycpwjl1ZrHHEceX8y0q30VuaZW3d3ztZPCXXuL1kZ21T1U6TWuc7joeT1XnTz/AIXnzRx1/e8+eVuWi7us7LknbuFLM9JT1x1R4E435XlPhfgA6OYAAAAAAACDtnZsbmk4Sbg1JShOO+FWOsZLr7uKbRy127y3/vFB1or9tb+sn2ypdKPhlHbgso84htKhW0p1IyfGO6S7HF6kiG1KtPRS5yXsy18nvR1W2NiWtwv7ajCb97GJfxLU4zbfJv8AN6c6ltWqRVOLl6ObVSOEstJvVF2DobPlPRkkp5oyWmusX4rd4ln6ZSWYtNPinlHkFvtCrUai4KTk8LmtRy/82nxJX/Ea9rL9rbPqnGUU/B6MdfBr1CczROZxdny4a0rwU171PGf4W8fEvbLblvX/AFVWLfut82X8L1M5VatuUG4tx44b7JrdL6eJQpxqLnbnx7HxTOrqvKw+JyW0KTt6uf2dR69j4M58o6cal2m1K9Hoy5yXB/1lFhX21b3Mebe28Kyxj14Rnp4rKKSTMGzHatdYky5JbDqPNNTtZP8Ad1qsVn8M24+Rrl+Tm3l+p2hWX4oUKi+CT+JGka2O08L1vlul+S2b3bSS/wCkX/kEPyUQf6zaFSS/wUYw+cmaYVZLdJrxZtVWT3yb8WTePgy+Umj+TDZVPWtUrVvx1FDz5qTLWytdlWX92t6akvaSdSf/AHJ5fxKJMzizXbxE6+av7jb059Fc3ter+xDdVyeZNt9pCpsm2lJzfZxY20yRthU5uvUbJ7Wa4L4ljTpwx0V5IkU6cfdj5I31rHaOdnteo+il4Jsw/Nru4fQnLvXNivPCOvpvBIhIdf07fil2RyajT9eu1OS1UV0U+t+8zoLeWoq6R7zVby1LJjNurVM+mFN6GZpkAAAAAAAAAAGq43FNfwUotPdJNPuawy6rLQqbtEqx5yuSlylKUYqSjlpKWZOKe9L6F1yf20pxVC6xJ7oymk1Je7PPEv6NRxePFFdtnYcK+Z08QqceqXf1PtCo20eSVnVzin6F9dJ83/Tu+BzG0ORFWOtCoqiXCXqy8HufwOj2ftOpS/s7hPCeOc08p9T60XLaaynlPc0XamPMlf7Qs3ibqJLhUTnDwb+jJ8OVVOtHmXNPm59qGq7+a9fmdvVgmsNZT4PVHPbS5L29XLgvQy64bs9sd3lguy/YqadXmYTlz6cuhUWq7myS2UVxb17GWJpTpz8YT/2yJVG/pc3NOoo9dKpnT8M1vRy5enf46ceflYM1yItPadKW+XNfb9zf6WL3NHKx0lfUbEakzbBZ3akVsizNGVK2m+GO8nULNLfr8jc42sXlI12lu5di6/sW9GKisLQ1Qib4I6yY526kQZIgyPBG+BWUiDJNNkWBvjU5uvl3gb7yprj3V8TC1IlSfDr3k21iFWlLcZmNNaGRWQAAAAAAAAAAYzWhW3UC0Il1TA565jh6cDKhc57+okXVIqbim1u0MtLS5pqpTcc6Pu3lD+bV7bWPrQz1Zj/Jk2z2lrzZ6Pg+Ev5lqp5jhf11lFPRvYT3+q+p/RmycDdebLg92meK+qK2dC4pdH+0j1b/AIb/ACCPm0LGNanKE1lSXk+DXajyjaadCpKnPRwk0/B7z1SO1obqkXF+f8zkOWVhTupc+mnF4w3xyt0scepru6jUpXEVL8whtDD0eO7QqdrW9ahLFSLSfRktYy/DLj3byvpXEmNR2VttipF5jOSfezpNm8rprCqxVRdaxGX2fwPO7aoy1tpMD1nZm06Fx+rl63uvSXlx8CzjTPJKcmsNNprc1o0+w73khtqpWapV9W4twn7yjjnJ92VqSxXRxgboQNkaZupUW3hLLZBhCJIjTa36G/mRhovWl18Ea28bwPq0MJ1OLMZT4vRIj85zfYtwVvoLLyy3tYEG1pFvbQESt6PoBUAAAAAAAAAAAMZxyjIAVdzRKq5onSVaeStuKBKscteWqktSJQ2pUt3irmpDhNdKPf1o6G4tysuLYjSytL6nVjmElJda+q4Enm53anE19myhLn283Rl2dF96NtDlNVo6XVJ4/eU9V4oaOpuLOE+nFS71r5lFtHk699F/5ZP5P7lns/b1Cv8Aq6kZvq6MvJ6lgq0eOhUx5ntPZmjjWpuKlvTiubLvTXNkcpeckoZzTfN7OHke7yUJLDw11P8AmQ6uxbWW+lDw0+RdTHhH/AakOGe4lW9hJb014S+x7T+jlp+6X8U/uZw2FaR/Y0/FJ/MaY8ntLWGVmE6r93SCffjMn4YO25MbKuPTemrRVGKpuEaajzcRfBResV272dZSo0odFRj+FJfIzdWPDUaYwVM3RlzVppne+L7O4hXW0qdPpzjDvevkVFblFGTxRhKo+t5S/ryIq/lVS3ebINW/jnEfWfXwKhemq/rZae6txYW1tgmq2Rcp7yxtqJjb25aW9AJWdtRLCKwY04YMzTIAAAAAAAAAAAAAAAAa6tLJsAFXXtyur2x0copkatbExdctWtSDWtTqa1qQqtoTGtcVe7Aoz3ww+uPqv4EZWN3S/u91OKW6M0pr45+R2lS0I07Mg5hbX2nT3wpV+71W/ikZfpZdx6dk3+GT+iZfyszW7MaKX9Mq3/4p/wAcv9g/Sy6fRs2u9y+yLn8zPqsy6KV7Z2lPo06dLteG/m/kY+hvav625aXVBY+WDoI2ZvhaAc/bbDprVpzfXJ/RFvQs0tEsFlTtCXStAag0bUsKFsS6NqTaVtguJrRQtydTp4MoxwfSsgAAAAAAAAAAAAAAAAAAAAAAAMZQTNE7ZEkAV1S0I87PsLk+OKJi6oZWZg7Mv3SRj6BDDVD+Zn1WZe+gQ9ChhqmjZm6Fn2FqqaMlFDDUCnaEiFskSAVGMYJGQ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68540" y="-1303338"/>
            <a:ext cx="3921125" cy="2714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https://newkatawaktu.files.wordpress.com/2012/09/kopi.png"/>
          <p:cNvPicPr>
            <a:picLocks noChangeAspect="1" noChangeArrowheads="1"/>
          </p:cNvPicPr>
          <p:nvPr/>
        </p:nvPicPr>
        <p:blipFill>
          <a:blip r:embed="rId5"/>
          <a:srcRect l="8547" t="6838" r="7692" b="13390"/>
          <a:stretch>
            <a:fillRect/>
          </a:stretch>
        </p:blipFill>
        <p:spPr bwMode="auto">
          <a:xfrm>
            <a:off x="5861050" y="2743200"/>
            <a:ext cx="4044950" cy="2667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16750" y="3352801"/>
            <a:ext cx="173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Luwak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Coffee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114800"/>
            <a:ext cx="1485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Strawberry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5" name="Picture 2" descr="KONTES BUAH LOKAL BONDOWOSO"/>
          <p:cNvPicPr>
            <a:picLocks noChangeAspect="1" noChangeArrowheads="1"/>
          </p:cNvPicPr>
          <p:nvPr/>
        </p:nvPicPr>
        <p:blipFill>
          <a:blip r:embed="rId6" cstate="email">
            <a:lum bright="20000"/>
          </a:blip>
          <a:srcRect/>
          <a:stretch>
            <a:fillRect/>
          </a:stretch>
        </p:blipFill>
        <p:spPr bwMode="auto">
          <a:xfrm>
            <a:off x="6604001" y="-1"/>
            <a:ext cx="3301999" cy="26982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769100" y="2209800"/>
            <a:ext cx="173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Fruit Contest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Bevel 16">
            <a:hlinkClick r:id="rId7" action="ppaction://hlinkfile"/>
          </p:cNvPr>
          <p:cNvSpPr/>
          <p:nvPr/>
        </p:nvSpPr>
        <p:spPr>
          <a:xfrm>
            <a:off x="1651000" y="4876800"/>
            <a:ext cx="330200" cy="304800"/>
          </a:xfrm>
          <a:prstGeom prst="beve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hevron 17">
            <a:hlinkClick r:id="rId8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70" y="428604"/>
            <a:ext cx="7024702" cy="51115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id-ID" sz="3200" b="1" dirty="0" smtClean="0">
                <a:solidFill>
                  <a:schemeClr val="bg1"/>
                </a:solidFill>
              </a:rPr>
              <a:t>OUTLINE PAPARAN BUPATI</a:t>
            </a:r>
            <a:endParaRPr lang="id-ID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06" y="1428736"/>
            <a:ext cx="8929750" cy="514353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just"/>
            <a:r>
              <a:rPr lang="id-ID" sz="2000" b="1" dirty="0" smtClean="0">
                <a:solidFill>
                  <a:srgbClr val="FFC000"/>
                </a:solidFill>
                <a:hlinkClick r:id="rId2" action="ppaction://hlinksldjump"/>
              </a:rPr>
              <a:t>GAMBARAN UMUM</a:t>
            </a:r>
            <a:endParaRPr lang="id-ID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r>
              <a:rPr lang="id-ID" sz="2000" dirty="0" smtClean="0">
                <a:solidFill>
                  <a:srgbClr val="FFC000"/>
                </a:solidFill>
              </a:rPr>
              <a:t>	</a:t>
            </a:r>
            <a:r>
              <a:rPr lang="id-ID" sz="1800" dirty="0" smtClean="0">
                <a:solidFill>
                  <a:srgbClr val="FFC000"/>
                </a:solidFill>
                <a:hlinkClick r:id="rId3" action="ppaction://hlinksldjump"/>
              </a:rPr>
              <a:t>Demografi Penduduk</a:t>
            </a:r>
            <a:r>
              <a:rPr lang="id-ID" sz="1800" dirty="0" smtClean="0">
                <a:solidFill>
                  <a:srgbClr val="FFC000"/>
                </a:solidFill>
              </a:rPr>
              <a:t>, </a:t>
            </a:r>
            <a:r>
              <a:rPr lang="id-ID" sz="1800" dirty="0" smtClean="0">
                <a:solidFill>
                  <a:srgbClr val="FFC000"/>
                </a:solidFill>
                <a:hlinkClick r:id="rId4" action="ppaction://hlinksldjump"/>
              </a:rPr>
              <a:t>Indeks Gini,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5" action="ppaction://hlinksldjump"/>
              </a:rPr>
              <a:t>IPM Kabupaten Bondowoso,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6" action="ppaction://hlinksldjump"/>
              </a:rPr>
              <a:t>Ketenagakerjaan,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7" action="ppaction://hlinksldjump"/>
              </a:rPr>
              <a:t>Angka Kemiskinan</a:t>
            </a:r>
            <a:endParaRPr lang="id-ID" sz="1800" dirty="0" smtClean="0">
              <a:solidFill>
                <a:srgbClr val="FFC000"/>
              </a:solidFill>
            </a:endParaRPr>
          </a:p>
          <a:p>
            <a:pPr algn="just"/>
            <a:r>
              <a:rPr lang="id-ID" sz="2000" b="1" dirty="0" smtClean="0">
                <a:solidFill>
                  <a:srgbClr val="FFC000"/>
                </a:solidFill>
                <a:hlinkClick r:id="rId8" action="ppaction://hlinksldjump"/>
              </a:rPr>
              <a:t>POTENSI KABUPATEN BONDOWOSO</a:t>
            </a:r>
            <a:r>
              <a:rPr lang="id-ID" sz="2000" b="1" dirty="0" smtClean="0">
                <a:solidFill>
                  <a:srgbClr val="FFC000"/>
                </a:solidFill>
              </a:rPr>
              <a:t>.</a:t>
            </a:r>
          </a:p>
          <a:p>
            <a:pPr algn="just">
              <a:buNone/>
            </a:pPr>
            <a:r>
              <a:rPr lang="id-ID" sz="2000" dirty="0" smtClean="0">
                <a:solidFill>
                  <a:srgbClr val="FFC000"/>
                </a:solidFill>
              </a:rPr>
              <a:t>	</a:t>
            </a:r>
            <a:r>
              <a:rPr lang="id-ID" sz="1800" dirty="0" smtClean="0">
                <a:solidFill>
                  <a:srgbClr val="FFC000"/>
                </a:solidFill>
                <a:hlinkClick r:id="rId9" action="ppaction://hlinksldjump"/>
              </a:rPr>
              <a:t>Perkembangan </a:t>
            </a:r>
            <a:r>
              <a:rPr lang="id-ID" sz="1800" dirty="0" smtClean="0">
                <a:solidFill>
                  <a:srgbClr val="FFC000"/>
                </a:solidFill>
                <a:hlinkClick r:id="rId9" action="ppaction://hlinksldjump"/>
              </a:rPr>
              <a:t>Kopi Rakyat,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0" action="ppaction://hlinksldjump"/>
              </a:rPr>
              <a:t>Nota kesepakatan Klaster Kopi,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1" action="ppaction://hlinksldjump"/>
              </a:rPr>
              <a:t>Program </a:t>
            </a:r>
            <a:r>
              <a:rPr lang="id-ID" sz="1800" dirty="0" smtClean="0">
                <a:solidFill>
                  <a:srgbClr val="FFC000"/>
                </a:solidFill>
                <a:hlinkClick r:id="rId11" action="ppaction://hlinksldjump"/>
              </a:rPr>
              <a:t>Botanik,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2" action="ppaction://hlinksldjump"/>
              </a:rPr>
              <a:t>Nota Kesepakatan Padi Organik,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3" action="ppaction://hlinksldjump"/>
              </a:rPr>
              <a:t>Ijen </a:t>
            </a:r>
            <a:r>
              <a:rPr lang="id-ID" sz="1800" dirty="0" smtClean="0">
                <a:solidFill>
                  <a:srgbClr val="FFC000"/>
                </a:solidFill>
                <a:hlinkClick r:id="rId13" action="ppaction://hlinksldjump"/>
              </a:rPr>
              <a:t>Kawasan Agropolitan,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4" action="ppaction://hlinksldjump"/>
              </a:rPr>
              <a:t>Nota Kesepakatan Pengembangan dan Pengelolaan Pariwisata</a:t>
            </a:r>
            <a:endParaRPr lang="id-ID" sz="2000" dirty="0" smtClean="0">
              <a:solidFill>
                <a:srgbClr val="FFC000"/>
              </a:solidFill>
            </a:endParaRPr>
          </a:p>
          <a:p>
            <a:pPr algn="just"/>
            <a:r>
              <a:rPr lang="id-ID" sz="2000" b="1" dirty="0" smtClean="0">
                <a:solidFill>
                  <a:srgbClr val="FFC000"/>
                </a:solidFill>
                <a:hlinkClick r:id="rId15" action="ppaction://hlinksldjump"/>
              </a:rPr>
              <a:t>KEBIJAKAN DAERAH DALAM PEMBANGUNAN DESA</a:t>
            </a:r>
            <a:endParaRPr lang="id-ID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r>
              <a:rPr lang="id-ID" sz="2000" dirty="0" smtClean="0">
                <a:solidFill>
                  <a:srgbClr val="FFC000"/>
                </a:solidFill>
              </a:rPr>
              <a:t>	</a:t>
            </a:r>
            <a:r>
              <a:rPr lang="id-ID" sz="1800" dirty="0" smtClean="0">
                <a:solidFill>
                  <a:srgbClr val="FFC000"/>
                </a:solidFill>
                <a:hlinkClick r:id="rId16" action="ppaction://hlinksldjump"/>
              </a:rPr>
              <a:t>Tahapan Pembangunan Daerah,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7" action="ppaction://hlinksldjump"/>
              </a:rPr>
              <a:t>Tema Pembangunan Tahun 2018,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8" action="ppaction://hlinksldjump"/>
              </a:rPr>
              <a:t>Prioritas RKPD Tahun 2018,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19" action="ppaction://hlinksldjump"/>
              </a:rPr>
              <a:t>Prioritas Pembangunan Daerah,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20" action="ppaction://hlinksldjump"/>
              </a:rPr>
              <a:t>Pola  Kerjasama dengan UNEJ dan Kompak</a:t>
            </a:r>
            <a:endParaRPr lang="id-ID" sz="2000" dirty="0" smtClean="0">
              <a:solidFill>
                <a:srgbClr val="FFC000"/>
              </a:solidFill>
            </a:endParaRPr>
          </a:p>
          <a:p>
            <a:pPr algn="just"/>
            <a:r>
              <a:rPr lang="id-ID" sz="2000" b="1" dirty="0" smtClean="0">
                <a:solidFill>
                  <a:srgbClr val="FFC000"/>
                </a:solidFill>
                <a:hlinkClick r:id="rId21" action="ppaction://hlinksldjump"/>
              </a:rPr>
              <a:t>PROGRAM SAID DI KABUPATEN BONDOWOSO</a:t>
            </a:r>
            <a:endParaRPr lang="id-ID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r>
              <a:rPr lang="id-ID" sz="2000" dirty="0" smtClean="0">
                <a:solidFill>
                  <a:srgbClr val="FFC000"/>
                </a:solidFill>
              </a:rPr>
              <a:t>	</a:t>
            </a:r>
            <a:r>
              <a:rPr lang="id-ID" sz="1800" dirty="0" smtClean="0">
                <a:solidFill>
                  <a:srgbClr val="FFC000"/>
                </a:solidFill>
                <a:hlinkClick r:id="rId22" action="ppaction://hlinksldjump"/>
              </a:rPr>
              <a:t>Pengelola di Desa,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23" action="ppaction://hlinksldjump"/>
              </a:rPr>
              <a:t>SAID,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24" action="ppaction://hlinksldjump"/>
              </a:rPr>
              <a:t>Layanan Administrasi  warga desa,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25" action="ppaction://hlinksldjump"/>
              </a:rPr>
              <a:t>Data Penduduk dan Penerima Bantuan,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26" action="ppaction://hlinksldjump"/>
              </a:rPr>
              <a:t>Pelaksanaan SAID dan Dukungan Pemkab,</a:t>
            </a:r>
            <a:r>
              <a:rPr lang="id-ID" sz="1800" dirty="0" smtClean="0">
                <a:solidFill>
                  <a:srgbClr val="FFC000"/>
                </a:solidFill>
              </a:rPr>
              <a:t> </a:t>
            </a:r>
            <a:r>
              <a:rPr lang="id-ID" sz="1800" dirty="0" smtClean="0">
                <a:solidFill>
                  <a:srgbClr val="FFC000"/>
                </a:solidFill>
                <a:hlinkClick r:id="rId27" action="ppaction://hlinksldjump"/>
              </a:rPr>
              <a:t>Pengembangan </a:t>
            </a:r>
            <a:r>
              <a:rPr lang="id-ID" sz="1800" i="1" dirty="0" smtClean="0">
                <a:solidFill>
                  <a:srgbClr val="FFC000"/>
                </a:solidFill>
                <a:hlinkClick r:id="rId27" action="ppaction://hlinksldjump"/>
              </a:rPr>
              <a:t>One Village One Product</a:t>
            </a:r>
            <a:r>
              <a:rPr lang="id-ID" sz="1800" i="1" dirty="0" smtClean="0">
                <a:solidFill>
                  <a:srgbClr val="FFC000"/>
                </a:solidFill>
              </a:rPr>
              <a:t>, </a:t>
            </a:r>
            <a:r>
              <a:rPr lang="id-ID" sz="1800" i="1" dirty="0" smtClean="0">
                <a:solidFill>
                  <a:srgbClr val="FFC000"/>
                </a:solidFill>
                <a:hlinkClick r:id="rId28" action="ppaction://hlinksldjump"/>
              </a:rPr>
              <a:t>Website Program Unggulan Desa</a:t>
            </a:r>
            <a:r>
              <a:rPr lang="id-ID" sz="2000" i="1" dirty="0" smtClean="0">
                <a:solidFill>
                  <a:srgbClr val="FFC000"/>
                </a:solidFill>
                <a:hlinkClick r:id="rId28" action="ppaction://hlinksldjump"/>
              </a:rPr>
              <a:t> </a:t>
            </a:r>
            <a:endParaRPr lang="id-ID" sz="2000" i="1" dirty="0" smtClean="0">
              <a:solidFill>
                <a:srgbClr val="FFC000"/>
              </a:solidFill>
            </a:endParaRPr>
          </a:p>
          <a:p>
            <a:pPr algn="just"/>
            <a:r>
              <a:rPr lang="id-ID" sz="2000" b="1" dirty="0" smtClean="0">
                <a:solidFill>
                  <a:srgbClr val="FFC000"/>
                </a:solidFill>
                <a:hlinkClick r:id="rId29" action="ppaction://hlinksldjump"/>
              </a:rPr>
              <a:t>Penutup</a:t>
            </a:r>
            <a:endParaRPr lang="id-ID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endParaRPr lang="id-ID" sz="2000" dirty="0" smtClean="0">
              <a:solidFill>
                <a:srgbClr val="FFC00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0"/>
          <a:srcRect l="58382" t="26367" r="21852" b="46289"/>
          <a:stretch>
            <a:fillRect/>
          </a:stretch>
        </p:blipFill>
        <p:spPr bwMode="auto">
          <a:xfrm>
            <a:off x="8239148" y="71414"/>
            <a:ext cx="1571636" cy="122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12 GAMBAR DESAIN\tj walpaper\pemandangan\kawah ijen blue fi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9400"/>
            <a:ext cx="677054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123664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03 FOTO2\03 FOTO SEKTORAL\21. PARIWISATA\452863924jZKPtp_ph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53000" y="2835519"/>
            <a:ext cx="4953000" cy="4022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04000" y="-304800"/>
            <a:ext cx="4210050" cy="3602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60400" y="617220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Bluefire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5751" y="6248400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Sulphure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 Traditional Mining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Bevel 10">
            <a:hlinkClick r:id="rId6" action="ppaction://hlinkfile"/>
          </p:cNvPr>
          <p:cNvSpPr/>
          <p:nvPr/>
        </p:nvSpPr>
        <p:spPr>
          <a:xfrm>
            <a:off x="4457700" y="6248400"/>
            <a:ext cx="330200" cy="304800"/>
          </a:xfrm>
          <a:prstGeom prst="beve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evron 11">
            <a:hlinkClick r:id="rId7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03 FOTO2\03 FOTO 2015\2015 bappeda bro4 Kawah wurung Exotica\pemandangan\DSC_0218.JPG"/>
          <p:cNvPicPr>
            <a:picLocks noChangeAspect="1" noChangeArrowheads="1"/>
          </p:cNvPicPr>
          <p:nvPr/>
        </p:nvPicPr>
        <p:blipFill>
          <a:blip r:embed="rId2" cstate="email">
            <a:lum bright="11000" contrast="32000"/>
          </a:blip>
          <a:srcRect b="7214"/>
          <a:stretch>
            <a:fillRect/>
          </a:stretch>
        </p:blipFill>
        <p:spPr bwMode="auto">
          <a:xfrm>
            <a:off x="0" y="-304800"/>
            <a:ext cx="9906000" cy="716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2750" y="4876801"/>
            <a:ext cx="619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stellar" pitchFamily="18" charset="0"/>
              </a:rPr>
              <a:t>WONDERFUL 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5402760"/>
            <a:ext cx="7099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Century Gothic" pitchFamily="34" charset="0"/>
              </a:rPr>
              <a:t>KAWAH WURUNG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5100" y="-76200"/>
            <a:ext cx="49530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5 Km </a:t>
            </a:r>
            <a:r>
              <a:rPr lang="en-US" sz="1800" b="1" dirty="0" err="1" smtClean="0"/>
              <a:t>dari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Kawah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Ijen</a:t>
            </a:r>
            <a:r>
              <a:rPr lang="en-US" sz="1800" b="1" dirty="0" smtClean="0"/>
              <a:t> (</a:t>
            </a:r>
            <a:r>
              <a:rPr lang="en-US" sz="1800" b="1" dirty="0" err="1" smtClean="0"/>
              <a:t>Paltuding</a:t>
            </a:r>
            <a:r>
              <a:rPr lang="en-US" sz="1800" b="1" dirty="0" smtClean="0"/>
              <a:t>) </a:t>
            </a:r>
            <a:r>
              <a:rPr lang="en-US" sz="1800" b="1" dirty="0" err="1" smtClean="0"/>
              <a:t>ke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arah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Bondowoso</a:t>
            </a:r>
            <a:endParaRPr lang="en-US" sz="1800" b="1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email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5950" y="-381000"/>
            <a:ext cx="3999782" cy="499857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934200" y="3505200"/>
            <a:ext cx="1478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Paralayang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Pemula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1850" y="5105400"/>
            <a:ext cx="21659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Hiking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Horse riding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Mountain Cycling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Downhill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Trail adventure</a:t>
            </a: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Bevel 12">
            <a:hlinkClick r:id="rId4" action="ppaction://hlinkfile"/>
          </p:cNvPr>
          <p:cNvSpPr/>
          <p:nvPr/>
        </p:nvSpPr>
        <p:spPr>
          <a:xfrm>
            <a:off x="660400" y="5638800"/>
            <a:ext cx="330200" cy="304800"/>
          </a:xfrm>
          <a:prstGeom prst="beve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vel 11">
            <a:hlinkClick r:id="rId5" action="ppaction://hlinkfile"/>
          </p:cNvPr>
          <p:cNvSpPr/>
          <p:nvPr/>
        </p:nvSpPr>
        <p:spPr>
          <a:xfrm>
            <a:off x="6769100" y="5257800"/>
            <a:ext cx="330200" cy="304800"/>
          </a:xfrm>
          <a:prstGeom prst="beve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12" descr="https://scontent.cdninstagram.com/hphotos-xaf1/t51.2885-15/s320x320/e35/11925817_742582992538094_1165077069_n.jpg"/>
          <p:cNvPicPr>
            <a:picLocks noChangeAspect="1" noChangeArrowheads="1"/>
          </p:cNvPicPr>
          <p:nvPr/>
        </p:nvPicPr>
        <p:blipFill>
          <a:blip r:embed="rId2"/>
          <a:srcRect t="32500" b="17500"/>
          <a:stretch>
            <a:fillRect/>
          </a:stretch>
        </p:blipFill>
        <p:spPr bwMode="auto">
          <a:xfrm>
            <a:off x="3797300" y="4038600"/>
            <a:ext cx="6108700" cy="2819400"/>
          </a:xfrm>
          <a:prstGeom prst="rect">
            <a:avLst/>
          </a:prstGeom>
          <a:noFill/>
        </p:spPr>
      </p:pic>
      <p:pic>
        <p:nvPicPr>
          <p:cNvPr id="37896" name="Picture 8" descr="http://1.bp.blogspot.com/-C011en82zvk/VRLcS0xFyqI/AAAAAAAAHSw/xPlPOu1SbRE/s1600/Paralayang%2BKawah%2BWurung%2BBondowoso.jpg"/>
          <p:cNvPicPr>
            <a:picLocks noChangeAspect="1" noChangeArrowheads="1"/>
          </p:cNvPicPr>
          <p:nvPr/>
        </p:nvPicPr>
        <p:blipFill>
          <a:blip r:embed="rId3"/>
          <a:srcRect r="30304"/>
          <a:stretch>
            <a:fillRect/>
          </a:stretch>
        </p:blipFill>
        <p:spPr bwMode="auto">
          <a:xfrm>
            <a:off x="3797300" y="1"/>
            <a:ext cx="6108700" cy="45815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44950" y="1676401"/>
            <a:ext cx="5861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Century Gothic" pitchFamily="34" charset="0"/>
              </a:rPr>
              <a:t>MEGASARI Top</a:t>
            </a:r>
          </a:p>
        </p:txBody>
      </p:sp>
      <p:pic>
        <p:nvPicPr>
          <p:cNvPr id="5" name="Picture 2" descr="https://scontent.cdninstagram.com/hphotos-xaf1/t51.2885-15/s320x320/e35/11931187_625163184252834_1558572869_n.jpg"/>
          <p:cNvPicPr>
            <a:picLocks noChangeAspect="1" noChangeArrowheads="1"/>
          </p:cNvPicPr>
          <p:nvPr/>
        </p:nvPicPr>
        <p:blipFill>
          <a:blip r:embed="rId4"/>
          <a:srcRect t="17500" b="17500"/>
          <a:stretch>
            <a:fillRect/>
          </a:stretch>
        </p:blipFill>
        <p:spPr bwMode="auto">
          <a:xfrm>
            <a:off x="495300" y="304800"/>
            <a:ext cx="3302000" cy="1981200"/>
          </a:xfrm>
          <a:prstGeom prst="rect">
            <a:avLst/>
          </a:prstGeom>
          <a:noFill/>
        </p:spPr>
      </p:pic>
      <p:pic>
        <p:nvPicPr>
          <p:cNvPr id="37890" name="Picture 2" descr="https://scontent.cdninstagram.com/hphotos-xfa1/t51.2885-15/s320x320/e35/11809706_410080235868702_2141661107_n.jpg"/>
          <p:cNvPicPr>
            <a:picLocks noChangeAspect="1" noChangeArrowheads="1"/>
          </p:cNvPicPr>
          <p:nvPr/>
        </p:nvPicPr>
        <p:blipFill>
          <a:blip r:embed="rId5"/>
          <a:srcRect t="17500" b="17500"/>
          <a:stretch>
            <a:fillRect/>
          </a:stretch>
        </p:blipFill>
        <p:spPr bwMode="auto">
          <a:xfrm>
            <a:off x="495300" y="2362200"/>
            <a:ext cx="3302000" cy="1981200"/>
          </a:xfrm>
          <a:prstGeom prst="rect">
            <a:avLst/>
          </a:prstGeom>
          <a:noFill/>
        </p:spPr>
      </p:pic>
      <p:sp>
        <p:nvSpPr>
          <p:cNvPr id="37892" name="AutoShape 4" descr="http://images1.rri.co.id/thumbs/berita_207708_800x600_IMG_20150926_215050.jpg"/>
          <p:cNvSpPr>
            <a:spLocks noChangeAspect="1" noChangeArrowheads="1"/>
          </p:cNvSpPr>
          <p:nvPr/>
        </p:nvSpPr>
        <p:spPr bwMode="auto">
          <a:xfrm>
            <a:off x="168540" y="-1790700"/>
            <a:ext cx="54070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ttp://images1.rri.co.id/thumbs/berita_207708_800x600_IMG_20150926_215050.jpg"/>
          <p:cNvSpPr>
            <a:spLocks noChangeAspect="1" noChangeArrowheads="1"/>
          </p:cNvSpPr>
          <p:nvPr/>
        </p:nvSpPr>
        <p:spPr bwMode="auto">
          <a:xfrm>
            <a:off x="168540" y="-1790700"/>
            <a:ext cx="54070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ttp://images1.rri.co.id/thumbs/berita_207708_800x600_IMG_20150926_215050.jpg"/>
          <p:cNvPicPr>
            <a:picLocks noChangeAspect="1" noChangeArrowheads="1"/>
          </p:cNvPicPr>
          <p:nvPr/>
        </p:nvPicPr>
        <p:blipFill>
          <a:blip r:embed="rId6"/>
          <a:srcRect l="12214" t="14504" r="14504" b="14249"/>
          <a:stretch>
            <a:fillRect/>
          </a:stretch>
        </p:blipFill>
        <p:spPr bwMode="auto">
          <a:xfrm>
            <a:off x="495300" y="4406900"/>
            <a:ext cx="3302000" cy="2222500"/>
          </a:xfrm>
          <a:prstGeom prst="rect">
            <a:avLst/>
          </a:prstGeom>
          <a:noFill/>
        </p:spPr>
      </p:pic>
      <p:sp>
        <p:nvSpPr>
          <p:cNvPr id="10" name="Chevron 9">
            <a:hlinkClick r:id="rId7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40506" t="28341"/>
          <a:stretch>
            <a:fillRect/>
          </a:stretch>
        </p:blipFill>
        <p:spPr bwMode="auto">
          <a:xfrm>
            <a:off x="6026150" y="1981200"/>
            <a:ext cx="3879850" cy="481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78500" y="0"/>
            <a:ext cx="412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 descr="http://3.bp.blogspot.com/-O86XiSyAXzE/UjfjYtrq1fI/AAAAAAAAARc/drQa_JJrOWI/s1600/1379211264033.pn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5863063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evel 5">
            <a:hlinkClick r:id="rId5" action="ppaction://hlinkfile"/>
          </p:cNvPr>
          <p:cNvSpPr/>
          <p:nvPr/>
        </p:nvSpPr>
        <p:spPr>
          <a:xfrm>
            <a:off x="5283200" y="2590800"/>
            <a:ext cx="330200" cy="304800"/>
          </a:xfrm>
          <a:prstGeom prst="beve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http://images.detik.com/community/media/visual/2015/08/22/5360051b-dacf-4e42-ac1f-906fe94d6075_169.jpg?w=780&amp;q=90"/>
          <p:cNvPicPr>
            <a:picLocks noChangeAspect="1" noChangeArrowheads="1"/>
          </p:cNvPicPr>
          <p:nvPr/>
        </p:nvPicPr>
        <p:blipFill>
          <a:blip r:embed="rId6"/>
          <a:srcRect l="14314" r="6266"/>
          <a:stretch>
            <a:fillRect/>
          </a:stretch>
        </p:blipFill>
        <p:spPr bwMode="auto">
          <a:xfrm>
            <a:off x="1898650" y="3200400"/>
            <a:ext cx="52006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Tjahyo\Pictures\ijen trail kop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44951" y="3276600"/>
            <a:ext cx="2209440" cy="7791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340" name="Picture 4" descr="http://i.ytimg.com/vi/AGf77HSW0M0/maxresdefault.jpg"/>
          <p:cNvPicPr>
            <a:picLocks noChangeAspect="1" noChangeArrowheads="1"/>
          </p:cNvPicPr>
          <p:nvPr/>
        </p:nvPicPr>
        <p:blipFill>
          <a:blip r:embed="rId8"/>
          <a:srcRect l="28058" b="20144"/>
          <a:stretch>
            <a:fillRect/>
          </a:stretch>
        </p:blipFill>
        <p:spPr bwMode="auto">
          <a:xfrm>
            <a:off x="0" y="3114676"/>
            <a:ext cx="2063750" cy="374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hevron 8">
            <a:hlinkClick r:id="rId9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457701" cy="52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03 FOTO2\03 FOTO SEKTORAL\0. GEOGRAFIS\DSCN0251.JPG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4772891" y="1066800"/>
            <a:ext cx="513311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4950" y="0"/>
            <a:ext cx="5861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11400" y="304800"/>
            <a:ext cx="106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Blawan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Sempol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7350" y="5943601"/>
            <a:ext cx="156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Puloagung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Sukorejo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2292" name="Picture 4" descr="http://travelblog.ticktab.com/wp-content/uploads/2015/02/Air-Terjun-Tancak-Kembar-Wisata-alam-di-Bondowoso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>
            <a:off x="3054350" y="990600"/>
            <a:ext cx="3655936" cy="44958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412750" y="4876800"/>
            <a:ext cx="5030190" cy="22860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42950" y="5029201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Hot Spring </a:t>
            </a:r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Blawan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7300" y="4495801"/>
            <a:ext cx="214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Tancak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Kembar</a:t>
            </a:r>
            <a:endParaRPr lang="en-US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entury Gothic" pitchFamily="34" charset="0"/>
              </a:rPr>
              <a:t>Andungsari</a:t>
            </a: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Bevel 12">
            <a:hlinkClick r:id="rId7" action="ppaction://hlinkfile"/>
          </p:cNvPr>
          <p:cNvSpPr/>
          <p:nvPr/>
        </p:nvSpPr>
        <p:spPr>
          <a:xfrm>
            <a:off x="6356350" y="6324600"/>
            <a:ext cx="330200" cy="304800"/>
          </a:xfrm>
          <a:prstGeom prst="bevel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hevron 13">
            <a:hlinkClick r:id="rId8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2750" y="1643050"/>
            <a:ext cx="9163050" cy="3286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KEBIJAKAN DAERAH DALAM PEMBANGUNAN DESA DAN PELUANG KERJASAMA DENGAN PERGURUAN TINGGI DALAM PROGRAM KEMANDIRIAN DESA</a:t>
            </a:r>
            <a:endParaRPr lang="en-US" sz="2600" dirty="0"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Chevron 2">
            <a:hlinkClick r:id="rId3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 txBox="1">
            <a:spLocks noChangeArrowheads="1"/>
          </p:cNvSpPr>
          <p:nvPr/>
        </p:nvSpPr>
        <p:spPr bwMode="auto">
          <a:xfrm>
            <a:off x="7623219" y="1866504"/>
            <a:ext cx="2244328" cy="23545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tIns="10800" bIns="10800" anchor="ctr"/>
          <a:lstStyle>
            <a:lvl1pPr eaLnBrk="0" hangingPunct="0"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ester" pitchFamily="2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 smtClean="0">
                <a:latin typeface="Arial" pitchFamily="34" charset="0"/>
              </a:rPr>
              <a:t>Pemerataan Pelayanan Dasar, Pengembangan Ekonomi Lokal dan Pemberdayaan Masyarakat Berbasis Inovasi Potensi Unggulan dalam Rangka Pengentasan Daerah Tertinggal</a:t>
            </a:r>
            <a:endParaRPr lang="en-US" sz="1400" b="1" dirty="0" smtClean="0">
              <a:latin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Arial" pitchFamily="34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0" y="1142984"/>
          <a:ext cx="7906938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32877" y="47240"/>
            <a:ext cx="9789537" cy="57344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3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latin typeface="Eras Bold ITC" pitchFamily="34" charset="0"/>
                <a:cs typeface="Arial" charset="0"/>
              </a:rPr>
              <a:t>Tahapan Tahunan</a:t>
            </a:r>
            <a:r>
              <a:rPr lang="en-SG" sz="3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latin typeface="Eras Bold ITC" pitchFamily="34" charset="0"/>
                <a:cs typeface="Arial" charset="0"/>
              </a:rPr>
              <a:t> </a:t>
            </a:r>
            <a:r>
              <a:rPr lang="en-US" sz="3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latin typeface="Eras Bold ITC" pitchFamily="34" charset="0"/>
                <a:cs typeface="Arial" charset="0"/>
              </a:rPr>
              <a:t>Pembangunan Daerah</a:t>
            </a:r>
          </a:p>
        </p:txBody>
      </p:sp>
      <p:sp>
        <p:nvSpPr>
          <p:cNvPr id="20487" name="Oval 5"/>
          <p:cNvSpPr>
            <a:spLocks noChangeArrowheads="1"/>
          </p:cNvSpPr>
          <p:nvPr/>
        </p:nvSpPr>
        <p:spPr bwMode="auto">
          <a:xfrm>
            <a:off x="32677" y="2047876"/>
            <a:ext cx="3178175" cy="16430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 algn="ctr">
            <a:solidFill>
              <a:srgbClr val="CCECFF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id-ID" sz="400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521680" y="2245611"/>
            <a:ext cx="224349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5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  <a:cs typeface="Arial" charset="0"/>
              </a:rPr>
              <a:t>RPJMD</a:t>
            </a:r>
            <a:endParaRPr lang="en-US" sz="5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itchFamily="34" charset="0"/>
              <a:cs typeface="Arial" charset="0"/>
            </a:endParaRPr>
          </a:p>
        </p:txBody>
      </p:sp>
      <p:sp>
        <p:nvSpPr>
          <p:cNvPr id="37897" name="Rectangle 21"/>
          <p:cNvSpPr>
            <a:spLocks noChangeArrowheads="1"/>
          </p:cNvSpPr>
          <p:nvPr/>
        </p:nvSpPr>
        <p:spPr bwMode="auto">
          <a:xfrm>
            <a:off x="390394" y="3089275"/>
            <a:ext cx="250573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d-ID" sz="1600" b="1">
                <a:latin typeface="Tahoma" pitchFamily="34" charset="0"/>
              </a:rPr>
              <a:t>PERDA No. </a:t>
            </a:r>
            <a:r>
              <a:rPr lang="en-US" sz="1600" b="1">
                <a:latin typeface="Tahoma" pitchFamily="34" charset="0"/>
              </a:rPr>
              <a:t>1</a:t>
            </a:r>
            <a:r>
              <a:rPr lang="id-ID" sz="1600" b="1">
                <a:latin typeface="Tahoma" pitchFamily="34" charset="0"/>
              </a:rPr>
              <a:t> /20</a:t>
            </a:r>
            <a:r>
              <a:rPr lang="en-US" sz="1600" b="1">
                <a:latin typeface="Tahoma" pitchFamily="34" charset="0"/>
              </a:rPr>
              <a:t>14</a:t>
            </a:r>
            <a:r>
              <a:rPr lang="id-ID" sz="1600" b="1">
                <a:latin typeface="Tahoma" pitchFamily="34" charset="0"/>
              </a:rPr>
              <a:t>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703519" y="5429251"/>
            <a:ext cx="2851992" cy="1357312"/>
            <a:chOff x="3571868" y="4429132"/>
            <a:chExt cx="2312987" cy="1571636"/>
          </a:xfrm>
          <a:solidFill>
            <a:srgbClr val="7030A0"/>
          </a:solidFill>
        </p:grpSpPr>
        <p:sp>
          <p:nvSpPr>
            <p:cNvPr id="22545" name="Oval 5"/>
            <p:cNvSpPr>
              <a:spLocks noChangeArrowheads="1"/>
            </p:cNvSpPr>
            <p:nvPr/>
          </p:nvSpPr>
          <p:spPr bwMode="auto">
            <a:xfrm>
              <a:off x="3714744" y="4429132"/>
              <a:ext cx="2114546" cy="1571636"/>
            </a:xfrm>
            <a:prstGeom prst="ellipse">
              <a:avLst/>
            </a:prstGeom>
            <a:grpFill/>
            <a:ln w="38100" algn="ctr">
              <a:solidFill>
                <a:srgbClr val="CCEC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200">
                <a:solidFill>
                  <a:schemeClr val="bg1"/>
                </a:solidFill>
                <a:latin typeface="Impact" pitchFamily="34" charset="0"/>
                <a:cs typeface="Arial" charset="0"/>
              </a:endParaRPr>
            </a:p>
          </p:txBody>
        </p:sp>
        <p:sp>
          <p:nvSpPr>
            <p:cNvPr id="13" name="Rectangle 7"/>
            <p:cNvSpPr/>
            <p:nvPr/>
          </p:nvSpPr>
          <p:spPr>
            <a:xfrm>
              <a:off x="3929058" y="4714884"/>
              <a:ext cx="1642289" cy="8196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Impact" pitchFamily="34" charset="0"/>
                  <a:cs typeface="Arial" charset="0"/>
                </a:rPr>
                <a:t>RPJ</a:t>
              </a:r>
              <a:r>
                <a:rPr lang="en-US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Impact" pitchFamily="34" charset="0"/>
                  <a:cs typeface="Arial" charset="0"/>
                </a:rPr>
                <a:t>P</a:t>
              </a:r>
              <a:r>
                <a:rPr lang="id-ID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Impact" pitchFamily="34" charset="0"/>
                  <a:cs typeface="Arial" charset="0"/>
                </a:rPr>
                <a:t>D</a:t>
              </a:r>
              <a:endPara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Impact" pitchFamily="34" charset="0"/>
                <a:cs typeface="Arial" charset="0"/>
              </a:endParaRPr>
            </a:p>
          </p:txBody>
        </p:sp>
        <p:sp>
          <p:nvSpPr>
            <p:cNvPr id="22547" name="Rectangle 21"/>
            <p:cNvSpPr>
              <a:spLocks noChangeArrowheads="1"/>
            </p:cNvSpPr>
            <p:nvPr/>
          </p:nvSpPr>
          <p:spPr bwMode="auto">
            <a:xfrm>
              <a:off x="3571868" y="5357826"/>
              <a:ext cx="2312987" cy="30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100" b="1">
                  <a:solidFill>
                    <a:srgbClr val="FFC000"/>
                  </a:solidFill>
                  <a:latin typeface="Tahoma" pitchFamily="34" charset="0"/>
                  <a:cs typeface="Arial" charset="0"/>
                </a:rPr>
                <a:t>PERDA No. </a:t>
              </a:r>
              <a:r>
                <a:rPr lang="en-US" sz="1100" b="1">
                  <a:solidFill>
                    <a:srgbClr val="FFC000"/>
                  </a:solidFill>
                  <a:latin typeface="Tahoma" pitchFamily="34" charset="0"/>
                  <a:cs typeface="Arial" charset="0"/>
                </a:rPr>
                <a:t>10</a:t>
              </a:r>
              <a:r>
                <a:rPr lang="id-ID" sz="1100" b="1">
                  <a:solidFill>
                    <a:srgbClr val="FFC000"/>
                  </a:solidFill>
                  <a:latin typeface="Tahoma" pitchFamily="34" charset="0"/>
                  <a:cs typeface="Arial" charset="0"/>
                </a:rPr>
                <a:t> /20</a:t>
              </a:r>
              <a:r>
                <a:rPr lang="en-US" sz="1100" b="1">
                  <a:solidFill>
                    <a:srgbClr val="FFC000"/>
                  </a:solidFill>
                  <a:latin typeface="Tahoma" pitchFamily="34" charset="0"/>
                  <a:cs typeface="Arial" charset="0"/>
                </a:rPr>
                <a:t>10</a:t>
              </a:r>
              <a:r>
                <a:rPr lang="id-ID" sz="1100" b="1">
                  <a:solidFill>
                    <a:srgbClr val="FFC000"/>
                  </a:solidFill>
                  <a:latin typeface="Tahoma" pitchFamily="34" charset="0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440502" y="5429251"/>
            <a:ext cx="2703513" cy="1357313"/>
            <a:chOff x="-2335261" y="1464397"/>
            <a:chExt cx="2000264" cy="1357294"/>
          </a:xfrm>
        </p:grpSpPr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-2335261" y="1464397"/>
              <a:ext cx="2000264" cy="1357294"/>
              <a:chOff x="-2335261" y="1464397"/>
              <a:chExt cx="2000264" cy="1357294"/>
            </a:xfrm>
          </p:grpSpPr>
          <p:sp>
            <p:nvSpPr>
              <p:cNvPr id="37912" name="Oval 5"/>
              <p:cNvSpPr>
                <a:spLocks noChangeArrowheads="1"/>
              </p:cNvSpPr>
              <p:nvPr/>
            </p:nvSpPr>
            <p:spPr bwMode="auto">
              <a:xfrm>
                <a:off x="-2335261" y="1464397"/>
                <a:ext cx="2000264" cy="1357294"/>
              </a:xfrm>
              <a:prstGeom prst="ellipse">
                <a:avLst/>
              </a:prstGeom>
              <a:solidFill>
                <a:srgbClr val="002060"/>
              </a:solidFill>
              <a:ln w="38100" algn="ctr">
                <a:solidFill>
                  <a:srgbClr val="CCEC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id-ID" sz="4000">
                  <a:solidFill>
                    <a:schemeClr val="bg1"/>
                  </a:solidFill>
                  <a:latin typeface="Impact" pitchFamily="34" charset="0"/>
                </a:endParaRPr>
              </a:p>
            </p:txBody>
          </p:sp>
          <p:sp>
            <p:nvSpPr>
              <p:cNvPr id="37913" name="Rectangle 21"/>
              <p:cNvSpPr>
                <a:spLocks noChangeArrowheads="1"/>
              </p:cNvSpPr>
              <p:nvPr/>
            </p:nvSpPr>
            <p:spPr bwMode="auto">
              <a:xfrm>
                <a:off x="-2286049" y="2357430"/>
                <a:ext cx="1785951" cy="276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id-ID" sz="1200" b="1">
                    <a:latin typeface="Tahoma" pitchFamily="34" charset="0"/>
                  </a:rPr>
                  <a:t>PERDA No. </a:t>
                </a:r>
                <a:r>
                  <a:rPr lang="en-US" sz="1200" b="1">
                    <a:latin typeface="Tahoma" pitchFamily="34" charset="0"/>
                  </a:rPr>
                  <a:t>12</a:t>
                </a:r>
                <a:r>
                  <a:rPr lang="id-ID" sz="1200" b="1">
                    <a:latin typeface="Tahoma" pitchFamily="34" charset="0"/>
                  </a:rPr>
                  <a:t> /20</a:t>
                </a:r>
                <a:r>
                  <a:rPr lang="en-US" sz="1200" b="1">
                    <a:latin typeface="Tahoma" pitchFamily="34" charset="0"/>
                  </a:rPr>
                  <a:t>11</a:t>
                </a:r>
                <a:r>
                  <a:rPr lang="id-ID" sz="1200" b="1">
                    <a:latin typeface="Tahoma" pitchFamily="34" charset="0"/>
                  </a:rPr>
                  <a:t> </a:t>
                </a:r>
              </a:p>
            </p:txBody>
          </p:sp>
        </p:grpSp>
        <p:sp>
          <p:nvSpPr>
            <p:cNvPr id="16" name="Rectangle 7"/>
            <p:cNvSpPr/>
            <p:nvPr/>
          </p:nvSpPr>
          <p:spPr>
            <a:xfrm>
              <a:off x="-2259060" y="1615207"/>
              <a:ext cx="1863000" cy="7694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Impact" pitchFamily="34" charset="0"/>
                  <a:cs typeface="Arial" charset="0"/>
                </a:rPr>
                <a:t>RTRW</a:t>
              </a:r>
            </a:p>
          </p:txBody>
        </p:sp>
      </p:grpSp>
      <p:sp>
        <p:nvSpPr>
          <p:cNvPr id="18" name="Oval 17"/>
          <p:cNvSpPr/>
          <p:nvPr/>
        </p:nvSpPr>
        <p:spPr>
          <a:xfrm>
            <a:off x="5181733" y="2909889"/>
            <a:ext cx="562371" cy="517525"/>
          </a:xfrm>
          <a:prstGeom prst="ellipse">
            <a:avLst/>
          </a:prstGeom>
          <a:blipFill rotWithShape="0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902" name="Oval 5"/>
          <p:cNvSpPr>
            <a:spLocks noChangeArrowheads="1"/>
          </p:cNvSpPr>
          <p:nvPr/>
        </p:nvSpPr>
        <p:spPr bwMode="auto">
          <a:xfrm>
            <a:off x="3556530" y="1058863"/>
            <a:ext cx="3160977" cy="1649412"/>
          </a:xfrm>
          <a:prstGeom prst="ellipse">
            <a:avLst/>
          </a:prstGeom>
          <a:solidFill>
            <a:srgbClr val="008000"/>
          </a:solidFill>
          <a:ln w="38100" algn="ctr">
            <a:solidFill>
              <a:srgbClr val="CCECFF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id-ID" sz="4000"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4050133" y="1461297"/>
            <a:ext cx="2243493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blipFill>
                  <a:blip r:embed="rId7"/>
                  <a:tile tx="0" ty="0" sx="100000" sy="100000" flip="none" algn="tl"/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  <a:cs typeface="Arial" charset="0"/>
              </a:rPr>
              <a:t>RPJMD</a:t>
            </a:r>
            <a:endParaRPr lang="en-US" sz="4800" b="1" dirty="0">
              <a:ln w="18000">
                <a:solidFill>
                  <a:schemeClr val="tx1"/>
                </a:solidFill>
                <a:prstDash val="solid"/>
                <a:miter lim="800000"/>
              </a:ln>
              <a:blipFill>
                <a:blip r:embed="rId7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itchFamily="34" charset="0"/>
              <a:cs typeface="Arial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023191" y="1280090"/>
            <a:ext cx="2290284" cy="87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SG" sz="2400" b="1" dirty="0" smtClean="0">
                <a:solidFill>
                  <a:srgbClr val="FFFF00"/>
                </a:solidFill>
                <a:latin typeface="Tahoma" panose="020B0604030504040204" pitchFamily="34" charset="0"/>
              </a:rPr>
              <a:t>RANCANGAN</a:t>
            </a:r>
            <a:r>
              <a:rPr lang="en-SG" sz="2400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SG" sz="2400" b="1" dirty="0" smtClean="0">
                <a:solidFill>
                  <a:srgbClr val="FFFF00"/>
                </a:solidFill>
                <a:latin typeface="Tahoma" panose="020B0604030504040204" pitchFamily="34" charset="0"/>
              </a:rPr>
              <a:t>PERUBAHAN</a:t>
            </a:r>
            <a:endParaRPr lang="id-ID" sz="2400" b="1" dirty="0" smtClean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37905" name="Rectangle 21"/>
          <p:cNvSpPr>
            <a:spLocks noChangeArrowheads="1"/>
          </p:cNvSpPr>
          <p:nvPr/>
        </p:nvSpPr>
        <p:spPr bwMode="auto">
          <a:xfrm>
            <a:off x="3885010" y="2182814"/>
            <a:ext cx="250573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SG" sz="1600" b="1">
                <a:latin typeface="Tahoma" pitchFamily="34" charset="0"/>
              </a:rPr>
              <a:t>2014-2018</a:t>
            </a:r>
            <a:endParaRPr lang="id-ID" sz="1600" b="1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018" y="1052513"/>
            <a:ext cx="2896129" cy="83185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SG" sz="1600" b="1" dirty="0">
                <a:solidFill>
                  <a:schemeClr val="bg1"/>
                </a:solidFill>
              </a:rPr>
              <a:t>UU No. 23/2014 </a:t>
            </a:r>
            <a:r>
              <a:rPr lang="id-ID" sz="1600" b="1" dirty="0">
                <a:solidFill>
                  <a:schemeClr val="bg1"/>
                </a:solidFill>
              </a:rPr>
              <a:t>:</a:t>
            </a:r>
            <a:r>
              <a:rPr lang="en-SG" sz="1600" b="1" dirty="0">
                <a:solidFill>
                  <a:schemeClr val="bg1"/>
                </a:solidFill>
              </a:rPr>
              <a:t>PEMDA</a:t>
            </a:r>
          </a:p>
          <a:p>
            <a:pPr algn="ctr" eaLnBrk="1" hangingPunct="1">
              <a:defRPr/>
            </a:pPr>
            <a:r>
              <a:rPr lang="en-SG" sz="1600" b="1" dirty="0">
                <a:solidFill>
                  <a:schemeClr val="bg1"/>
                </a:solidFill>
              </a:rPr>
              <a:t>PP No. 18/2016 </a:t>
            </a:r>
            <a:r>
              <a:rPr lang="id-ID" sz="1600" b="1" dirty="0">
                <a:solidFill>
                  <a:schemeClr val="bg1"/>
                </a:solidFill>
              </a:rPr>
              <a:t>:</a:t>
            </a:r>
            <a:r>
              <a:rPr lang="en-SG" sz="1600" b="1" dirty="0">
                <a:solidFill>
                  <a:schemeClr val="bg1"/>
                </a:solidFill>
              </a:rPr>
              <a:t>SOTK </a:t>
            </a:r>
          </a:p>
          <a:p>
            <a:pPr algn="ctr" eaLnBrk="1" hangingPunct="1">
              <a:defRPr/>
            </a:pPr>
            <a:r>
              <a:rPr lang="en-SG" sz="1600" b="1" dirty="0">
                <a:solidFill>
                  <a:schemeClr val="bg1"/>
                </a:solidFill>
              </a:rPr>
              <a:t>PERDA No. 7/2016</a:t>
            </a:r>
            <a:r>
              <a:rPr lang="id-ID" sz="1600" b="1" dirty="0">
                <a:solidFill>
                  <a:schemeClr val="bg1"/>
                </a:solidFill>
              </a:rPr>
              <a:t>: </a:t>
            </a:r>
            <a:r>
              <a:rPr lang="en-SG" sz="1600" b="1" dirty="0">
                <a:solidFill>
                  <a:schemeClr val="bg1"/>
                </a:solidFill>
              </a:rPr>
              <a:t>OPD</a:t>
            </a:r>
          </a:p>
        </p:txBody>
      </p:sp>
      <p:sp>
        <p:nvSpPr>
          <p:cNvPr id="27" name="Shape 26"/>
          <p:cNvSpPr/>
          <p:nvPr/>
        </p:nvSpPr>
        <p:spPr>
          <a:xfrm rot="3452368">
            <a:off x="3274682" y="886421"/>
            <a:ext cx="458788" cy="686197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08000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Down Arrow 7"/>
          <p:cNvSpPr/>
          <p:nvPr/>
        </p:nvSpPr>
        <p:spPr>
          <a:xfrm rot="14541326">
            <a:off x="2917560" y="2080949"/>
            <a:ext cx="906463" cy="522817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SG"/>
          </a:p>
        </p:txBody>
      </p:sp>
      <p:sp>
        <p:nvSpPr>
          <p:cNvPr id="29" name="TextBox 28"/>
          <p:cNvSpPr txBox="1"/>
          <p:nvPr/>
        </p:nvSpPr>
        <p:spPr>
          <a:xfrm>
            <a:off x="7567083" y="1414464"/>
            <a:ext cx="2338917" cy="369887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S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RKPD 2018</a:t>
            </a:r>
          </a:p>
        </p:txBody>
      </p:sp>
      <p:sp>
        <p:nvSpPr>
          <p:cNvPr id="30" name="Chevron 29">
            <a:hlinkClick r:id="rId8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2677" y="-26988"/>
            <a:ext cx="9790773" cy="836613"/>
          </a:xfrm>
        </p:spPr>
        <p:txBody>
          <a:bodyPr/>
          <a:lstStyle/>
          <a:p>
            <a:pPr algn="ctr" eaLnBrk="1" hangingPunct="1"/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KESELARASAN TEMA PEMBANGUNAN TAHUN 201</a:t>
            </a:r>
            <a:r>
              <a:rPr lang="id-ID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  <a:r>
              <a:rPr lang="en-SG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SG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SG" sz="1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Tema</a:t>
            </a:r>
            <a:r>
              <a:rPr lang="en-SG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RKPD </a:t>
            </a:r>
            <a:r>
              <a:rPr lang="en-SG" sz="1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Sudah</a:t>
            </a:r>
            <a:r>
              <a:rPr lang="en-SG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SG" sz="1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Selaras</a:t>
            </a:r>
            <a:r>
              <a:rPr lang="en-SG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SG" sz="1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Dengan</a:t>
            </a:r>
            <a:r>
              <a:rPr lang="en-SG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SG" sz="1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Provinsi</a:t>
            </a:r>
            <a:r>
              <a:rPr lang="en-SG" sz="1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Dan </a:t>
            </a:r>
            <a:r>
              <a:rPr lang="en-SG" sz="18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Nasional</a:t>
            </a:r>
            <a:endParaRPr lang="en-US" sz="1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32677" y="1125539"/>
            <a:ext cx="9906000" cy="108108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/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TEMA RKP </a:t>
            </a:r>
            <a:r>
              <a:rPr lang="id-ID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(NASIONAL) </a:t>
            </a:r>
            <a:r>
              <a:rPr lang="en-US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</a:t>
            </a:r>
            <a:r>
              <a:rPr lang="id-ID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</a:p>
          <a:p>
            <a:pPr algn="ctr" eaLnBrk="1" hangingPunct="1">
              <a:defRPr/>
            </a:pPr>
            <a:r>
              <a:rPr lang="en-AU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id-ID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Memacu Investasi dan Memantapkan Pembangunan Infrastruktur Untuk Percepatan Pertumbuhan Ekonomi  Yang Berkualitas</a:t>
            </a:r>
            <a:r>
              <a:rPr lang="en-AU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</a:t>
            </a:r>
            <a:endParaRPr lang="en-US" sz="1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532" name="Title 1"/>
          <p:cNvSpPr txBox="1">
            <a:spLocks/>
          </p:cNvSpPr>
          <p:nvPr/>
        </p:nvSpPr>
        <p:spPr bwMode="auto">
          <a:xfrm>
            <a:off x="168539" y="4437064"/>
            <a:ext cx="9543125" cy="220662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txBody>
          <a:bodyPr anchor="ctr"/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TEMA RKPD </a:t>
            </a:r>
            <a:r>
              <a:rPr lang="id-ID" sz="1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KABUPATEN BONDOWOSO </a:t>
            </a:r>
            <a:r>
              <a:rPr lang="en-US" sz="1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</a:t>
            </a:r>
            <a:r>
              <a:rPr lang="id-ID" sz="1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</a:p>
          <a:p>
            <a:pPr algn="ctr" eaLnBrk="1" hangingPunct="1">
              <a:defRPr/>
            </a:pPr>
            <a:endParaRPr lang="en-US" sz="1800" b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>
              <a:defRPr/>
            </a:pPr>
            <a:r>
              <a:rPr lang="id-ID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PEMERATAAN PELAYANAN DASAR, PENGEMBANGAN EKONOMI LOKAL DAN PEMBERDAYAAN MASYARAKAT </a:t>
            </a:r>
          </a:p>
          <a:p>
            <a:pPr algn="ctr" eaLnBrk="1" hangingPunct="1">
              <a:defRPr/>
            </a:pPr>
            <a:r>
              <a:rPr lang="id-ID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BERBASIS INOVASI POTENSI UNGGULAN </a:t>
            </a:r>
          </a:p>
          <a:p>
            <a:pPr algn="ctr" eaLnBrk="1" hangingPunct="1">
              <a:defRPr/>
            </a:pPr>
            <a:r>
              <a:rPr lang="id-ID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DALAM RANGKA PENGENTASAN DAERAH TERTINGGAL</a:t>
            </a:r>
            <a:endParaRPr lang="en-US" sz="18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917" name="AutoShape 11" descr="Hasil gambar untuk kemiskinan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>
              <a:latin typeface="Constantia" pitchFamily="18" charset="0"/>
            </a:endParaRPr>
          </a:p>
        </p:txBody>
      </p:sp>
      <p:sp>
        <p:nvSpPr>
          <p:cNvPr id="38918" name="AutoShape 13" descr="Hasil gambar untuk kemiskinan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>
              <a:latin typeface="Constantia" pitchFamily="18" charset="0"/>
            </a:endParaRPr>
          </a:p>
        </p:txBody>
      </p:sp>
      <p:sp>
        <p:nvSpPr>
          <p:cNvPr id="38919" name="AutoShape 15" descr="Hasil gambar untuk kemiskinan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>
              <a:latin typeface="Constantia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565400"/>
            <a:ext cx="9906000" cy="14541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RANCANGAN 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TEMA RKP</a:t>
            </a:r>
            <a:r>
              <a:rPr lang="id-ID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 PROV. JAWA TIMUR 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</a:t>
            </a:r>
            <a:r>
              <a:rPr lang="id-ID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Peningkatan</a:t>
            </a:r>
            <a:r>
              <a:rPr 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Kualitas</a:t>
            </a:r>
            <a:r>
              <a:rPr 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hidup</a:t>
            </a:r>
            <a:r>
              <a:rPr 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Masyarakat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Jawa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Timur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melalui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Pembangunan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Infrastruktur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untuk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mewujudkan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Pertumbuhan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Ekonomi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yang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Inklusif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dan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Bekerlanjutan</a:t>
            </a:r>
            <a:r>
              <a:rPr lang="en-A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</a:t>
            </a:r>
            <a:endParaRPr lang="en-US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hevron 2"/>
          <p:cNvSpPr/>
          <p:nvPr/>
        </p:nvSpPr>
        <p:spPr>
          <a:xfrm rot="5235385">
            <a:off x="4798814" y="1773305"/>
            <a:ext cx="323850" cy="1092067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5235385">
            <a:off x="4798814" y="3659255"/>
            <a:ext cx="323850" cy="1092067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rot="5235385">
            <a:off x="4798814" y="2028891"/>
            <a:ext cx="323850" cy="1092067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 rot="5235385">
            <a:off x="4798814" y="3429067"/>
            <a:ext cx="323850" cy="1092067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solidFill>
                <a:schemeClr val="tx1"/>
              </a:solidFill>
            </a:endParaRPr>
          </a:p>
        </p:txBody>
      </p:sp>
      <p:sp>
        <p:nvSpPr>
          <p:cNvPr id="14" name="Chevron 13">
            <a:hlinkClick r:id="rId2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06506" y="188640"/>
            <a:ext cx="4134459" cy="3128392"/>
          </a:xfrm>
          <a:prstGeom prst="rect">
            <a:avLst/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PEMERATAAN</a:t>
            </a:r>
            <a:r>
              <a:rPr lang="en-US" sz="1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PELAYANAN DASAR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PENDIDIKAN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KESEHATAN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</a:t>
            </a:r>
            <a:r>
              <a:rPr lang="id-ID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PENATAAN </a:t>
            </a: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RUANG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PERUMAHAN RAKYAT </a:t>
            </a:r>
            <a:r>
              <a:rPr lang="id-ID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</a:t>
            </a:r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KAWASAN </a:t>
            </a: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PERMUKIMAN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KETENTRAMAN, KETERTIBAN UMUM </a:t>
            </a:r>
            <a:r>
              <a:rPr lang="id-ID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LINMAS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SOSIAL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90358" y="4627601"/>
            <a:ext cx="4197493" cy="2120894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PEMBERDAYAAN MASYARAKAT BERBASIS INOVASI POTENSI </a:t>
            </a:r>
            <a:r>
              <a:rPr lang="id-ID" sz="16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UNGGULAN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PEMBERDAYAAN MASYARAKAT </a:t>
            </a:r>
            <a:r>
              <a:rPr lang="id-ID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DESA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KOMUNIKASI &amp; INFORMATIKA</a:t>
            </a:r>
            <a:endParaRPr lang="id-ID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889104" y="444624"/>
            <a:ext cx="3588399" cy="2336304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PENGEMBANGAN </a:t>
            </a:r>
            <a:r>
              <a:rPr lang="en-US" sz="1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EKONOMI </a:t>
            </a:r>
            <a:r>
              <a:rPr lang="id-ID" sz="1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LOKAL</a:t>
            </a:r>
            <a:endParaRPr lang="en-US" sz="16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PERTANIAN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PARIWISATA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KELAUTAN &amp; PERIKANAN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PERDAGANGAN</a:t>
            </a:r>
            <a:endParaRPr lang="id-ID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PERINDUSTRIAN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46766" y="2492896"/>
            <a:ext cx="4197493" cy="2222376"/>
          </a:xfrm>
          <a:prstGeom prst="ellipse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ras Bold ITC" pitchFamily="34" charset="0"/>
              </a:rPr>
              <a:t>PRIORITAS </a:t>
            </a:r>
            <a:r>
              <a:rPr lang="en-US" sz="2800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ras Bold ITC" pitchFamily="34" charset="0"/>
              </a:rPr>
              <a:t>RKPD </a:t>
            </a:r>
            <a:endParaRPr lang="id-ID" sz="2800" dirty="0" smtClean="0">
              <a:ln w="19050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Eras Bold ITC" pitchFamily="34" charset="0"/>
            </a:endParaRPr>
          </a:p>
          <a:p>
            <a:pPr algn="ctr"/>
            <a:r>
              <a:rPr lang="en-US" sz="2800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ras Bold ITC" pitchFamily="34" charset="0"/>
              </a:rPr>
              <a:t>TAHUN</a:t>
            </a:r>
            <a:r>
              <a:rPr lang="id-ID" sz="2800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2800" dirty="0" smtClean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ras Bold ITC" pitchFamily="34" charset="0"/>
              </a:rPr>
              <a:t>201</a:t>
            </a:r>
            <a:r>
              <a:rPr lang="id-ID" sz="2800" dirty="0">
                <a:ln w="1905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ras Bold ITC" pitchFamily="34" charset="0"/>
              </a:rPr>
              <a:t>8</a:t>
            </a:r>
            <a:endParaRPr lang="id-ID" sz="2800" dirty="0">
              <a:solidFill>
                <a:srgbClr val="FFFF00"/>
              </a:solidFill>
            </a:endParaRPr>
          </a:p>
        </p:txBody>
      </p:sp>
      <p:sp>
        <p:nvSpPr>
          <p:cNvPr id="7" name="Chevron 6">
            <a:hlinkClick r:id="rId2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162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7167"/>
            <a:ext cx="9906000" cy="785818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PRIORITAS PEMBANGUNAN DAERAH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008" y="1700808"/>
            <a:ext cx="3152800" cy="28603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PEMBERDAYAAN MASYARAKAT BERBASIS INOVASI POTENSI </a:t>
            </a:r>
            <a:r>
              <a:rPr lang="id-ID" sz="18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UNGGULAN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4638" indent="-274638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274638" algn="l"/>
              </a:tabLst>
              <a:defRPr/>
            </a:pPr>
            <a:r>
              <a:rPr lang="id-ID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PEMBERDAYAAN MASYARAKAT </a:t>
            </a:r>
            <a:r>
              <a:rPr lang="id-ID" sz="18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DESA</a:t>
            </a:r>
          </a:p>
          <a:p>
            <a:pPr marL="274638" indent="-274638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274638" algn="l"/>
              </a:tabLst>
              <a:defRPr/>
            </a:pPr>
            <a:r>
              <a:rPr lang="id-ID" sz="18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KOMUNIKASI &amp; INFORMATIKA</a:t>
            </a:r>
            <a:endParaRPr lang="id-ID" sz="1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296816" y="2714620"/>
            <a:ext cx="432048" cy="785818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57256" y="2427443"/>
            <a:ext cx="2600676" cy="157448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KEMANDIRIAN DESA</a:t>
            </a:r>
            <a:endParaRPr lang="en-US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 bwMode="auto">
          <a:xfrm>
            <a:off x="3728864" y="1563632"/>
            <a:ext cx="3000396" cy="1001272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MENDUKUNG</a:t>
            </a:r>
            <a:r>
              <a:rPr kumimoji="0" lang="id-ID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POTENSI ONE VILLAGE ONE PRODUCT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 bwMode="auto">
          <a:xfrm>
            <a:off x="3728864" y="2708920"/>
            <a:ext cx="3000396" cy="934394"/>
          </a:xfrm>
          <a:prstGeom prst="rect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TEKHNOLOGI INFORMASI DAN PELAYANAN PUBLIK   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 bwMode="auto">
          <a:xfrm>
            <a:off x="3728864" y="3789040"/>
            <a:ext cx="3000396" cy="1008112"/>
          </a:xfrm>
          <a:prstGeom prst="rect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PEMBERDAYAAN MASYARAKAT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825208" y="2786058"/>
            <a:ext cx="408108" cy="8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0472" y="5229200"/>
            <a:ext cx="9433048" cy="928670"/>
          </a:xfrm>
          <a:prstGeom prst="rect">
            <a:avLst/>
          </a:prstGeom>
          <a:noFill/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KERJASAMA PEMERINTAH KABUPATEN BONDOWOSO DENGAN PERGURUAN TINGGI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3930" y="6076422"/>
            <a:ext cx="956788" cy="61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90162" y="6104574"/>
            <a:ext cx="621851" cy="63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hevron 14">
            <a:hlinkClick r:id="rId4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786190"/>
            <a:ext cx="6881826" cy="92869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GAMBARAN UMUM</a:t>
            </a:r>
            <a:endParaRPr lang="en-US" sz="3600" dirty="0"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" name="Picture 2" descr="http://1.bp.blogspot.com/-C011en82zvk/VRLcS0xFyqI/AAAAAAAAHSw/xPlPOu1SbRE/s1600/Paralayang%2BKawah%2BWurung%2BBondowoso.jpg"/>
          <p:cNvPicPr>
            <a:picLocks noChangeAspect="1" noChangeArrowheads="1"/>
          </p:cNvPicPr>
          <p:nvPr/>
        </p:nvPicPr>
        <p:blipFill>
          <a:blip r:embed="rId3"/>
          <a:srcRect r="30304"/>
          <a:stretch>
            <a:fillRect/>
          </a:stretch>
        </p:blipFill>
        <p:spPr bwMode="auto">
          <a:xfrm rot="20390769">
            <a:off x="5885217" y="4002529"/>
            <a:ext cx="4161153" cy="2576279"/>
          </a:xfrm>
          <a:prstGeom prst="rect">
            <a:avLst/>
          </a:prstGeom>
          <a:noFill/>
        </p:spPr>
      </p:pic>
      <p:pic>
        <p:nvPicPr>
          <p:cNvPr id="48" name="Picture 2" descr="D:\03 FOTO2 BAPPEDA\03 FOTO SEKTORAL\PARIWISATA\bosamba\11110391_1412242095758325_975956572665831087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4196" y="71414"/>
            <a:ext cx="6164688" cy="37644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hevron 4">
            <a:hlinkClick r:id="rId5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1414"/>
            <a:ext cx="9906000" cy="685800"/>
          </a:xfrm>
          <a:solidFill>
            <a:srgbClr val="00421E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POLA KERJASAMA YANG DITERAPKAN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406" y="1143000"/>
            <a:ext cx="2889250" cy="14478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PENDAMPINGAN  MELALUI UNIVERSITAS MEMBANGUN DESA-KOMPAK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452406" y="4286256"/>
            <a:ext cx="2889250" cy="137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PENDAMPINGAN MELALUI KKN TEMATIK</a:t>
            </a:r>
            <a:endParaRPr lang="en-US" sz="2000" b="1" dirty="0"/>
          </a:p>
        </p:txBody>
      </p:sp>
      <p:sp>
        <p:nvSpPr>
          <p:cNvPr id="6" name="Right Arrow 5"/>
          <p:cNvSpPr/>
          <p:nvPr/>
        </p:nvSpPr>
        <p:spPr>
          <a:xfrm>
            <a:off x="3302000" y="2514600"/>
            <a:ext cx="1733550" cy="1752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167314" y="976314"/>
            <a:ext cx="4375150" cy="2667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Terbentuknya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Sistem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Informasi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Desa</a:t>
            </a:r>
            <a:r>
              <a:rPr lang="en-US" b="1" dirty="0" smtClean="0">
                <a:solidFill>
                  <a:schemeClr val="bg1"/>
                </a:solidFill>
              </a:rPr>
              <a:t> (SID) </a:t>
            </a:r>
            <a:r>
              <a:rPr lang="en-US" b="1" dirty="0" err="1" smtClean="0">
                <a:solidFill>
                  <a:schemeClr val="bg1"/>
                </a:solidFill>
              </a:rPr>
              <a:t>melalui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tahapan</a:t>
            </a:r>
            <a:r>
              <a:rPr lang="en-US" b="1" dirty="0" smtClean="0">
                <a:solidFill>
                  <a:schemeClr val="bg1"/>
                </a:solidFill>
              </a:rPr>
              <a:t> 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Pembentukan</a:t>
            </a:r>
            <a:r>
              <a:rPr lang="en-US" dirty="0" smtClean="0"/>
              <a:t>  </a:t>
            </a:r>
            <a:r>
              <a:rPr lang="en-US" dirty="0" err="1" smtClean="0"/>
              <a:t>Pusat</a:t>
            </a:r>
            <a:r>
              <a:rPr lang="en-US" dirty="0" smtClean="0"/>
              <a:t> </a:t>
            </a:r>
            <a:r>
              <a:rPr lang="en-US" dirty="0" err="1" smtClean="0"/>
              <a:t>Pelayanan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(PPID)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Perkades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Penyediaan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Website </a:t>
            </a:r>
            <a:r>
              <a:rPr lang="en-US" dirty="0" err="1" smtClean="0"/>
              <a:t>Desa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Pelatihan</a:t>
            </a:r>
            <a:r>
              <a:rPr lang="en-US" dirty="0" smtClean="0"/>
              <a:t> </a:t>
            </a:r>
            <a:r>
              <a:rPr lang="en-US" dirty="0" err="1" smtClean="0"/>
              <a:t>Jurnalisme</a:t>
            </a:r>
            <a:r>
              <a:rPr lang="en-US" dirty="0" smtClean="0"/>
              <a:t> </a:t>
            </a:r>
            <a:r>
              <a:rPr lang="en-US" dirty="0" err="1" smtClean="0"/>
              <a:t>Warga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5200650" y="4024314"/>
            <a:ext cx="4292600" cy="13335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Integrasi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Sistem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Administrasi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Informasi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Desa</a:t>
            </a:r>
            <a:r>
              <a:rPr lang="en-US" b="1" dirty="0" smtClean="0">
                <a:solidFill>
                  <a:schemeClr val="bg1"/>
                </a:solidFill>
              </a:rPr>
              <a:t> (SAID) 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Kependudukan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Informasi</a:t>
            </a:r>
            <a:r>
              <a:rPr lang="en-US" dirty="0" smtClean="0"/>
              <a:t> Data </a:t>
            </a:r>
            <a:r>
              <a:rPr lang="en-US" dirty="0" err="1" smtClean="0"/>
              <a:t>Kemiskinan</a:t>
            </a:r>
            <a:endParaRPr lang="en-US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5283200" y="5562600"/>
            <a:ext cx="4292600" cy="1066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Mendukung</a:t>
            </a:r>
            <a:r>
              <a:rPr lang="en-US" dirty="0" smtClean="0"/>
              <a:t> </a:t>
            </a:r>
            <a:r>
              <a:rPr lang="en-US" dirty="0" err="1" smtClean="0"/>
              <a:t>Pengembangan</a:t>
            </a:r>
            <a:r>
              <a:rPr lang="en-US" dirty="0" smtClean="0"/>
              <a:t> 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One Village One Product</a:t>
            </a:r>
          </a:p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Pendampingan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pengolahan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produk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dan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i="1" dirty="0" smtClean="0">
                <a:solidFill>
                  <a:srgbClr val="FFC000"/>
                </a:solidFill>
              </a:rPr>
              <a:t>marketing online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10" name="Chevron 9">
            <a:hlinkClick r:id="rId2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11" y="1100063"/>
            <a:ext cx="3528731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66" r="1346" b="8166"/>
          <a:stretch/>
        </p:blipFill>
        <p:spPr>
          <a:xfrm rot="20514461">
            <a:off x="394197" y="950908"/>
            <a:ext cx="5786226" cy="30963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046" y="4149080"/>
            <a:ext cx="9935582" cy="2423192"/>
          </a:xfrm>
          <a:noFill/>
        </p:spPr>
        <p:txBody>
          <a:bodyPr/>
          <a:lstStyle/>
          <a:p>
            <a:pPr algn="r"/>
            <a:r>
              <a:rPr lang="en-US" sz="3000" b="1" dirty="0" smtClean="0">
                <a:solidFill>
                  <a:schemeClr val="bg1"/>
                </a:solidFill>
              </a:rPr>
              <a:t>PELAKSANAAN PROGRAM SAID</a:t>
            </a:r>
            <a:r>
              <a:rPr lang="id-ID" sz="3000" b="1" dirty="0" smtClean="0">
                <a:solidFill>
                  <a:schemeClr val="bg1"/>
                </a:solidFill>
              </a:rPr>
              <a:t> </a:t>
            </a:r>
            <a:br>
              <a:rPr lang="id-ID" sz="3000" b="1" dirty="0" smtClean="0">
                <a:solidFill>
                  <a:schemeClr val="bg1"/>
                </a:solidFill>
              </a:rPr>
            </a:br>
            <a:r>
              <a:rPr lang="en-US" sz="3000" b="1" dirty="0" smtClean="0">
                <a:solidFill>
                  <a:schemeClr val="bg1"/>
                </a:solidFill>
              </a:rPr>
              <a:t>DI KABUPATEN BONDOWOSO MODEL KERJASAMA PEMERINTAH KABUPATEN BONDOWOSO</a:t>
            </a:r>
            <a:r>
              <a:rPr lang="id-ID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</a:rPr>
              <a:t>- UNEJ -LEMBAGA DONOR (KOMPAK AUSAID)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991"/>
          <a:stretch/>
        </p:blipFill>
        <p:spPr bwMode="auto">
          <a:xfrm>
            <a:off x="6033120" y="692696"/>
            <a:ext cx="3535362" cy="26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hevron 6">
            <a:hlinkClick r:id="rId5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3"/>
            <a:ext cx="9906000" cy="648072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PENGELOLA DI DESA </a:t>
            </a:r>
            <a:endParaRPr lang="en-US" sz="3600" b="1" dirty="0"/>
          </a:p>
        </p:txBody>
      </p:sp>
      <p:pic>
        <p:nvPicPr>
          <p:cNvPr id="24579" name="Picture 2" descr="belum-f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5070" y="1000108"/>
            <a:ext cx="4652466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3" descr="D:\145x65 pol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53366">
            <a:off x="-92986" y="3215764"/>
            <a:ext cx="5234186" cy="2887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38092" y="1500174"/>
            <a:ext cx="4572032" cy="1285884"/>
          </a:xfrm>
          <a:prstGeom prst="roundRect">
            <a:avLst/>
          </a:prstGeom>
          <a:solidFill>
            <a:srgbClr val="004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MEMPERSIAPKAN SDM  PEMERINTAH DESA 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6" name="Chevron 5">
            <a:hlinkClick r:id="rId4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786" y="177131"/>
            <a:ext cx="7572427" cy="116363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 ADMINISTRASI &amp; INFORMASI DESA (SAID)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24" y="199334"/>
            <a:ext cx="1674354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7768"/>
            <a:ext cx="1153121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37112"/>
            <a:ext cx="3911200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295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b="4606"/>
          <a:stretch/>
        </p:blipFill>
        <p:spPr bwMode="auto">
          <a:xfrm>
            <a:off x="84576" y="1412055"/>
            <a:ext cx="4148344" cy="27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b="6514"/>
          <a:stretch/>
        </p:blipFill>
        <p:spPr>
          <a:xfrm>
            <a:off x="3780656" y="3178264"/>
            <a:ext cx="5673080" cy="3635112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74" t="55" r="33627" b="52773"/>
          <a:stretch/>
        </p:blipFill>
        <p:spPr bwMode="auto">
          <a:xfrm>
            <a:off x="3894040" y="1307409"/>
            <a:ext cx="2360178" cy="2138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4146">
            <a:off x="6440722" y="1804012"/>
            <a:ext cx="3093569" cy="199887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Chevron 10">
            <a:hlinkClick r:id="rId10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952" y="401625"/>
            <a:ext cx="7430789" cy="116998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LAYANAN ADMINISTRASI SEDERHANA UNTUK WARGA DESA DENGAN SAID™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36976" y="2124077"/>
            <a:ext cx="5125171" cy="4257251"/>
          </a:xfrm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956" y="1772816"/>
            <a:ext cx="4480004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8894"/>
          <a:stretch>
            <a:fillRect/>
          </a:stretch>
        </p:blipFill>
        <p:spPr bwMode="auto">
          <a:xfrm>
            <a:off x="2504728" y="1772816"/>
            <a:ext cx="208823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90536" y="373063"/>
            <a:ext cx="171021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8266" y="423865"/>
            <a:ext cx="111152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hevron 7">
            <a:hlinkClick r:id="rId7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328169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9139" y="0"/>
            <a:ext cx="75868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hevron 3">
            <a:hlinkClick r:id="rId4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906000" cy="571504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PELAKSANAAN SAID </a:t>
            </a:r>
            <a:r>
              <a:rPr lang="en-US" sz="3200" b="1" dirty="0" err="1" smtClean="0">
                <a:solidFill>
                  <a:schemeClr val="bg1"/>
                </a:solidFill>
              </a:rPr>
              <a:t>di</a:t>
            </a:r>
            <a:r>
              <a:rPr lang="en-US" sz="3200" b="1" dirty="0" smtClean="0">
                <a:solidFill>
                  <a:schemeClr val="bg1"/>
                </a:solidFill>
              </a:rPr>
              <a:t> KAB BONDOWOSO </a:t>
            </a:r>
            <a:r>
              <a:rPr lang="en-US" sz="3200" b="1" dirty="0" err="1" smtClean="0">
                <a:solidFill>
                  <a:schemeClr val="bg1"/>
                </a:solidFill>
              </a:rPr>
              <a:t>di</a:t>
            </a:r>
            <a:r>
              <a:rPr lang="en-US" sz="3200" b="1" dirty="0" smtClean="0">
                <a:solidFill>
                  <a:schemeClr val="bg1"/>
                </a:solidFill>
              </a:rPr>
              <a:t> 81 </a:t>
            </a:r>
            <a:r>
              <a:rPr lang="en-US" sz="3200" b="1" dirty="0" err="1" smtClean="0">
                <a:solidFill>
                  <a:schemeClr val="bg1"/>
                </a:solidFill>
              </a:rPr>
              <a:t>Desa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7244"/>
            <a:ext cx="6338346" cy="2209708"/>
          </a:xfrm>
        </p:spPr>
        <p:txBody>
          <a:bodyPr>
            <a:noAutofit/>
          </a:bodyPr>
          <a:lstStyle/>
          <a:p>
            <a:pPr marL="533400" indent="-396875" algn="just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10 </a:t>
            </a:r>
            <a:r>
              <a:rPr lang="en-US" sz="2400" dirty="0" err="1" smtClean="0">
                <a:solidFill>
                  <a:schemeClr val="bg1"/>
                </a:solidFill>
              </a:rPr>
              <a:t>Desa</a:t>
            </a:r>
            <a:r>
              <a:rPr lang="en-US" sz="2400" dirty="0" smtClean="0">
                <a:solidFill>
                  <a:schemeClr val="bg1"/>
                </a:solidFill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</a:rPr>
              <a:t>sudah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tergabung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dalam</a:t>
            </a:r>
            <a:r>
              <a:rPr lang="en-US" sz="2400" dirty="0" smtClean="0">
                <a:solidFill>
                  <a:schemeClr val="bg1"/>
                </a:solidFill>
              </a:rPr>
              <a:t> sub domain </a:t>
            </a:r>
            <a:r>
              <a:rPr lang="en-US" sz="2400" i="1" dirty="0" smtClean="0">
                <a:solidFill>
                  <a:schemeClr val="bg1"/>
                </a:solidFill>
              </a:rPr>
              <a:t>Bondowosokab.go.id 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</a:rPr>
              <a:t>Desa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Lokasi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Kompak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Kecamatan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Cermee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Wringin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533400" indent="-396875" algn="just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71 </a:t>
            </a:r>
            <a:r>
              <a:rPr lang="en-US" sz="2400" dirty="0" err="1" smtClean="0">
                <a:solidFill>
                  <a:schemeClr val="bg1"/>
                </a:solidFill>
              </a:rPr>
              <a:t>Desa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Replikasi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Pemerintah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Kabupaten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Bondowoso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95348" y="3352030"/>
            <a:ext cx="8810652" cy="58102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DUKUNGAN KESIAPAN PEMDA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08784" y="3955310"/>
            <a:ext cx="665912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1435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Secara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Kelembagaan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telah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terbentuk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Pejabat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Pengelola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Informasi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Dokumentasi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(PPID)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PPID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Kabupaten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Kesiapan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untuk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sub domain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melalui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bondowosokab.go.id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untuk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209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1435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Secara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Bertahap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Replikasi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terhadap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program SAID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melalui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desa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8" y="4350164"/>
            <a:ext cx="3060971" cy="191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692696"/>
            <a:ext cx="3440832" cy="21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791" b="4242"/>
          <a:stretch/>
        </p:blipFill>
        <p:spPr bwMode="auto">
          <a:xfrm>
            <a:off x="6477000" y="2492897"/>
            <a:ext cx="3409950" cy="74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hevron 8">
            <a:hlinkClick r:id="rId5" action="ppaction://hlinksldjump"/>
          </p:cNvPr>
          <p:cNvSpPr/>
          <p:nvPr/>
        </p:nvSpPr>
        <p:spPr>
          <a:xfrm flipH="1">
            <a:off x="9310718" y="635795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12"/>
            <a:ext cx="9906000" cy="1127048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Calisto MT" pitchFamily="18" charset="0"/>
              </a:rPr>
              <a:t>MODEL PENGEMBANGAN </a:t>
            </a:r>
            <a:br>
              <a:rPr lang="en-US" sz="3200" b="1" dirty="0" smtClean="0">
                <a:solidFill>
                  <a:schemeClr val="bg1"/>
                </a:solidFill>
                <a:latin typeface="Calisto MT" pitchFamily="18" charset="0"/>
              </a:rPr>
            </a:br>
            <a:r>
              <a:rPr lang="en-US" sz="3200" b="1" i="1" dirty="0" smtClean="0">
                <a:solidFill>
                  <a:schemeClr val="bg1"/>
                </a:solidFill>
                <a:latin typeface="Calisto MT" pitchFamily="18" charset="0"/>
              </a:rPr>
              <a:t>ONE VILLAGE ONE PRODUCT</a:t>
            </a:r>
            <a:endParaRPr lang="en-US" sz="3200" b="1" i="1" dirty="0">
              <a:solidFill>
                <a:schemeClr val="bg1"/>
              </a:solidFill>
              <a:latin typeface="Calisto MT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54918"/>
            <a:ext cx="9906000" cy="1383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PEMERINTAH KABUPATEN BONDOWOSO </a:t>
            </a:r>
            <a:endParaRPr lang="id-ID" sz="28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MENGALOKASIKAN DANA DESA UNTUK MENDUKUNG PENGEMBANGAN POTENSI DESA 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7" name="Picture 6" descr="D:\dhieana\KOMPAK\FOTO\IMG-20170706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3738064"/>
            <a:ext cx="2736304" cy="1582046"/>
          </a:xfrm>
          <a:prstGeom prst="rect">
            <a:avLst/>
          </a:prstGeom>
          <a:noFill/>
        </p:spPr>
      </p:pic>
      <p:pic>
        <p:nvPicPr>
          <p:cNvPr id="8" name="Content Placeholder 7" descr="D:\dhieana\KOMPAK\FOTO\IMG-20170706-WA00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17875" r="17889"/>
          <a:stretch/>
        </p:blipFill>
        <p:spPr bwMode="auto">
          <a:xfrm>
            <a:off x="6393160" y="1268760"/>
            <a:ext cx="351284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D:\dhieana\KOMPAK\FOTO\IMG-20170706-WA0004.jpg"/>
          <p:cNvPicPr>
            <a:picLocks noChangeAspect="1" noChangeArrowheads="1"/>
          </p:cNvPicPr>
          <p:nvPr/>
        </p:nvPicPr>
        <p:blipFill rotWithShape="1">
          <a:blip r:embed="rId4" cstate="print"/>
          <a:srcRect l="4274" t="2071" r="1925" b="3969"/>
          <a:stretch/>
        </p:blipFill>
        <p:spPr bwMode="auto">
          <a:xfrm>
            <a:off x="3368824" y="3738064"/>
            <a:ext cx="2841848" cy="161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G:\FOTO SAID\FOTO\IMG-20170706-WA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457">
            <a:off x="-19667" y="277726"/>
            <a:ext cx="2023086" cy="115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57858" y="1476111"/>
            <a:ext cx="6682494" cy="2342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PENDAMPINGAN KKN TEMATIK UNTUK PENGOLAHAN PRODUK,  KEMASAN,  DAN </a:t>
            </a:r>
            <a:r>
              <a:rPr lang="en-US" sz="3200" b="1" i="1" dirty="0" smtClean="0">
                <a:solidFill>
                  <a:schemeClr val="bg1"/>
                </a:solidFill>
              </a:rPr>
              <a:t>MARKETING</a:t>
            </a:r>
            <a:r>
              <a:rPr lang="en-US" sz="3200" b="1" dirty="0" smtClean="0">
                <a:solidFill>
                  <a:schemeClr val="bg1"/>
                </a:solidFill>
              </a:rPr>
              <a:t> MELALUI WEBSITE DESA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Chevron 9">
            <a:hlinkClick r:id="rId6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242"/>
            <a:ext cx="9906000" cy="725470"/>
          </a:xfrm>
          <a:noFill/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WEBSITE DESA UNTUK PRODUK UNGGULAN DESA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\\Sosbud5\dokumen bappeda\cerm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65" y="1000108"/>
            <a:ext cx="6498972" cy="4661140"/>
          </a:xfrm>
          <a:prstGeom prst="rect">
            <a:avLst/>
          </a:prstGeom>
          <a:noFill/>
        </p:spPr>
      </p:pic>
      <p:pic>
        <p:nvPicPr>
          <p:cNvPr id="30722" name="Picture 2" descr="G:\FOTO SAID\FOTO\IMG-20170706-WA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" r="21488"/>
          <a:stretch/>
        </p:blipFill>
        <p:spPr bwMode="auto">
          <a:xfrm>
            <a:off x="6825208" y="908783"/>
            <a:ext cx="2923027" cy="230419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FOTO SAID\FOTO\IMG-20170706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04" y="3088277"/>
            <a:ext cx="2583800" cy="3653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G:\FOTO SAID\FOTO\IMG-20170706-WA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451">
            <a:off x="133583" y="5737449"/>
            <a:ext cx="1980306" cy="11498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G:\FOTO SAID\FOTO\IMG-20170706-WA0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59" t="26562" r="3594"/>
          <a:stretch/>
        </p:blipFill>
        <p:spPr bwMode="auto">
          <a:xfrm>
            <a:off x="2319480" y="5436521"/>
            <a:ext cx="2129464" cy="114743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G:\FOTO SAID\FOTO\IMG-20170706-WA00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750" r="31953" b="3857"/>
          <a:stretch/>
        </p:blipFill>
        <p:spPr bwMode="auto">
          <a:xfrm>
            <a:off x="4572393" y="5453730"/>
            <a:ext cx="2055044" cy="11436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Chevron 8">
            <a:hlinkClick r:id="rId8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609600"/>
            <a:ext cx="990599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1154" name="Picture 2" descr="http://www.clker.com/cliparts/9/9/f/a/1197102514524020033shokunin_rainbow.svg.hi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 rot="1514518">
            <a:off x="-551536" y="-1327519"/>
            <a:ext cx="5235972" cy="7308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990600"/>
            <a:ext cx="61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</a:rPr>
              <a:t>Terima Kasih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4760" y="2980996"/>
            <a:ext cx="2847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BONDOWOSO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5014" y="3482745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Highland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9763" y="3601760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paradise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151" y="3492297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The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1025" name="Picture 1" descr="D:\12 GAMBAR DESAIN\LOGO BOND 3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8716" y="5084209"/>
            <a:ext cx="1119585" cy="11641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90589" y="6248403"/>
            <a:ext cx="5395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</a:rPr>
              <a:t>www.bappeda.bondowosokab.go.id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2838" y="5589285"/>
            <a:ext cx="288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chemeClr val="bg1"/>
                </a:solidFill>
              </a:rPr>
              <a:t>Foto-foto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dalam</a:t>
            </a:r>
            <a:r>
              <a:rPr lang="en-US" sz="1200" dirty="0" smtClean="0">
                <a:solidFill>
                  <a:schemeClr val="bg1"/>
                </a:solidFill>
              </a:rPr>
              <a:t> display </a:t>
            </a:r>
            <a:r>
              <a:rPr lang="en-US" sz="1200" dirty="0" err="1" smtClean="0">
                <a:solidFill>
                  <a:schemeClr val="bg1"/>
                </a:solidFill>
              </a:rPr>
              <a:t>ini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id-ID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err="1" smtClean="0">
                <a:solidFill>
                  <a:schemeClr val="bg1"/>
                </a:solidFill>
              </a:rPr>
              <a:t>dikompilasi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dari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berbagai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id-ID" sz="1200" dirty="0" smtClean="0">
                <a:solidFill>
                  <a:schemeClr val="bg1"/>
                </a:solidFill>
              </a:rPr>
              <a:t> sumber.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5434" y="1484786"/>
            <a:ext cx="619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</a:rPr>
              <a:t>Atas Perhatiannya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neo BT" pitchFamily="66" charset="0"/>
            </a:endParaRPr>
          </a:p>
        </p:txBody>
      </p:sp>
      <p:sp>
        <p:nvSpPr>
          <p:cNvPr id="14" name="Chevron 13">
            <a:hlinkClick r:id="rId5" action="ppaction://hlinksldjump"/>
          </p:cNvPr>
          <p:cNvSpPr/>
          <p:nvPr/>
        </p:nvSpPr>
        <p:spPr>
          <a:xfrm flipH="1">
            <a:off x="9310718" y="6310188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8835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79" y="116632"/>
            <a:ext cx="774884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78" y="1068734"/>
            <a:ext cx="5665169" cy="27203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xtLst/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6" y="3861048"/>
            <a:ext cx="5040560" cy="295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032" y="3862387"/>
            <a:ext cx="4638567" cy="29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hevron 6">
            <a:hlinkClick r:id="rId6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59106" name="Picture 2" descr="D:\03 FOTO2 BAPPEDA\03 FOTO 2015\2015 pawai budaya 17an\DSC_00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738647" y="129649"/>
            <a:ext cx="4167353" cy="3711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6990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84931532"/>
              </p:ext>
            </p:extLst>
          </p:nvPr>
        </p:nvGraphicFramePr>
        <p:xfrm>
          <a:off x="357410" y="1844824"/>
          <a:ext cx="9132094" cy="4735127"/>
        </p:xfrm>
        <a:graphic>
          <a:graphicData uri="http://schemas.openxmlformats.org/drawingml/2006/table">
            <a:tbl>
              <a:tblPr/>
              <a:tblGrid>
                <a:gridCol w="827012"/>
                <a:gridCol w="2913848"/>
                <a:gridCol w="1210276"/>
                <a:gridCol w="1320304"/>
                <a:gridCol w="1430327"/>
                <a:gridCol w="1430327"/>
              </a:tblGrid>
              <a:tr h="43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No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Kabupaten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/Kota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latin typeface="Calisto MT" pitchFamily="18" charset="0"/>
                        </a:rPr>
                        <a:t>2012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latin typeface="Calisto MT" pitchFamily="18" charset="0"/>
                        </a:rPr>
                        <a:t>2013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latin typeface="Calisto MT" pitchFamily="18" charset="0"/>
                        </a:rPr>
                        <a:t>2014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800" b="1" i="0" u="none" strike="noStrike" dirty="0" smtClean="0">
                          <a:solidFill>
                            <a:srgbClr val="FFFFFF"/>
                          </a:solidFill>
                          <a:latin typeface="Calisto MT" pitchFamily="18" charset="0"/>
                        </a:rPr>
                        <a:t>2015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fontAlgn="ctr"/>
                      <a:r>
                        <a:rPr lang="id-ID" sz="1800" b="0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Kabupaten Sumenep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 smtClean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0,30</a:t>
                      </a:r>
                      <a:endParaRPr lang="id-ID" sz="2400" b="1" i="0" u="none" strike="noStrike" dirty="0">
                        <a:solidFill>
                          <a:schemeClr val="bg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0,29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0,25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0,26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0" i="0" u="none" strike="noStrike" kern="1200" dirty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Kabupaten Lumajang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0,27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0,23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0,23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0,29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0" i="0" u="none" strike="noStrike" kern="1200" dirty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Kabupaten Tuban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0,27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 smtClean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0,30</a:t>
                      </a:r>
                      <a:endParaRPr lang="id-ID" sz="2400" b="1" i="0" u="none" strike="noStrike" dirty="0">
                        <a:solidFill>
                          <a:schemeClr val="bg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0,24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0,29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0" i="0" u="none" strike="noStrike" kern="1200" dirty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Kabupaten Probolinggo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 smtClean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0,30</a:t>
                      </a:r>
                      <a:endParaRPr lang="id-ID" sz="2400" b="1" i="0" u="none" strike="noStrike" dirty="0">
                        <a:solidFill>
                          <a:schemeClr val="bg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0,34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0,32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 smtClean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0,30</a:t>
                      </a:r>
                      <a:endParaRPr lang="id-ID" sz="2400" b="1" i="0" u="none" strike="noStrike" dirty="0">
                        <a:solidFill>
                          <a:schemeClr val="bg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536816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id-ID" sz="1800" b="1" i="0" u="none" strike="noStrike" kern="12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9</a:t>
                      </a:r>
                      <a:endParaRPr kumimoji="0" lang="en-US" sz="1800" b="1" i="0" u="none" strike="noStrike" kern="1200" dirty="0">
                        <a:solidFill>
                          <a:schemeClr val="tx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1" i="0" u="none" strike="noStrike" kern="1200" dirty="0">
                          <a:solidFill>
                            <a:schemeClr val="tx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Kabupaten Bondowoso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 smtClean="0">
                          <a:solidFill>
                            <a:schemeClr val="tx1"/>
                          </a:solidFill>
                          <a:latin typeface="Calisto MT" pitchFamily="18" charset="0"/>
                        </a:rPr>
                        <a:t>0,30</a:t>
                      </a:r>
                      <a:endParaRPr lang="id-ID" sz="2400" b="1" i="0" u="none" strike="noStrike" dirty="0">
                        <a:solidFill>
                          <a:schemeClr val="tx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tx1"/>
                          </a:solidFill>
                          <a:latin typeface="Calisto MT" pitchFamily="18" charset="0"/>
                        </a:rPr>
                        <a:t>0,28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tx1"/>
                          </a:solidFill>
                          <a:latin typeface="Calisto MT" pitchFamily="18" charset="0"/>
                        </a:rPr>
                        <a:t>0,27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tx1"/>
                          </a:solidFill>
                          <a:latin typeface="Calisto MT" pitchFamily="18" charset="0"/>
                        </a:rPr>
                        <a:t>0,32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kumimoji="0" lang="id-ID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35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0" i="0" u="none" strike="noStrike" kern="1200" dirty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Kota Madiun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0,35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0,43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0,34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0,38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kumimoji="0" lang="id-ID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36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0" i="0" u="none" strike="noStrike" kern="1200" dirty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Kota Pasuruan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0,37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0,32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0,31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0,39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kumimoji="0" lang="en-US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37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0" i="0" u="none" strike="noStrike" kern="1200" dirty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Kota Kediri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0,39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0,33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0,31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 smtClean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0,40</a:t>
                      </a:r>
                      <a:endParaRPr lang="id-ID" sz="2400" b="1" i="0" u="none" strike="noStrike" dirty="0">
                        <a:solidFill>
                          <a:schemeClr val="bg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401504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kumimoji="0" lang="en-US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id-ID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8</a:t>
                      </a:r>
                      <a:endParaRPr kumimoji="0" lang="en-US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3038" algn="l" defTabSz="914400" rtl="0" eaLnBrk="1" fontAlgn="ctr" latinLnBrk="0" hangingPunct="1"/>
                      <a:r>
                        <a:rPr lang="id-ID" sz="1800" b="0" i="0" u="none" strike="noStrike" kern="1200" dirty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Kota </a:t>
                      </a:r>
                      <a:r>
                        <a:rPr lang="id-ID" sz="1800" b="0" i="0" u="none" strike="noStrike" kern="1200" dirty="0" smtClean="0">
                          <a:solidFill>
                            <a:schemeClr val="bg1"/>
                          </a:solidFill>
                          <a:latin typeface="Calisto MT" pitchFamily="18" charset="0"/>
                          <a:ea typeface="+mn-ea"/>
                          <a:cs typeface="+mn-cs"/>
                        </a:rPr>
                        <a:t>Surabaya</a:t>
                      </a:r>
                      <a:endParaRPr lang="id-ID" sz="1800" b="0" i="0" u="none" strike="noStrike" kern="1200" dirty="0">
                        <a:solidFill>
                          <a:schemeClr val="bg1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 smtClean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0,40</a:t>
                      </a:r>
                      <a:endParaRPr lang="id-ID" sz="2400" b="1" i="0" u="none" strike="noStrike" dirty="0">
                        <a:solidFill>
                          <a:schemeClr val="bg1"/>
                        </a:solidFill>
                        <a:latin typeface="Calisto MT" pitchFamily="18" charset="0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0,37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0,39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chemeClr val="bg1"/>
                          </a:solidFill>
                          <a:latin typeface="Calisto MT" pitchFamily="18" charset="0"/>
                        </a:rPr>
                        <a:t>0,42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55422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en-US" sz="1800" b="0" i="0" u="none" strike="noStrike" kern="1200" dirty="0">
                        <a:solidFill>
                          <a:srgbClr val="000000"/>
                        </a:solidFill>
                        <a:latin typeface="Calisto MT" pitchFamily="18" charset="0"/>
                        <a:ea typeface="+mn-ea"/>
                        <a:cs typeface="+mn-cs"/>
                      </a:endParaRP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Calisto MT" pitchFamily="18" charset="0"/>
                        </a:rPr>
                        <a:t>Jawa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sto MT" pitchFamily="18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Calisto MT" pitchFamily="18" charset="0"/>
                        </a:rPr>
                        <a:t>Timur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sto MT" pitchFamily="18" charset="0"/>
                      </a:endParaRPr>
                    </a:p>
                  </a:txBody>
                  <a:tcPr marL="156000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rgbClr val="000000"/>
                          </a:solidFill>
                          <a:latin typeface="Calisto MT" pitchFamily="18" charset="0"/>
                        </a:rPr>
                        <a:t>0,36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rgbClr val="000000"/>
                          </a:solidFill>
                          <a:latin typeface="Calisto MT" pitchFamily="18" charset="0"/>
                        </a:rPr>
                        <a:t>0,36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rgbClr val="000000"/>
                          </a:solidFill>
                          <a:latin typeface="Calisto MT" pitchFamily="18" charset="0"/>
                        </a:rPr>
                        <a:t>0,37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2400" b="1" i="0" u="none" strike="noStrike" dirty="0">
                          <a:solidFill>
                            <a:srgbClr val="000000"/>
                          </a:solidFill>
                          <a:latin typeface="Calisto MT" pitchFamily="18" charset="0"/>
                        </a:rPr>
                        <a:t>0,42</a:t>
                      </a:r>
                    </a:p>
                  </a:txBody>
                  <a:tcPr marL="10319" marR="10319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5447" name="TextBox 4"/>
          <p:cNvSpPr txBox="1">
            <a:spLocks noChangeArrowheads="1"/>
          </p:cNvSpPr>
          <p:nvPr/>
        </p:nvSpPr>
        <p:spPr bwMode="auto">
          <a:xfrm>
            <a:off x="0" y="44624"/>
            <a:ext cx="9875291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Calisto MT" pitchFamily="18" charset="0"/>
              </a:rPr>
              <a:t>INDEK GINI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528" y="692696"/>
            <a:ext cx="87129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INDEK GINI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merupakan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salah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satu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ukuran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umum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distribusi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pendapatan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atau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kekayaan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menunjukkan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seberapa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merata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pendapatan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dan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kekayaan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didistribusikan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di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antara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populasi</a:t>
            </a:r>
            <a:r>
              <a:rPr lang="en-US" sz="2000" dirty="0">
                <a:solidFill>
                  <a:schemeClr val="bg1"/>
                </a:solidFill>
                <a:latin typeface="Calisto MT" pitchFamily="18" charset="0"/>
                <a:cs typeface="+mn-cs"/>
              </a:rPr>
              <a:t>.</a:t>
            </a:r>
          </a:p>
        </p:txBody>
      </p:sp>
      <p:sp>
        <p:nvSpPr>
          <p:cNvPr id="7" name="Chevron 6">
            <a:hlinkClick r:id="rId3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4888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718524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72480" y="116632"/>
            <a:ext cx="6803676" cy="646331"/>
          </a:xfrm>
          <a:prstGeom prst="rect">
            <a:avLst/>
          </a:prstGeom>
          <a:solidFill>
            <a:srgbClr val="6C52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chemeClr val="bg1"/>
                </a:solidFill>
                <a:latin typeface="Calisto MT" pitchFamily="18" charset="0"/>
              </a:rPr>
              <a:t>IPM KAB BONDOWOSO</a:t>
            </a:r>
            <a:endParaRPr lang="en-US" sz="3600" b="1" dirty="0">
              <a:solidFill>
                <a:schemeClr val="bg1"/>
              </a:solidFill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472" y="980728"/>
            <a:ext cx="936426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IPM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Merupakan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Indikator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Penting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Untuk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Mengukur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Keberhasilan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Dalam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Upaya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Membangun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Kualitas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Hidup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Masyarakat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/</a:t>
            </a:r>
            <a:r>
              <a:rPr lang="en-US" sz="2000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Penduduk</a:t>
            </a:r>
            <a:r>
              <a:rPr lang="en-US" sz="20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). </a:t>
            </a:r>
            <a:endParaRPr lang="en-US" sz="2000" b="1" dirty="0">
              <a:solidFill>
                <a:schemeClr val="bg1"/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16389" name="TextBox 9"/>
          <p:cNvSpPr txBox="1">
            <a:spLocks noChangeArrowheads="1"/>
          </p:cNvSpPr>
          <p:nvPr/>
        </p:nvSpPr>
        <p:spPr bwMode="auto">
          <a:xfrm rot="1116056">
            <a:off x="7906126" y="420789"/>
            <a:ext cx="1972602" cy="400050"/>
          </a:xfrm>
          <a:prstGeom prst="rect">
            <a:avLst/>
          </a:prstGeom>
          <a:ln>
            <a:noFill/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chemeClr val="bg1"/>
                </a:solidFill>
                <a:latin typeface="Century Gothic" pitchFamily="34" charset="0"/>
              </a:rPr>
              <a:t>Metode Baru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5208" y="2598358"/>
            <a:ext cx="3080792" cy="3046988"/>
          </a:xfrm>
          <a:prstGeom prst="rect">
            <a:avLst/>
          </a:prstGeom>
          <a:solidFill>
            <a:srgbClr val="6C52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alisto MT" pitchFamily="18" charset="0"/>
              </a:rPr>
              <a:t>IPM </a:t>
            </a:r>
            <a:r>
              <a:rPr lang="en-US" sz="2400" b="1" dirty="0" err="1">
                <a:solidFill>
                  <a:schemeClr val="bg1"/>
                </a:solidFill>
                <a:latin typeface="Calisto MT" pitchFamily="18" charset="0"/>
              </a:rPr>
              <a:t>Bondowoso</a:t>
            </a:r>
            <a:r>
              <a:rPr lang="en-US" sz="2400" b="1" dirty="0">
                <a:solidFill>
                  <a:schemeClr val="bg1"/>
                </a:solidFill>
                <a:latin typeface="Calisto MT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sto MT" pitchFamily="18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Calisto MT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alisto MT" pitchFamily="18" charset="0"/>
              </a:rPr>
              <a:t>Rata-rata </a:t>
            </a:r>
            <a:r>
              <a:rPr lang="en-US" sz="2400" b="1" dirty="0" err="1" smtClean="0">
                <a:solidFill>
                  <a:schemeClr val="bg1"/>
                </a:solidFill>
                <a:latin typeface="Calisto MT" pitchFamily="18" charset="0"/>
              </a:rPr>
              <a:t>Meningkat</a:t>
            </a:r>
            <a:r>
              <a:rPr lang="en-US" sz="2400" b="1" dirty="0" smtClean="0">
                <a:solidFill>
                  <a:schemeClr val="bg1"/>
                </a:solidFill>
                <a:latin typeface="Calisto MT" pitchFamily="18" charset="0"/>
              </a:rPr>
              <a:t> </a:t>
            </a:r>
            <a:endParaRPr lang="id-ID" sz="2400" b="1" dirty="0" smtClean="0">
              <a:solidFill>
                <a:schemeClr val="bg1"/>
              </a:solidFill>
              <a:latin typeface="Calisto MT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Calisto MT" pitchFamily="18" charset="0"/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  <a:latin typeface="Calisto MT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sto MT" pitchFamily="18" charset="0"/>
              </a:rPr>
              <a:t>20</a:t>
            </a:r>
            <a:r>
              <a:rPr lang="id-ID" sz="2400" b="1" dirty="0">
                <a:solidFill>
                  <a:schemeClr val="bg1"/>
                </a:solidFill>
                <a:latin typeface="Calisto MT" pitchFamily="18" charset="0"/>
              </a:rPr>
              <a:t>13</a:t>
            </a:r>
            <a:r>
              <a:rPr lang="en-US" sz="2400" b="1" dirty="0">
                <a:solidFill>
                  <a:schemeClr val="bg1"/>
                </a:solidFill>
                <a:latin typeface="Calisto MT" pitchFamily="18" charset="0"/>
              </a:rPr>
              <a:t>-2016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Calisto MT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Calisto MT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Calisto MT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 dirty="0">
                <a:solidFill>
                  <a:schemeClr val="bg1"/>
                </a:solidFill>
                <a:latin typeface="Calisto MT" pitchFamily="18" charset="0"/>
              </a:rPr>
              <a:t>0,61</a:t>
            </a:r>
            <a:r>
              <a:rPr lang="en-US" sz="2400" b="1" dirty="0">
                <a:solidFill>
                  <a:schemeClr val="bg1"/>
                </a:solidFill>
                <a:latin typeface="Calisto MT" pitchFamily="18" charset="0"/>
              </a:rPr>
              <a:t>% per </a:t>
            </a:r>
            <a:r>
              <a:rPr lang="en-US" sz="2400" b="1" dirty="0" err="1">
                <a:solidFill>
                  <a:schemeClr val="bg1"/>
                </a:solidFill>
                <a:latin typeface="Calisto MT" pitchFamily="18" charset="0"/>
              </a:rPr>
              <a:t>tahun</a:t>
            </a:r>
            <a:r>
              <a:rPr lang="en-US" sz="2400" b="1" dirty="0">
                <a:solidFill>
                  <a:schemeClr val="bg1"/>
                </a:solidFill>
                <a:latin typeface="Calisto MT" pitchFamily="18" charset="0"/>
              </a:rPr>
              <a:t> </a:t>
            </a:r>
            <a:endParaRPr lang="id-ID" sz="2400" b="1" dirty="0" smtClean="0">
              <a:solidFill>
                <a:schemeClr val="bg1"/>
              </a:solidFill>
              <a:latin typeface="Calisto MT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sto MT" pitchFamily="18" charset="0"/>
              </a:rPr>
              <a:t>  </a:t>
            </a:r>
            <a:endParaRPr lang="en-US" sz="2400" b="1" dirty="0">
              <a:solidFill>
                <a:schemeClr val="bg1"/>
              </a:solidFill>
              <a:latin typeface="Calisto MT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783798" y="3939332"/>
            <a:ext cx="1163612" cy="785812"/>
          </a:xfrm>
          <a:prstGeom prst="downArrow">
            <a:avLst/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309562" y="6416678"/>
            <a:ext cx="533995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d-ID" sz="1400" b="1" dirty="0">
                <a:solidFill>
                  <a:schemeClr val="bg1"/>
                </a:solidFill>
              </a:rPr>
              <a:t>Data tahun 2016 bersifat sementara</a:t>
            </a:r>
          </a:p>
        </p:txBody>
      </p:sp>
      <p:sp>
        <p:nvSpPr>
          <p:cNvPr id="10" name="Chevron 9">
            <a:hlinkClick r:id="rId4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2289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81429" y="2148817"/>
            <a:ext cx="2553909" cy="2000263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IPM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</a:br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KAB/KOTA DI </a:t>
            </a:r>
            <a:b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</a:br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JAWA TIMUR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Tahun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 2015</a:t>
            </a:r>
            <a:endParaRPr lang="id-ID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174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50" y="116632"/>
            <a:ext cx="2600325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484" y="4405835"/>
            <a:ext cx="2340637" cy="387191"/>
          </a:xfrm>
          <a:prstGeom prst="round2SameRect">
            <a:avLst/>
          </a:prstGeom>
          <a:solidFill>
            <a:srgbClr val="14A4AC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Calisto MT" pitchFamily="18" charset="0"/>
                <a:cs typeface="+mn-cs"/>
              </a:rPr>
              <a:t>Sangat Tinggi (&gt;80)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523" y="5256269"/>
            <a:ext cx="2338917" cy="387191"/>
          </a:xfrm>
          <a:prstGeom prst="round2Same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Calisto MT" pitchFamily="18" charset="0"/>
                <a:cs typeface="+mn-cs"/>
              </a:rPr>
              <a:t>Sedang (60-70)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484" y="4820724"/>
            <a:ext cx="2340637" cy="387191"/>
          </a:xfrm>
          <a:prstGeom prst="round2SameRect">
            <a:avLst/>
          </a:prstGeom>
          <a:solidFill>
            <a:srgbClr val="91AE2D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Calisto MT" pitchFamily="18" charset="0"/>
                <a:cs typeface="+mn-cs"/>
              </a:rPr>
              <a:t>Tinggi (70-80)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963" y="5706105"/>
            <a:ext cx="2340636" cy="387191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Calisto MT" pitchFamily="18" charset="0"/>
                <a:cs typeface="+mn-cs"/>
              </a:rPr>
              <a:t>Rendah (&lt;60)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6915834"/>
              </p:ext>
            </p:extLst>
          </p:nvPr>
        </p:nvGraphicFramePr>
        <p:xfrm>
          <a:off x="2959764" y="111125"/>
          <a:ext cx="6810374" cy="6705612"/>
        </p:xfrm>
        <a:graphic>
          <a:graphicData uri="http://schemas.openxmlformats.org/drawingml/2006/table">
            <a:tbl>
              <a:tblPr/>
              <a:tblGrid>
                <a:gridCol w="445411"/>
                <a:gridCol w="1238250"/>
                <a:gridCol w="928687"/>
                <a:gridCol w="773906"/>
                <a:gridCol w="696516"/>
                <a:gridCol w="839424"/>
                <a:gridCol w="785818"/>
                <a:gridCol w="1102362"/>
              </a:tblGrid>
              <a:tr h="2488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No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rtl="0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PROV/KAB/KOTA 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AHH 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AHS 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RLS 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PENGELUARAN 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IPM 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KATEGORI </a:t>
                      </a:r>
                    </a:p>
                  </a:txBody>
                  <a:tcPr marL="5409" marR="5409" marT="49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Malang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72,60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15,23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10,13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5.420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80,05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Sangat 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Madiun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72,41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14,06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11,08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4.723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79,48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Surabaya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73,85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13,52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10,24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15.991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79,47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Sidoarjo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73,63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13,89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10,10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12.879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77,43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Blitar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13,53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9,87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12.258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76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Kediri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73,62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14,30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9,88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10.733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75,67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Mojokerto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72,69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13,33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9,92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12.060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75,54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Pasuruan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70,84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13,56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9,07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11.963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73,78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Gresik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72,30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13,19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8,93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11.548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73,57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Batu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72,16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13,16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8,44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11.274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72,62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Magetan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72,01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13,60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7,65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10.594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71,39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Kota Probolinggo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69,72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13,32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8,46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10.558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71,01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Mojokerto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71,96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12,18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7,75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11.559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70,85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Tulungagung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73,28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12,73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7,72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9.534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70,07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Tinggi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Nganjuk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70,97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12,68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7,33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10.995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69,90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Lamongan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71,67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13,43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7,28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9.821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69,84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Jombang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71,67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12,68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7,59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9.963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69,59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Madiun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70,36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13,10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6,99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10.710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69,39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Kediri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72,14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12,15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7,41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9.883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68,91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Ngawi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71,53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12,31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6,53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10.584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68,32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Ponorogo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72,08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13,29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6,96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8.654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68,16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Blitar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72,80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11,98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7,24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9.272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68,13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Banyuwangi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70,03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12,20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6,88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10.692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68,08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Trenggalek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72,91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12,08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7,18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8.445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67,25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Malang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71,98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11,98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6,73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8.845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66,63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Bojonegoro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70,51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12,09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6,64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8.993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66,17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Tuban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70,55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12,07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6,20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8.940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65,52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Pasuruan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69,83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11,80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6,50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8.707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65,04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Pacitan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71,05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11,94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6,88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7.686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64,92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Situbondo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68,28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12,98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5,67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8.677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64,53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1000" b="0" i="0" u="none" strike="noStrike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1000" b="1" i="0" u="none" strike="noStrike" kern="120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Bondowoso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000" b="1" i="0" u="none" strike="noStrike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65,73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000" b="1" i="0" u="none" strike="noStrike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12,86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1000" b="1" i="0" u="none" strike="noStrike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5,53</a:t>
                      </a:r>
                      <a:endParaRPr lang="id-ID" sz="1000" b="1" i="0" u="none" strike="noStrike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1000" b="1" i="0" u="none" strike="noStrike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1000" b="1" i="0" u="none" strike="noStrike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9.519 </a:t>
                      </a:r>
                      <a:endParaRPr lang="id-ID" sz="1000" b="1" i="0" u="none" strike="noStrike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000" b="1" i="0" u="none" strike="noStrike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63,95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1000" b="1" i="0" u="none" strike="noStrike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Probolinggo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66,15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12,04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5,66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9.976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63,83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33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Pamekasan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66,86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13,34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5,73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7.679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63,10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34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Jember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68,20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12,01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5,76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8.255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63,04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Lumajang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69,27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11,61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6,04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7.921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63,02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Sumenep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70,42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12,41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4,89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7.577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62,38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id-ID" sz="900" b="1" i="0" u="none" strike="noStrike" kern="1200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Bangkalan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69,72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11,55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5,08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7.667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61,49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38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Sampang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67,58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11,09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3,65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7.827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58,18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Rendah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5559">
                <a:tc>
                  <a:txBody>
                    <a:bodyPr/>
                    <a:lstStyle/>
                    <a:p>
                      <a:pPr algn="ctr" fontAlgn="t"/>
                      <a:endParaRPr lang="id-ID" sz="900" b="0" i="0" u="none" strike="noStrike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Jawa Timur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70,68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12,66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7,14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id-ID" sz="900" b="0" i="0" u="none" strike="noStrike" dirty="0" smtClean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10.383 </a:t>
                      </a:r>
                      <a:endParaRPr lang="id-ID" sz="900" b="0" i="0" u="none" strike="noStrike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9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68,95 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9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Sedang</a:t>
                      </a:r>
                    </a:p>
                  </a:txBody>
                  <a:tcPr marL="10319" marR="10319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3" name="Chevron 12">
            <a:hlinkClick r:id="rId3" action="ppaction://hlinksldjump"/>
          </p:cNvPr>
          <p:cNvSpPr/>
          <p:nvPr/>
        </p:nvSpPr>
        <p:spPr>
          <a:xfrm flipH="1">
            <a:off x="2238356" y="6286520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0535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116632"/>
            <a:ext cx="6645275" cy="51836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84376" tIns="42188" rIns="84376" bIns="421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KETENAGAKERJAAN</a:t>
            </a:r>
            <a:endParaRPr lang="en-GB" sz="2800" b="1" dirty="0">
              <a:solidFill>
                <a:schemeClr val="bg1"/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1081" name="TextBox 16"/>
          <p:cNvSpPr txBox="1">
            <a:spLocks noChangeArrowheads="1"/>
          </p:cNvSpPr>
          <p:nvPr/>
        </p:nvSpPr>
        <p:spPr bwMode="auto">
          <a:xfrm>
            <a:off x="44716" y="620688"/>
            <a:ext cx="4944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b="1" dirty="0" smtClean="0">
                <a:solidFill>
                  <a:schemeClr val="bg1"/>
                </a:solidFill>
                <a:latin typeface="Lucida Sans" pitchFamily="34" charset="0"/>
                <a:cs typeface="+mn-cs"/>
              </a:rPr>
              <a:t>Kondisi Ketenagakerjaan</a:t>
            </a:r>
            <a:endParaRPr lang="id-ID" sz="2000" dirty="0">
              <a:solidFill>
                <a:schemeClr val="bg1"/>
              </a:solidFill>
              <a:latin typeface="Lucida Sans" pitchFamily="34" charset="0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1852693"/>
              </p:ext>
            </p:extLst>
          </p:nvPr>
        </p:nvGraphicFramePr>
        <p:xfrm>
          <a:off x="272480" y="4486776"/>
          <a:ext cx="5067474" cy="1983110"/>
        </p:xfrm>
        <a:graphic>
          <a:graphicData uri="http://schemas.openxmlformats.org/drawingml/2006/table">
            <a:tbl>
              <a:tblPr/>
              <a:tblGrid>
                <a:gridCol w="614239"/>
                <a:gridCol w="3301536"/>
                <a:gridCol w="1151699"/>
              </a:tblGrid>
              <a:tr h="354237">
                <a:tc>
                  <a:txBody>
                    <a:bodyPr/>
                    <a:lstStyle/>
                    <a:p>
                      <a:pPr marL="8890" algn="ctr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kumimoji="0" lang="id-ID" sz="1800" b="1" kern="12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No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kumimoji="0" lang="id-ID" sz="1800" b="1" kern="12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Tingkat Pendidikan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kumimoji="0" lang="id-ID" sz="1800" b="1" kern="12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Jumlah</a:t>
                      </a:r>
                      <a:endParaRPr kumimoji="0" lang="id-ID" sz="1800" b="1" kern="12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25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1</a:t>
                      </a: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&lt;= Tamat </a:t>
                      </a:r>
                      <a:r>
                        <a:rPr lang="id-ID" sz="16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SD/MI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311.939</a:t>
                      </a: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25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2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Tamat SLTP/MTs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43.560</a:t>
                      </a: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25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3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Tamat SLTA/Sederajat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56.563</a:t>
                      </a: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25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4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Tamat Akademi/Perguruan Tinggi</a:t>
                      </a: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d-ID" sz="16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14.376</a:t>
                      </a: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d-ID" sz="1600" b="1" dirty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Jumlah</a:t>
                      </a: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d-ID" sz="1600" dirty="0" smtClean="0">
                          <a:solidFill>
                            <a:schemeClr val="tx1"/>
                          </a:solidFill>
                          <a:latin typeface="Calisto MT" pitchFamily="18" charset="0"/>
                          <a:ea typeface="Times New Roman"/>
                          <a:cs typeface="Calibri"/>
                        </a:rPr>
                        <a:t>426438</a:t>
                      </a:r>
                      <a:endParaRPr lang="id-ID" sz="1600" dirty="0">
                        <a:solidFill>
                          <a:schemeClr val="tx1"/>
                        </a:solidFill>
                        <a:latin typeface="Calisto MT" pitchFamily="18" charset="0"/>
                        <a:ea typeface="Times New Roman"/>
                        <a:cs typeface="Calibri"/>
                      </a:endParaRPr>
                    </a:p>
                  </a:txBody>
                  <a:tcPr marL="74293" marR="74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20" name="TextBox 8"/>
          <p:cNvSpPr txBox="1">
            <a:spLocks noChangeArrowheads="1"/>
          </p:cNvSpPr>
          <p:nvPr/>
        </p:nvSpPr>
        <p:spPr bwMode="auto">
          <a:xfrm>
            <a:off x="56456" y="3902001"/>
            <a:ext cx="6965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chemeClr val="bg1"/>
                </a:solidFill>
                <a:latin typeface="Lucida Sans" pitchFamily="34" charset="0"/>
                <a:cs typeface="+mn-cs"/>
              </a:rPr>
              <a:t>Penduduk Bekerja berdasarkan Tingkat Pendidikan </a:t>
            </a:r>
            <a:endParaRPr lang="id-ID" sz="1600" b="1" dirty="0" smtClean="0">
              <a:solidFill>
                <a:schemeClr val="bg1"/>
              </a:solidFill>
              <a:latin typeface="Lucida Sans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 smtClean="0">
                <a:solidFill>
                  <a:schemeClr val="bg1"/>
                </a:solidFill>
                <a:latin typeface="Lucida Sans" pitchFamily="34" charset="0"/>
                <a:cs typeface="+mn-cs"/>
              </a:rPr>
              <a:t>Th </a:t>
            </a:r>
            <a:r>
              <a:rPr lang="id-ID" sz="1600" b="1" dirty="0">
                <a:solidFill>
                  <a:schemeClr val="bg1"/>
                </a:solidFill>
                <a:latin typeface="Lucida Sans" pitchFamily="34" charset="0"/>
                <a:cs typeface="+mn-cs"/>
              </a:rPr>
              <a:t>2016</a:t>
            </a:r>
            <a:endParaRPr lang="id-ID" sz="1600" dirty="0">
              <a:solidFill>
                <a:schemeClr val="bg1"/>
              </a:solidFill>
              <a:latin typeface="Lucida Sans" pitchFamily="34" charset="0"/>
              <a:cs typeface="+mn-cs"/>
            </a:endParaRPr>
          </a:p>
        </p:txBody>
      </p:sp>
      <p:pic>
        <p:nvPicPr>
          <p:cNvPr id="510977" name="Picture 1" descr="D:\Info-CPNS-2014-Tes-CAT-CPNS-2014-Kemungkinan-Bakal-Dilakukan-Akhir-Bulan-September-atau-Okto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836" y="1882000"/>
            <a:ext cx="2786047" cy="172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7485" y="263771"/>
            <a:ext cx="2786047" cy="1732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45" name="Rectangle 3"/>
          <p:cNvSpPr>
            <a:spLocks noChangeArrowheads="1"/>
          </p:cNvSpPr>
          <p:nvPr/>
        </p:nvSpPr>
        <p:spPr bwMode="auto">
          <a:xfrm>
            <a:off x="309563" y="3611563"/>
            <a:ext cx="5649516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Times New Roman" pitchFamily="18" charset="0"/>
              </a:rPr>
              <a:t>Sumber</a:t>
            </a:r>
            <a:r>
              <a:rPr lang="id-ID" sz="1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00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id-ID" sz="1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Times New Roman" pitchFamily="18" charset="0"/>
              </a:rPr>
              <a:t>Sakenas</a:t>
            </a:r>
            <a:r>
              <a:rPr lang="en-US" sz="1000" dirty="0">
                <a:solidFill>
                  <a:schemeClr val="bg1"/>
                </a:solidFill>
                <a:cs typeface="Times New Roman" pitchFamily="18" charset="0"/>
              </a:rPr>
              <a:t> BPS </a:t>
            </a:r>
            <a:r>
              <a:rPr lang="en-US" sz="1000" dirty="0" err="1">
                <a:solidFill>
                  <a:schemeClr val="bg1"/>
                </a:solidFill>
                <a:cs typeface="Times New Roman" pitchFamily="18" charset="0"/>
              </a:rPr>
              <a:t>Tahun</a:t>
            </a:r>
            <a:r>
              <a:rPr lang="en-US" sz="1000" dirty="0">
                <a:solidFill>
                  <a:schemeClr val="bg1"/>
                </a:solidFill>
                <a:cs typeface="Times New Roman" pitchFamily="18" charset="0"/>
              </a:rPr>
              <a:t> 201</a:t>
            </a:r>
            <a:r>
              <a:rPr lang="id-ID" sz="1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sz="1000" dirty="0">
                <a:solidFill>
                  <a:schemeClr val="bg1"/>
                </a:solidFill>
                <a:cs typeface="Times New Roman" pitchFamily="18" charset="0"/>
              </a:rPr>
              <a:t>-201</a:t>
            </a:r>
            <a:r>
              <a:rPr lang="id-ID" sz="1000" dirty="0">
                <a:solidFill>
                  <a:schemeClr val="bg1"/>
                </a:solidFill>
                <a:cs typeface="Times New Roman" pitchFamily="18" charset="0"/>
              </a:rPr>
              <a:t>5.</a:t>
            </a:r>
            <a:r>
              <a:rPr lang="en-US" sz="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US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44568259"/>
              </p:ext>
            </p:extLst>
          </p:nvPr>
        </p:nvGraphicFramePr>
        <p:xfrm>
          <a:off x="309564" y="1143002"/>
          <a:ext cx="6578203" cy="2501256"/>
        </p:xfrm>
        <a:graphic>
          <a:graphicData uri="http://schemas.openxmlformats.org/drawingml/2006/table">
            <a:tbl>
              <a:tblPr/>
              <a:tblGrid>
                <a:gridCol w="538980"/>
                <a:gridCol w="2088232"/>
                <a:gridCol w="1008112"/>
                <a:gridCol w="1001605"/>
                <a:gridCol w="970637"/>
                <a:gridCol w="970637"/>
              </a:tblGrid>
              <a:tr h="310196"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Uraian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Tahun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01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2013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2014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2015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id-ID" sz="14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31019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TPT (%)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2,05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3,72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1,75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id-ID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1,65</a:t>
                      </a:r>
                      <a:endParaRPr kumimoji="0" lang="en-US" sz="1400" b="1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54864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id-ID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ingkat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id-ID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artisipasi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d-ID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ngkatan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id-ID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erja (TPAK)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(%)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67,49</a:t>
                      </a:r>
                      <a:endParaRPr lang="en-US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70,55</a:t>
                      </a:r>
                      <a:endParaRPr lang="en-US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71,33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id-ID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71,80</a:t>
                      </a:r>
                      <a:endParaRPr kumimoji="0" lang="en-US" sz="1400" b="1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31019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Angkatan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Kerja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jiwa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387.777</a:t>
                      </a:r>
                      <a:endParaRPr lang="en-US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416.145</a:t>
                      </a:r>
                      <a:endParaRPr lang="en-US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424.851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id-ID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433.582</a:t>
                      </a:r>
                      <a:endParaRPr kumimoji="0" lang="en-US" sz="1400" b="1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31019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Pengangguran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jiwa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7.950</a:t>
                      </a:r>
                      <a:endParaRPr lang="en-US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15.490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7.414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7.</a:t>
                      </a:r>
                      <a:r>
                        <a:rPr kumimoji="0" lang="id-ID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142</a:t>
                      </a:r>
                      <a:endParaRPr kumimoji="0" lang="en-US" sz="1400" b="1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31019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4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Bekerja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jiwa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379.827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400.655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417.437 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id-ID" sz="14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426.438</a:t>
                      </a:r>
                      <a:endParaRPr kumimoji="0" lang="en-US" sz="1400" b="1" kern="12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="" xmlns:p14="http://schemas.microsoft.com/office/powerpoint/2010/main" val="423298558"/>
              </p:ext>
            </p:extLst>
          </p:nvPr>
        </p:nvGraphicFramePr>
        <p:xfrm>
          <a:off x="5835338" y="3834710"/>
          <a:ext cx="3946921" cy="2837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600" name="TextBox 16"/>
          <p:cNvSpPr txBox="1">
            <a:spLocks noChangeArrowheads="1"/>
          </p:cNvSpPr>
          <p:nvPr/>
        </p:nvSpPr>
        <p:spPr bwMode="auto">
          <a:xfrm>
            <a:off x="0" y="6572253"/>
            <a:ext cx="533995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d-ID" sz="1400" b="1">
                <a:solidFill>
                  <a:schemeClr val="bg1"/>
                </a:solidFill>
              </a:rPr>
              <a:t>Data tahun 2016 bersifat sementara</a:t>
            </a:r>
          </a:p>
        </p:txBody>
      </p:sp>
      <p:sp>
        <p:nvSpPr>
          <p:cNvPr id="1121" name="TextBox 11"/>
          <p:cNvSpPr txBox="1">
            <a:spLocks noChangeArrowheads="1"/>
          </p:cNvSpPr>
          <p:nvPr/>
        </p:nvSpPr>
        <p:spPr bwMode="auto">
          <a:xfrm>
            <a:off x="5313040" y="6237312"/>
            <a:ext cx="3106960" cy="49000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292" b="1" dirty="0">
                <a:solidFill>
                  <a:schemeClr val="bg1"/>
                </a:solidFill>
                <a:latin typeface="Lucida Sans" pitchFamily="34" charset="0"/>
                <a:cs typeface="+mn-cs"/>
              </a:rPr>
              <a:t>% Penduduk Bekerja berdasarkan Tingkat Pendidikan</a:t>
            </a:r>
            <a:endParaRPr lang="id-ID" sz="1292" dirty="0">
              <a:solidFill>
                <a:schemeClr val="bg1"/>
              </a:solidFill>
              <a:latin typeface="Lucida Sans" pitchFamily="34" charset="0"/>
              <a:cs typeface="+mn-cs"/>
            </a:endParaRPr>
          </a:p>
        </p:txBody>
      </p:sp>
      <p:sp>
        <p:nvSpPr>
          <p:cNvPr id="15" name="Chevron 14">
            <a:hlinkClick r:id="rId5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6339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212" name="Picture 156" descr="D:\03 FOTO2 BAPPEDA\03 FOTO SEKTORAL\PRASARANA PERUMAHAN\DSC05908.JPG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736976" y="0"/>
            <a:ext cx="5169025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748" y="0"/>
            <a:ext cx="5644359" cy="790575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84376" tIns="42188" rIns="84376" bIns="4218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+mn-cs"/>
              </a:rPr>
              <a:t>ANGKA KEMISKINAN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  <a:cs typeface="+mn-cs"/>
            </a:endParaRPr>
          </a:p>
        </p:txBody>
      </p:sp>
      <p:sp>
        <p:nvSpPr>
          <p:cNvPr id="5130" name="Content Placeholder 2"/>
          <p:cNvSpPr txBox="1">
            <a:spLocks/>
          </p:cNvSpPr>
          <p:nvPr/>
        </p:nvSpPr>
        <p:spPr bwMode="auto">
          <a:xfrm>
            <a:off x="143952" y="934591"/>
            <a:ext cx="5529128" cy="249440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2052" indent="-252052" fontAlgn="auto">
              <a:spcBef>
                <a:spcPts val="200"/>
              </a:spcBef>
              <a:spcAft>
                <a:spcPts val="200"/>
              </a:spcAft>
              <a:buClr>
                <a:srgbClr val="8CADAE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Selama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6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Th </a:t>
            </a:r>
            <a:r>
              <a:rPr lang="en-US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penduduk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miskin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mengalami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penurunan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(</a:t>
            </a:r>
            <a:r>
              <a:rPr lang="en-US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Susenas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)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dari 22,23% menjadi 14,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9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6%</a:t>
            </a:r>
          </a:p>
          <a:p>
            <a:pPr marL="252052" indent="-252052" fontAlgn="auto">
              <a:spcBef>
                <a:spcPts val="200"/>
              </a:spcBef>
              <a:spcAft>
                <a:spcPts val="200"/>
              </a:spcAft>
              <a:buClr>
                <a:srgbClr val="8CADAE"/>
              </a:buClr>
              <a:buSzPct val="95000"/>
              <a:buFont typeface="Wingdings 2" pitchFamily="18" charset="2"/>
              <a:buChar char=""/>
              <a:defRPr/>
            </a:pP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Indikator kemiskinan Th. 2015 jumlah penduduk miskin di Kab. Bondowoso mencapai 1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13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.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700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jiwa </a:t>
            </a:r>
            <a:r>
              <a:rPr lang="en-US" b="1" dirty="0" err="1">
                <a:solidFill>
                  <a:schemeClr val="bg1"/>
                </a:solidFill>
                <a:latin typeface="Calisto MT" pitchFamily="18" charset="0"/>
                <a:cs typeface="+mn-cs"/>
              </a:rPr>
              <a:t>meningkat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+mn-cs"/>
              </a:rPr>
              <a:t>dari th sebelumnya sebanyak 111.880 </a:t>
            </a:r>
            <a:r>
              <a:rPr lang="id-ID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jiwa</a:t>
            </a:r>
            <a:endParaRPr lang="en-US" b="1" dirty="0" smtClean="0">
              <a:solidFill>
                <a:schemeClr val="bg1"/>
              </a:solidFill>
              <a:latin typeface="Calisto MT" pitchFamily="18" charset="0"/>
              <a:cs typeface="+mn-cs"/>
            </a:endParaRPr>
          </a:p>
          <a:p>
            <a:pPr marL="252052" indent="-252052" fontAlgn="auto">
              <a:spcBef>
                <a:spcPts val="200"/>
              </a:spcBef>
              <a:spcAft>
                <a:spcPts val="200"/>
              </a:spcAft>
              <a:buClr>
                <a:srgbClr val="8CADAE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Garis</a:t>
            </a:r>
            <a:r>
              <a:rPr lang="en-US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Kemiskinan</a:t>
            </a:r>
            <a:r>
              <a:rPr lang="en-US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Tahun</a:t>
            </a:r>
            <a:r>
              <a:rPr lang="en-US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2015, RP 333.000 </a:t>
            </a:r>
            <a:r>
              <a:rPr lang="en-US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meningkat</a:t>
            </a:r>
            <a:r>
              <a:rPr lang="en-US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dari</a:t>
            </a:r>
            <a:r>
              <a:rPr lang="en-US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tahun</a:t>
            </a:r>
            <a:r>
              <a:rPr lang="en-US" b="1" dirty="0" smtClean="0">
                <a:solidFill>
                  <a:schemeClr val="bg1"/>
                </a:solidFill>
                <a:latin typeface="Calisto MT" pitchFamily="18" charset="0"/>
                <a:cs typeface="+mn-cs"/>
              </a:rPr>
              <a:t> 2014 RP 293.000</a:t>
            </a:r>
            <a:endParaRPr lang="id-ID" b="1" dirty="0">
              <a:solidFill>
                <a:schemeClr val="bg1"/>
              </a:solidFill>
              <a:latin typeface="Calisto MT" pitchFamily="18" charset="0"/>
              <a:cs typeface="+mn-cs"/>
            </a:endParaRPr>
          </a:p>
          <a:p>
            <a:pPr marL="252052" indent="-252052" fontAlgn="auto">
              <a:spcBef>
                <a:spcPts val="200"/>
              </a:spcBef>
              <a:spcAft>
                <a:spcPts val="200"/>
              </a:spcAft>
              <a:buClr>
                <a:srgbClr val="8CADAE"/>
              </a:buClr>
              <a:buSzPct val="95000"/>
              <a:buFont typeface="Wingdings 2" pitchFamily="18" charset="2"/>
              <a:buChar char=""/>
              <a:defRPr/>
            </a:pPr>
            <a:endParaRPr lang="en-US" dirty="0">
              <a:solidFill>
                <a:schemeClr val="bg1"/>
              </a:solidFill>
              <a:latin typeface="Calisto MT" pitchFamily="18" charset="0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07455795"/>
              </p:ext>
            </p:extLst>
          </p:nvPr>
        </p:nvGraphicFramePr>
        <p:xfrm>
          <a:off x="149919" y="3429000"/>
          <a:ext cx="9699625" cy="3429000"/>
        </p:xfrm>
        <a:graphic>
          <a:graphicData uri="http://schemas.openxmlformats.org/presentationml/2006/ole">
            <p:oleObj spid="_x0000_s28691" name="Worksheet" r:id="rId5" imgW="8801100" imgH="2076602" progId="Excel.Sheet.8">
              <p:embed/>
            </p:oleObj>
          </a:graphicData>
        </a:graphic>
      </p:graphicFrame>
      <p:sp>
        <p:nvSpPr>
          <p:cNvPr id="5131" name="TextBox 24"/>
          <p:cNvSpPr txBox="1">
            <a:spLocks noChangeArrowheads="1"/>
          </p:cNvSpPr>
          <p:nvPr/>
        </p:nvSpPr>
        <p:spPr bwMode="auto">
          <a:xfrm>
            <a:off x="4736976" y="3356992"/>
            <a:ext cx="5052081" cy="677108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 smtClean="0">
                <a:solidFill>
                  <a:schemeClr val="bg1"/>
                </a:solidFill>
                <a:latin typeface="Calisto MT" pitchFamily="18" charset="0"/>
                <a:cs typeface="Times New Roman" pitchFamily="18" charset="0"/>
              </a:rPr>
              <a:t>Perkembangan % 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Times New Roman" pitchFamily="18" charset="0"/>
              </a:rPr>
              <a:t>Penduduk Miskin </a:t>
            </a:r>
            <a:endParaRPr lang="id-ID" b="1" dirty="0" smtClean="0">
              <a:solidFill>
                <a:schemeClr val="bg1"/>
              </a:solidFill>
              <a:latin typeface="Calisto MT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 smtClean="0">
                <a:solidFill>
                  <a:schemeClr val="bg1"/>
                </a:solidFill>
                <a:latin typeface="Calisto MT" pitchFamily="18" charset="0"/>
                <a:cs typeface="Times New Roman" pitchFamily="18" charset="0"/>
              </a:rPr>
              <a:t>Kabupaten 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Times New Roman" pitchFamily="18" charset="0"/>
              </a:rPr>
              <a:t>Bondowoso</a:t>
            </a:r>
            <a:r>
              <a:rPr lang="en-US" b="1" dirty="0">
                <a:solidFill>
                  <a:schemeClr val="bg1"/>
                </a:solidFill>
                <a:latin typeface="Calisto MT" pitchFamily="18" charset="0"/>
                <a:cs typeface="Times New Roman" pitchFamily="18" charset="0"/>
              </a:rPr>
              <a:t> </a:t>
            </a:r>
            <a:r>
              <a:rPr lang="id-ID" b="1" dirty="0">
                <a:solidFill>
                  <a:schemeClr val="bg1"/>
                </a:solidFill>
                <a:latin typeface="Calisto MT" pitchFamily="18" charset="0"/>
                <a:cs typeface="Times New Roman" pitchFamily="18" charset="0"/>
              </a:rPr>
              <a:t>Tahun 2009-2015</a:t>
            </a:r>
            <a:endParaRPr lang="id-ID" sz="2000" b="1" dirty="0">
              <a:solidFill>
                <a:schemeClr val="bg1"/>
              </a:solidFill>
              <a:latin typeface="Calisto MT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56" y="6525344"/>
            <a:ext cx="5339954" cy="2476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015" b="1" dirty="0">
                <a:solidFill>
                  <a:srgbClr val="FFFF66"/>
                </a:solidFill>
                <a:latin typeface="Lucida Sans" pitchFamily="34" charset="0"/>
                <a:cs typeface="+mn-cs"/>
              </a:rPr>
              <a:t>Sumber : BPS Kab Bondowoso dan BPS Prov Jatim Tahun 2015</a:t>
            </a:r>
            <a:endParaRPr lang="id-ID" sz="1015" b="1" dirty="0">
              <a:latin typeface="Lucida Sans" pitchFamily="34" charset="0"/>
              <a:cs typeface="+mn-cs"/>
            </a:endParaRPr>
          </a:p>
        </p:txBody>
      </p:sp>
      <p:sp>
        <p:nvSpPr>
          <p:cNvPr id="9" name="Chevron 8">
            <a:hlinkClick r:id="rId6" action="ppaction://hlinksldjump"/>
          </p:cNvPr>
          <p:cNvSpPr/>
          <p:nvPr/>
        </p:nvSpPr>
        <p:spPr>
          <a:xfrm flipH="1">
            <a:off x="9401488" y="6267404"/>
            <a:ext cx="473803" cy="40496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705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20196</TotalTime>
  <Words>1875</Words>
  <Application>Microsoft Office PowerPoint</Application>
  <PresentationFormat>A4 Paper (210x297 mm)</PresentationFormat>
  <Paragraphs>748</Paragraphs>
  <Slides>39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Worksheet</vt:lpstr>
      <vt:lpstr>PAPARAN  BUPATI BONDOWOSO</vt:lpstr>
      <vt:lpstr>OUTLINE PAPARAN BUPATI</vt:lpstr>
      <vt:lpstr>Slide 3</vt:lpstr>
      <vt:lpstr>Slide 4</vt:lpstr>
      <vt:lpstr>Slide 5</vt:lpstr>
      <vt:lpstr>Slide 6</vt:lpstr>
      <vt:lpstr>IPM KAB/KOTA DI  JAWA TIMUR Tahun 2015</vt:lpstr>
      <vt:lpstr>Slide 8</vt:lpstr>
      <vt:lpstr>Slide 9</vt:lpstr>
      <vt:lpstr>Slide 10</vt:lpstr>
      <vt:lpstr>Slide 11</vt:lpstr>
      <vt:lpstr>PENANDATANGANAN NOTA KESEPAKATAN BERSAMA (6 PIHAK) ”PENGEMBANGAN KLASTER KOPI DI KAB. BONDOWOSO”</vt:lpstr>
      <vt:lpstr>Slide 13</vt:lpstr>
      <vt:lpstr>PENANDATANGANAN NOTA KESEPAKATAN BERSAMA (7 PIHAK) ”PENGEMBANGAN KLASTER PADI ORGANIK DI KAB. BONDOWOSO”</vt:lpstr>
      <vt:lpstr>BONDOWOSO PERTANIAN ORGANIK</vt:lpstr>
      <vt:lpstr>Enjoy</vt:lpstr>
      <vt:lpstr>Slide 17</vt:lpstr>
      <vt:lpstr>IJEN Kawasan “Agropolitan”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KESELARASAN TEMA PEMBANGUNAN TAHUN 2018 Tema RKPD Sudah Selaras Dengan Provinsi Dan Nasional</vt:lpstr>
      <vt:lpstr>Slide 28</vt:lpstr>
      <vt:lpstr>PRIORITAS PEMBANGUNAN DAERAH</vt:lpstr>
      <vt:lpstr>POLA KERJASAMA YANG DITERAPKAN</vt:lpstr>
      <vt:lpstr>PELAKSANAAN PROGRAM SAID  DI KABUPATEN BONDOWOSO MODEL KERJASAMA PEMERINTAH KABUPATEN BONDOWOSO - UNEJ -LEMBAGA DONOR (KOMPAK AUSAID)</vt:lpstr>
      <vt:lpstr>PENGELOLA DI DESA </vt:lpstr>
      <vt:lpstr>SISTEM ADMINISTRASI &amp; INFORMASI DESA (SAID)</vt:lpstr>
      <vt:lpstr>LAYANAN ADMINISTRASI SEDERHANA UNTUK WARGA DESA DENGAN SAID™ </vt:lpstr>
      <vt:lpstr>Slide 35</vt:lpstr>
      <vt:lpstr>PELAKSANAAN SAID di KAB BONDOWOSO di 81 Desa</vt:lpstr>
      <vt:lpstr>MODEL PENGEMBANGAN  ONE VILLAGE ONE PRODUCT</vt:lpstr>
      <vt:lpstr>WEBSITE DESA UNTUK PRODUK UNGGULAN DESA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PRIORITAS PROGRAM KEGIATAN</dc:title>
  <dc:creator>TOSHIBA</dc:creator>
  <cp:lastModifiedBy>Dodol</cp:lastModifiedBy>
  <cp:revision>1551</cp:revision>
  <cp:lastPrinted>2017-05-05T03:56:03Z</cp:lastPrinted>
  <dcterms:created xsi:type="dcterms:W3CDTF">2013-01-30T01:24:54Z</dcterms:created>
  <dcterms:modified xsi:type="dcterms:W3CDTF">2017-07-10T00:31:56Z</dcterms:modified>
</cp:coreProperties>
</file>