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sldIdLst>
    <p:sldId id="468" r:id="rId2"/>
    <p:sldId id="456" r:id="rId3"/>
    <p:sldId id="507" r:id="rId4"/>
    <p:sldId id="387" r:id="rId5"/>
    <p:sldId id="473" r:id="rId6"/>
    <p:sldId id="474" r:id="rId7"/>
    <p:sldId id="509" r:id="rId8"/>
    <p:sldId id="476" r:id="rId9"/>
    <p:sldId id="501" r:id="rId10"/>
    <p:sldId id="508" r:id="rId11"/>
    <p:sldId id="475" r:id="rId12"/>
    <p:sldId id="478" r:id="rId13"/>
    <p:sldId id="479" r:id="rId14"/>
    <p:sldId id="480" r:id="rId15"/>
    <p:sldId id="481" r:id="rId16"/>
    <p:sldId id="483" r:id="rId17"/>
    <p:sldId id="484" r:id="rId18"/>
    <p:sldId id="485" r:id="rId19"/>
    <p:sldId id="487" r:id="rId20"/>
    <p:sldId id="490" r:id="rId21"/>
    <p:sldId id="506" r:id="rId22"/>
    <p:sldId id="491" r:id="rId23"/>
    <p:sldId id="492" r:id="rId24"/>
    <p:sldId id="493" r:id="rId25"/>
    <p:sldId id="494" r:id="rId26"/>
    <p:sldId id="495" r:id="rId27"/>
    <p:sldId id="496" r:id="rId28"/>
    <p:sldId id="49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00"/>
    <a:srgbClr val="FFFF66"/>
    <a:srgbClr val="000099"/>
    <a:srgbClr val="FFCC00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14" autoAdjust="0"/>
    <p:restoredTop sz="93190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2A35-A990-4B06-B055-FA762DFC4396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CA13-A986-4EF7-94E5-848FEDA1658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5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Sartono Kartodirdjo, </a:t>
            </a:r>
            <a:r>
              <a:rPr lang="id-ID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et.al. 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(1975) </a:t>
            </a:r>
          </a:p>
          <a:p>
            <a:pPr marL="228600" indent="-228600">
              <a:buAutoNum type="arabicPeriod"/>
            </a:pP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Taufik Abdullah dan Adrian B. Lapian (2012)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CA13-A986-4EF7-94E5-848FEDA16583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318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590800"/>
            <a:ext cx="7315200" cy="838200"/>
          </a:xfrm>
        </p:spPr>
        <p:txBody>
          <a:bodyPr/>
          <a:lstStyle>
            <a:lvl1pPr algn="ctr">
              <a:defRPr sz="4000">
                <a:solidFill>
                  <a:srgbClr val="0E11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51816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i="1">
                <a:solidFill>
                  <a:srgbClr val="0E118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CBCD-F634-4A6B-A93A-8839D80F3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0"/>
            <a:ext cx="1847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0"/>
            <a:ext cx="5391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71505-1DAF-4BDA-9724-F8DF31A88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0BD50A-10FC-4D14-BA51-FE32EC90F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386985-B888-4A4C-99F0-47930EF9C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09974-C567-4C98-BE1A-CA0259B90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48A815-8B38-4234-9F39-E70535061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3B00-BAC0-4DEB-91FD-44CC36AC2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577B-74CA-4E28-A7E4-1CC454127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9FCC0-97B7-4146-8217-3310BA869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497B-B959-49FA-8D5F-55D6116A6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34C7-BF56-4970-942D-3F47D24BF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8FF48-6A6D-4C64-8E3D-247BE33AA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3B6F-AAEA-4303-BB35-FDF7ACE4E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343C-B87F-4A00-A197-7927CFA4B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4478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E241B6-3A4E-48EE-B742-121FD51998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 b="1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b="1" i="1">
          <a:solidFill>
            <a:srgbClr val="00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000" b="1">
          <a:solidFill>
            <a:srgbClr val="00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b="1">
          <a:solidFill>
            <a:srgbClr val="00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b="1">
          <a:solidFill>
            <a:srgbClr val="006699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omicvine.gamespot.com/superman/4005-1807/forums/is-superman-un-american-61052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indocropcircles.wordpress.com/2011/09/18/misteri-dan-kronologi-meletusnya-gunung-tambor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url?sa=i&amp;rct=j&amp;q=&amp;esrc=s&amp;source=images&amp;cd=&amp;cad=rja&amp;uact=8&amp;ved=0ahUKEwiRsZ-y1tDPAhUJuI8KHaKlCcwQjRwIBw&amp;url=http://www.kompasiana.com/firman.hadi/adaptasi-perubahan-iklim_552a79136ea8346102552d27&amp;bvm=bv.135258522,d.c2I&amp;psig=AFQjCNGjPjdqGKJRq81rJ0zi3zBH6ZYo3g&amp;ust=147620381271980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.id/url?sa=i&amp;rct=j&amp;q=&amp;esrc=s&amp;source=images&amp;cd=&amp;cad=rja&amp;uact=8&amp;ved=0ahUKEwjUz4SM19DPAhUGMY8KHY1PBHkQjRwIBw&amp;url=http://pustakamateri.web.id/pengaruh-aktivitas-manusia-terhadap-lingkungan/&amp;bvm=bv.135258522,d.c2I&amp;psig=AFQjCNH2AnO2YaZ1Vo7eg-NhYytalMKYxQ&amp;ust=14762040298398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id/url?sa=i&amp;rct=j&amp;q=&amp;esrc=s&amp;source=images&amp;cd=&amp;cad=rja&amp;uact=8&amp;ved=0ahUKEwi93J6P2NDPAhVHLo8KHZwOCiMQjRwIBw&amp;url=http://news.okezone.com/read/2014/12/01/65/1073064/saatnya-indonesia-menulis-sejarah-sendiri&amp;bvm=bv.135258522,d.c2I&amp;psig=AFQjCNFJTNWc8lITEzjcpVdOr-K-v0QN-w&amp;ust=147620438061586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id/url?sa=i&amp;rct=j&amp;q=&amp;esrc=s&amp;source=images&amp;cd=&amp;cad=rja&amp;uact=8&amp;ved=0ahUKEwiIwNeK2tDPAhXBL48KHfjTB0QQjRwIBw&amp;url=http://todayinsci.com/&amp;bvm=bv.135258522,d.c2I&amp;psig=AFQjCNGRYtC-jezyZo1lFIX2zZq_Pihk1w&amp;ust=147620480009719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id/url?sa=i&amp;rct=j&amp;q=&amp;esrc=s&amp;source=images&amp;cd=&amp;ved=0ahUKEwi189GO2dDPAhVGOI8KHSR5BAYQjRwIBw&amp;url=http://www.imediaethics.org/jared-diamond-reviews-book-about-himself-in-nature-journal-without-disclosing-the-obvious-conflict/&amp;bvm=bv.135258522,d.c2I&amp;psig=AFQjCNF4EG6CJAthAQ6uJoFf6iwwRgimKw&amp;ust=14762046582866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url?sa=i&amp;rct=j&amp;q=&amp;esrc=s&amp;source=images&amp;cd=&amp;cad=rja&amp;uact=8&amp;ved=0ahUKEwiDgbzA5r7PAhUBOY8KHQfaAscQjRwIBw&amp;url=http://sibukmainbuku.blogspot.com/2015/08/buku-sejarah-nasional-indonesia-jilid-i.html&amp;psig=AFQjCNEXAMlr9d6VrosBTOJ7KpNSghlTZA&amp;ust=14755896027092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id/url?sa=i&amp;rct=j&amp;q=&amp;esrc=s&amp;source=images&amp;cd=&amp;cad=rja&amp;uact=8&amp;ved=0ahUKEwibvKLD577PAhWMNI8KHZuiBLEQjRwIBw&amp;url=http://ronaldbooks.blogspot.com/2014/02/indonesia-dalam-arus-sejarah.html&amp;bvm=bv.134495766,d.c2I&amp;psig=AFQjCNFrt0lKgA6n4ufO0xA0-phZiG-_sQ&amp;ust=147558997279696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0ahUKEwj4s_yX9b7PAhXMp48KHUS8DQ0QjRwIBw&amp;url=https://simomot.com/perkembangan-atau-pertumbuhan-janin-6-minggu-embrio/&amp;bvm=bv.134495766,d.c2I&amp;psig=AFQjCNHaOjZBehMIHR4CkkCxSooDHpS43A&amp;ust=1475593632512515" TargetMode="Externa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id/url?sa=i&amp;rct=j&amp;q=&amp;esrc=s&amp;source=images&amp;cd=&amp;cad=rja&amp;uact=8&amp;ved=0ahUKEwjLjdOQ9r7PAhWKvo8KHQ1-D0wQjRwIBw&amp;url=http://crazyaboutmybaby.com/taming-a-tough-toddler-at-bedtime/&amp;bvm=bv.134495766,d.c2I&amp;psig=AFQjCNFp7S-QRg3iCdaoE_4ckd-aJcDlKQ&amp;ust=1475593974923589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id/url?sa=i&amp;rct=j&amp;q=&amp;esrc=s&amp;source=images&amp;cd=&amp;cad=rja&amp;uact=8&amp;ved=0ahUKEwj7ucn5xNHPAhUgTI8KHRJqBsMQjRwIBw&amp;url=http://www.brill.com/forests-fortune&amp;bvm=bv.135258522,d.c2I&amp;psig=AFQjCNEX1oF54bisylyuz55WmVyBUNJPFw&amp;ust=14762336213439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google.co.id/url?sa=i&amp;rct=j&amp;q=&amp;esrc=s&amp;source=images&amp;cd=&amp;ved=0ahUKEwjVtbLrxdHPAhXDNI8KHYz-B_gQjRwIBw&amp;url=https://www.boekned.nl/Search/SearchResult?RubriekId%3D266%26RubriekNaam%3DIndonesi%C3%AB%2C%20Nederlandsch%20Indi%C3%AB%26RubriekPath%3D530.269.266%26Page%3D23&amp;bvm=bv.135258522,d.c2I&amp;psig=AFQjCNHaCH1Y9DXa4gdjqSi48T2HLKoxsQ&amp;ust=147623352228871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.id/url?sa=i&amp;rct=j&amp;q=&amp;esrc=s&amp;source=images&amp;cd=&amp;cad=rja&amp;uact=8&amp;ved=0ahUKEwih-sORyNHPAhXGK48KHWymDyQQjRwIBw&amp;url=http://situbondoinfo.blogspot.com/2011_04_01_archive.html&amp;bvm=bv.135258522,d.c2I&amp;psig=AFQjCNE61Du-ECxWZdILHOItxgYm9BnnYQ&amp;ust=147623405984892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.id/url?sa=i&amp;rct=j&amp;q=&amp;esrc=s&amp;source=images&amp;cd=&amp;cad=rja&amp;uact=8&amp;ved=0ahUKEwjT7d6PytHPAhUHuI8KHVJPB_gQjRwIBw&amp;url=http://surabayaraya.blogspot.com/2013/04/peta-kawasan-rawan-banjir-di-surabaya.html&amp;bvm=bv.135258522,d.c2I&amp;psig=AFQjCNFTiQEeTjMbF1SyF1nh0ZPTAAPBHA&amp;ust=147623474032131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.id/url?sa=i&amp;rct=j&amp;q=&amp;esrc=s&amp;source=images&amp;cd=&amp;cad=rja&amp;uact=8&amp;ved=0ahUKEwi-icD-ytHPAhXLtI8KHYFkC-AQjRwIBw&amp;url=http://dinsoskabsitubondo.blogspot.com/2014/02/waspada-banjir-dan-tanah-longsor-tagana.html&amp;bvm=bv.135258522,d.c2I&amp;psig=AFQjCNGg_3W1TU9IPgTuEgDbWCyK1gxE_g&amp;ust=147623518950281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en.wikipedia.org/wiki/Franz_Wilhelm_Junghuh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.id/url?sa=i&amp;rct=j&amp;q=&amp;esrc=s&amp;source=images&amp;cd=&amp;cad=rja&amp;uact=8&amp;ved=0ahUKEwiMsvbIz9HPAhUHNY8KHX5hDBEQjRwIBw&amp;url=http://lumajangsatu.com/berita-sabet-9-emas-atlet-taekwondo-utipro-lumajang-berjaya-di-rumble-cup-unair-surabaya.html&amp;bvm=bv.135258522,d.c2I&amp;psig=AFQjCNF1bqz0EzxKlqL6ZyCCo7vnRNXCOw&amp;ust=147623631520188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co.id/url?sa=i&amp;rct=j&amp;q=&amp;esrc=s&amp;source=images&amp;cd=&amp;cad=rja&amp;uact=8&amp;ved=0ahUKEwi7zo2G0dHPAhVKrY8KHQhbDtUQjRwIBw&amp;url=https://www.nahimunkar.com/kenapa-negeri-ini-sering-ada-bencana-dan-musibah/&amp;bvm=bv.135258522,d.c2I&amp;psig=AFQjCNF1TlLAm7gI2mQ2T4o1M803p1C_cQ&amp;ust=14762365867235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co.id/url?sa=i&amp;rct=j&amp;q=&amp;esrc=s&amp;source=images&amp;cd=&amp;cad=rja&amp;uact=8&amp;ved=0ahUKEwjKiIuV0tHPAhXBKo8KHeqBBYsQjRwIBw&amp;url=http://www.pidas81.org/indonesia-darurat-kabut-asap/&amp;bvm=bv.135258522,d.c2I&amp;psig=AFQjCNENEleGffdXNJMA-nROBORAr5aE3w&amp;ust=147623711004368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.id/url?sa=i&amp;rct=j&amp;q=&amp;esrc=s&amp;source=images&amp;cd=&amp;cad=rja&amp;uact=8&amp;ved=0ahUKEwjT2NyxqcrPAhXEs48KHd8uC0UQjRwIBw&amp;url=http://entecity.com/news/doomsday-postponed-the-world-will-not-end-on-december-21/&amp;bvm=bv.135258522,d.c2I&amp;psig=AFQjCNEaU2zmNfcYMvpHFDHAt4F7onKqyA&amp;ust=14759852205003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&amp;url=https://simomot.com/2015/07/15/mbah-khasan-mudik-depok-purbalingga-naik-sepeda-onthel-ini-waktu-tempuhnya/&amp;bvm=bv.134495766,d.c2I&amp;psig=AFQjCNHWM2Hnu6KQ3Bcat8BPzsgClKii7Q&amp;ust=147559590349282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d/url?sa=i&amp;rct=j&amp;q=&amp;esrc=s&amp;source=images&amp;cd=&amp;cad=rja&amp;uact=8&amp;ved=0ahUKEwjjh7iVzNDPAhXLro8KHXiVCdYQjRwIBw&amp;url=http://www.idsejarah.net/2015/11/gajah-mada-dan-sejarahnya.html&amp;psig=AFQjCNFCfE5u7kDMAWXTnDpM6h7Lv7fsRg&amp;ust=1476200918306468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id/url?sa=i&amp;rct=j&amp;q=&amp;esrc=s&amp;source=images&amp;cd=&amp;cad=rja&amp;uact=8&amp;ved=0ahUKEwjY45ug6r7PAhXEtY8KHcczA4UQjRwIBw&amp;url=https://id.wikipedia.org/wiki/Kesultanan_Banten&amp;bvm=bv.134495766,d.c2I&amp;psig=AFQjCNGVB6rzfERQis_FlHSH42aaw7PR1g&amp;ust=147559074729361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.id/url?sa=i&amp;rct=j&amp;q=&amp;esrc=s&amp;source=images&amp;cd=&amp;cad=rja&amp;uact=8&amp;ved=0ahUKEwjapobLhL_PAhXIr48KHVEeBuoQjRwIBw&amp;url=http://dicarisaja.blogspot.com/2015/03/rahasia-cantik-ala-ken-dedes.html&amp;bvm=bv.134495766,d.c2I&amp;psig=AFQjCNHDoCuyyqgrzTKp02X_-YYtYLD8RQ&amp;ust=1475597862410956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.id/url?sa=i&amp;rct=j&amp;q=&amp;esrc=s&amp;source=images&amp;cd=&amp;cad=rja&amp;uact=8&amp;ved=0ahUKEwi39M7l8r7PAhUJq48KHYTrBSEQjRwIBw&amp;url=https://riyatipendidikanips.wordpress.com/2016/04/05/menganalisis-perjuangan-bangsa-indonesia-melalui-perang-dan-diplomasi/&amp;bvm=bv.134495766,d.c2I&amp;psig=AFQjCNG1EgezKM4v5smLbqAnPkXuvTpzUQ&amp;ust=1475592997054201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url?sa=i&amp;rct=j&amp;q=&amp;esrc=s&amp;source=images&amp;cd=&amp;cad=rja&amp;uact=8&amp;ved=0ahUKEwiJg7aZ0NDPAhWDpo8KHSF6C7EQjRwIBw&amp;url=http://www.mongabay.co.id/2012/11/06/disney-stop-kertas-dari-hutan-alami-tiap-dua-detik-hutan-seluas-lapangan-tenis-telanjur-hilang/&amp;bvm=bv.135258522,d.c2I&amp;psig=AFQjCNF6wuyEurlx_2RPlJGVkeMvBLmWAQ&amp;ust=147620224290447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id/url?sa=i&amp;rct=j&amp;q=&amp;esrc=s&amp;source=images&amp;cd=&amp;cad=rja&amp;uact=8&amp;ved=0ahUKEwjNi4LT0NDPAhWBv48KHSygARQQjRwIBw&amp;url=http://www.kaskus.co.id/thread/50dfa5d88127cfbf71000047/tokyo-skytree-menara-tertinggi-di-dunia/&amp;bvm=bv.135258522,d.c2I&amp;psig=AFQjCNE6prHqcDncnkW16DXWfqREPAE0kQ&amp;ust=147620236588003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.id/url?sa=i&amp;rct=j&amp;q=&amp;esrc=s&amp;source=images&amp;cd=&amp;cad=rja&amp;uact=8&amp;ved=0ahUKEwj1sMPKlMDPAhUEpY8KHf68ApIQjRwIBw&amp;url=https://herius.wordpress.com/tambang-rakyat-dan-hak-hak-masyarakat-lokal-kondisi-terkini-dan-rancangan-solusi/&amp;psig=AFQjCNEglkOH2bS2nuMPLwmvbl6t5ejFJA&amp;ust=147563642443157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.id/url?sa=i&amp;rct=j&amp;q=&amp;esrc=s&amp;source=images&amp;cd=&amp;cad=rja&amp;uact=8&amp;ved=0ahUKEwiVmPj-l8DPAhXCQ48KHYILAOAQjRwIBw&amp;url=https://id.wikipedia.org/wiki/Kerja_Blandong&amp;bvm=bv.134495766,d.c2I&amp;psig=AFQjCNHUI4s9E6Nnp-iuG2lgu0-Bv2hGvQ&amp;ust=147563741764135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.id/url?sa=i&amp;rct=j&amp;q=&amp;esrc=s&amp;source=images&amp;cd=&amp;ved=0ahUKEwj-9-KPlsDPAhWDwI8KHX8xDFEQjRwIBw&amp;url=http://ptpn10.co.id/blog/awal-mula-perkebunan-tebu-di-nusantara&amp;bvm=bv.134495766,d.c2I&amp;psig=AFQjCNFbDIksWeOnJNfDdMt6gBo_RdIC5Q&amp;ust=14756366578990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d/url?sa=i&amp;rct=j&amp;q=&amp;esrc=s&amp;source=images&amp;cd=&amp;cad=rja&amp;uact=8&amp;ved=0ahUKEwj1wMGJztDPAhXMN48KHaRbCJIQjRwIBw&amp;url=http://kerisbudaya.blogspot.com/2013/06/hutan-alas-dalam-ungkapan-jawa_8086.html&amp;psig=AFQjCNF5KkWHZXT80kP7wjdd6eRlyu_fBA&amp;ust=14762015560525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id/url?sa=i&amp;rct=j&amp;q=&amp;esrc=s&amp;source=images&amp;cd=&amp;cad=rja&amp;uact=8&amp;ved=0ahUKEwjExYuLz9DPAhXMuo8KHQuEApgQjRwIBw&amp;url=http://noenkcahyana.blogspot.com/2010/10/kayu-jati-dari-masa-ke-masa.html&amp;psig=AFQjCNF5KkWHZXT80kP7wjdd6eRlyu_fBA&amp;ust=1476201556052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mpul de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3048000"/>
          </a:xfrm>
        </p:spPr>
        <p:txBody>
          <a:bodyPr/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  <a:latin typeface="Arial Black" pitchFamily="34" charset="0"/>
                <a:ea typeface="BatangChe" pitchFamily="49" charset="-127"/>
              </a:rPr>
              <a:t>HISTORIOGRAFI LINGKUNGAN: </a:t>
            </a:r>
            <a:br>
              <a:rPr lang="id-ID" sz="2400" b="1" dirty="0" smtClean="0">
                <a:solidFill>
                  <a:srgbClr val="FFFF00"/>
                </a:solidFill>
                <a:latin typeface="Arial Black" pitchFamily="34" charset="0"/>
                <a:ea typeface="BatangChe" pitchFamily="49" charset="-127"/>
              </a:rPr>
            </a:br>
            <a:r>
              <a:rPr lang="id-ID" sz="2400" b="1" dirty="0" smtClean="0">
                <a:solidFill>
                  <a:srgbClr val="FFFF00"/>
                </a:solidFill>
                <a:latin typeface="Arial Black" pitchFamily="34" charset="0"/>
                <a:ea typeface="BatangChe" pitchFamily="49" charset="-127"/>
              </a:rPr>
              <a:t>KONTEKS, PRAKTEK, DAN PROSPEKNYA DI INDONESIA</a:t>
            </a:r>
            <a:br>
              <a:rPr lang="id-ID" sz="2400" b="1" dirty="0" smtClean="0">
                <a:solidFill>
                  <a:srgbClr val="FFFF00"/>
                </a:solidFill>
                <a:latin typeface="Arial Black" pitchFamily="34" charset="0"/>
                <a:ea typeface="BatangChe" pitchFamily="49" charset="-127"/>
              </a:rPr>
            </a:br>
            <a:endParaRPr lang="id-ID" sz="2400" b="1" dirty="0">
              <a:solidFill>
                <a:srgbClr val="FFFF00"/>
              </a:solidFill>
              <a:latin typeface="Arial Black" pitchFamily="34" charset="0"/>
              <a:ea typeface="Batang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886200"/>
            <a:ext cx="554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Prof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Drs</a:t>
            </a:r>
            <a:r>
              <a:rPr lang="id-ID" dirty="0" smtClean="0">
                <a:solidFill>
                  <a:schemeClr val="bg1"/>
                </a:solidFill>
              </a:rPr>
              <a:t>. Nawiyanto, M.A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id-ID" dirty="0" smtClean="0">
                <a:solidFill>
                  <a:schemeClr val="bg1"/>
                </a:solidFill>
              </a:rPr>
              <a:t>Ph.D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0"/>
            <a:ext cx="8382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dirty="0" smtClean="0"/>
              <a:t>Persepsi dan Ideologi</a:t>
            </a:r>
          </a:p>
        </p:txBody>
      </p:sp>
      <p:pic>
        <p:nvPicPr>
          <p:cNvPr id="4" name="Picture 4" descr="100_8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user\Desktop\Foto diri\Canon 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42672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9906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Changing perception: from pest to victim</a:t>
            </a:r>
            <a:endParaRPr lang="id-ID" dirty="0"/>
          </a:p>
        </p:txBody>
      </p:sp>
      <p:pic>
        <p:nvPicPr>
          <p:cNvPr id="7" name="Picture 4" descr="100_89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1143000"/>
          </a:xfrm>
        </p:spPr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162800" cy="4343400"/>
          </a:xfrm>
        </p:spPr>
        <p:txBody>
          <a:bodyPr/>
          <a:lstStyle/>
          <a:p>
            <a:r>
              <a:rPr lang="id-ID" sz="2400" dirty="0" smtClean="0">
                <a:solidFill>
                  <a:schemeClr val="tx1"/>
                </a:solidFill>
              </a:rPr>
              <a:t>Otokritik atas pengabaian konteks lingkungan aksi manusia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Aston dan Laura (1998:35): “arogansi spesies”, “species super” independen       dari lingkungan alam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Koreksi atas historiografi kontemporer ciptakan gambaran: “manusia mengambang di atas planet” (Padua, 2010).</a:t>
            </a:r>
          </a:p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Mengapa Dikembangkan?</a:t>
            </a:r>
            <a:r>
              <a:rPr kumimoji="0" lang="id-ID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d-ID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Image result for superm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76800"/>
            <a:ext cx="4495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47800"/>
            <a:ext cx="5791200" cy="3581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Faktor lingkungan merupakan kekuatan yang ikut menentukan jalannya sejarah.</a:t>
            </a:r>
          </a:p>
          <a:p>
            <a:pPr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b="0" dirty="0" smtClean="0">
                <a:solidFill>
                  <a:schemeClr val="tx1"/>
                </a:solidFill>
              </a:rPr>
              <a:t>Letusan (1815). Mendatangkan kiamat bagi empat kerajaan di Nusa Tenggara, yakni Kerajaan Dompu, Tambora, Sanggar, dan Papekat (Lapian, 1987)</a:t>
            </a:r>
          </a:p>
          <a:p>
            <a:r>
              <a:rPr lang="id-ID" sz="2000" b="0" dirty="0" smtClean="0">
                <a:solidFill>
                  <a:schemeClr val="tx1"/>
                </a:solidFill>
              </a:rPr>
              <a:t>Petaka global: Tercipta Tirai debu di atmosfir</a:t>
            </a:r>
          </a:p>
          <a:p>
            <a:r>
              <a:rPr lang="id-ID" sz="2000" b="0" dirty="0" smtClean="0">
                <a:solidFill>
                  <a:schemeClr val="tx1"/>
                </a:solidFill>
              </a:rPr>
              <a:t>Akibat: penurunan suhu bumi. 1816: “Tahun tanpa Musim Panas” di New England, “Cuaca Dingin tanpa Akhir” di Amerika. Di Jerman 1817:“Tahun Pengemis”&gt; kegagalan panen dan kelangkaan bahan pangan (Wood, 2015:18-19, 297-298). </a:t>
            </a:r>
          </a:p>
          <a:p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pPr algn="ctr"/>
            <a:r>
              <a:rPr lang="id-ID" sz="2800" b="1" dirty="0" smtClean="0"/>
              <a:t>Mengapa Dikembangkan?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21506" name="Picture 2" descr="Image result for letusan gunung tambora tahun 18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3273425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057400"/>
            <a:ext cx="5486400" cy="26670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Manusia “tawanan dari iklim, vegetasi, populasi satwa, dan pertanian”.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Terikat dalam keseimbangan rapuh dengan lingkungannya, keterikatan yang tidak dapat dilepaskan tanpa mendatangkan resiko yang mengganggu segalanya (Braudel in, Crosby 1995</a:t>
            </a:r>
            <a:r>
              <a:rPr lang="id-ID" sz="2000" dirty="0" smtClean="0"/>
              <a:t>).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858000" cy="914400"/>
          </a:xfrm>
        </p:spPr>
        <p:txBody>
          <a:bodyPr/>
          <a:lstStyle/>
          <a:p>
            <a:pPr algn="ctr"/>
            <a:r>
              <a:rPr lang="id-ID" sz="2800" b="1" dirty="0" smtClean="0"/>
              <a:t>Mengapa Dikembangkan?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20482" name="Picture 2" descr="Image result for adaptasi manusia thd ikl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667000" cy="3429000"/>
          </a:xfrm>
          <a:prstGeom prst="rect">
            <a:avLst/>
          </a:prstGeom>
          <a:noFill/>
        </p:spPr>
      </p:pic>
      <p:pic>
        <p:nvPicPr>
          <p:cNvPr id="20484" name="Picture 4" descr="Image result for adaptasi manusia thd ikli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724400"/>
            <a:ext cx="3657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Dikembangkan?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47800"/>
            <a:ext cx="5715000" cy="4724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Keprihatinan atas dampak negatif manusia pada lingkungan (degradasi lingkungan, hilangnya kekayaan keragaman hayati, dan rusaknya habitat-habitat alamiah (Rangan dan Carney, 2012)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Kapitalisme modern dan kolonialisme telah menciptakan : “momentum perubahan” dan “bencana-bencana ekologis”(Cronon, 1995)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Terciptanya benih-benih sensitivitas terhadap lingkungan dan “sense of environmental crisis” yang mengancam tatanan kolonial (Grove, 1995). 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Image result for dampak manusia terhadap lingkung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2857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Institusionalisasi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05000"/>
            <a:ext cx="3505200" cy="609600"/>
          </a:xfrm>
        </p:spPr>
        <p:txBody>
          <a:bodyPr>
            <a:noAutofit/>
          </a:bodyPr>
          <a:lstStyle/>
          <a:p>
            <a:r>
              <a:rPr lang="id-ID" sz="2000" dirty="0" smtClean="0">
                <a:solidFill>
                  <a:schemeClr val="tx1"/>
                </a:solidFill>
              </a:rPr>
              <a:t>Moon landing&gt; Romantisasi Bumi,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id-ID" dirty="0"/>
          </a:p>
        </p:txBody>
      </p:sp>
      <p:sp>
        <p:nvSpPr>
          <p:cNvPr id="1028" name="AutoShape 4" descr="Image result for earth from m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0" name="AutoShape 6" descr="Image result for earth from m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2" name="AutoShape 8" descr="Image result for earth from m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4" name="AutoShape 10" descr="Image result for earth from m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6" name="Picture 12" descr="Image result for earth from 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381250" cy="2209800"/>
          </a:xfrm>
          <a:prstGeom prst="rect">
            <a:avLst/>
          </a:prstGeom>
          <a:noFill/>
        </p:spPr>
      </p:pic>
      <p:pic>
        <p:nvPicPr>
          <p:cNvPr id="1038" name="Picture 14" descr="Image result for moon lan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2362200" cy="24154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4191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*Gerakan environmentalisme, voices from the streets (Padua, 2010)&gt; serukan perubahan sikap terhadap lingkungan alamiah dan sumberdayanya.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81800" cy="914400"/>
          </a:xfrm>
        </p:spPr>
        <p:txBody>
          <a:bodyPr/>
          <a:lstStyle/>
          <a:p>
            <a:r>
              <a:rPr lang="id-ID" b="1" dirty="0" smtClean="0"/>
              <a:t>Manfaat Sejarah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5943600" cy="35052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Sejarah telah ditulis ribuan tahun dan terus ditulis karena diyakini memberi manfaat.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Voltaire: kemanfaatan sebagai kriteria terpenting (Mazlish, 1966).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Charles Beard dan Karl L. Becker: sejarah bertolak dari </a:t>
            </a:r>
            <a:r>
              <a:rPr lang="id-ID" sz="2000" i="1" dirty="0" smtClean="0">
                <a:solidFill>
                  <a:schemeClr val="tx1"/>
                </a:solidFill>
              </a:rPr>
              <a:t>present needs and interests</a:t>
            </a:r>
            <a:r>
              <a:rPr lang="id-ID" sz="2000" dirty="0" smtClean="0">
                <a:solidFill>
                  <a:schemeClr val="tx1"/>
                </a:solidFill>
              </a:rPr>
              <a:t> (Ankersmit, 1987)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Sejarah yang bermanfaat (utilitarian) &gt; motivasi sejarah lingkungan</a:t>
            </a:r>
          </a:p>
          <a:p>
            <a:endParaRPr lang="id-ID" sz="1600" dirty="0" smtClean="0">
              <a:solidFill>
                <a:schemeClr val="tx1"/>
              </a:solidFill>
            </a:endParaRPr>
          </a:p>
          <a:p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Image result for menulis sejara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28194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Manfaat Sejarah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47800"/>
            <a:ext cx="5257800" cy="4724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Menciptakan sintesis sejarah yang utuh (Cronon, 1993:4). Membuka sekat-sekat pemisah cabang sejarah. Harapan memadukan kembali dunia pengetahuan yang lama terceraikan akibat fragmentasi dan spesialisasi (Lemerick, 2011).</a:t>
            </a:r>
          </a:p>
          <a:p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Merelevansikan sejarah dengan persoalan masa kini. Hindari likuidasi dan stigmatisasi: ilmu gadungan. 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Rute keluar dari pengasingannya (Lemerick, 2011:9), penjara antikuarianis. </a:t>
            </a:r>
          </a:p>
          <a:p>
            <a:endParaRPr lang="id-ID" sz="2000" dirty="0" smtClean="0">
              <a:solidFill>
                <a:schemeClr val="tx1"/>
              </a:solidFill>
            </a:endParaRP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Image result for history and scienc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35052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Manfaat Sejarah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724400"/>
          </a:xfrm>
        </p:spPr>
        <p:txBody>
          <a:bodyPr/>
          <a:lstStyle/>
          <a:p>
            <a:r>
              <a:rPr lang="id-ID" sz="2400" dirty="0" smtClean="0">
                <a:solidFill>
                  <a:schemeClr val="tx1"/>
                </a:solidFill>
              </a:rPr>
              <a:t>Melebarkan ruang berkontribusi bagi pencarian solusi atas persoalan masa kini. Mempertautkan masa lampau dengan masa kini melalui penggemaan kondisi lingkungan yang buruk (Ritvo, 2011:22).</a:t>
            </a:r>
          </a:p>
          <a:p>
            <a:endParaRPr lang="id-ID" sz="2400" dirty="0" smtClean="0">
              <a:solidFill>
                <a:schemeClr val="tx1"/>
              </a:solidFill>
            </a:endParaRPr>
          </a:p>
          <a:p>
            <a:r>
              <a:rPr lang="id-ID" sz="2400" dirty="0" smtClean="0">
                <a:solidFill>
                  <a:schemeClr val="tx1"/>
                </a:solidFill>
              </a:rPr>
              <a:t>Banyak karya HL berpangkal tolak dari keprihatinan kekinian (</a:t>
            </a:r>
            <a:r>
              <a:rPr lang="id-ID" sz="2400" i="1" dirty="0" smtClean="0">
                <a:solidFill>
                  <a:schemeClr val="tx1"/>
                </a:solidFill>
              </a:rPr>
              <a:t>present-day concerns)</a:t>
            </a:r>
            <a:r>
              <a:rPr lang="id-ID" sz="2400" dirty="0" smtClean="0">
                <a:solidFill>
                  <a:schemeClr val="tx1"/>
                </a:solidFill>
              </a:rPr>
              <a:t>. Mendorong intervensi politik untuk koreksi kekeliruan dalam memperlakukan lingkungan alam</a:t>
            </a:r>
            <a:r>
              <a:rPr lang="id-ID" sz="2000" dirty="0" smtClean="0">
                <a:solidFill>
                  <a:schemeClr val="tx1"/>
                </a:solidFill>
              </a:rPr>
              <a:t> (Cronon,1993:2)</a:t>
            </a:r>
            <a:endParaRPr lang="id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Manfaat Sejarah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20000" cy="4724400"/>
          </a:xfrm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Menawarkan manfaat praktis, kearifan sejarah (</a:t>
            </a:r>
            <a:r>
              <a:rPr lang="id-ID" sz="1800" i="1" dirty="0" smtClean="0">
                <a:solidFill>
                  <a:schemeClr val="tx1"/>
                </a:solidFill>
              </a:rPr>
              <a:t>historical wisdoms</a:t>
            </a:r>
            <a:r>
              <a:rPr lang="id-ID" sz="1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id-ID" sz="1800" dirty="0" smtClean="0">
                <a:solidFill>
                  <a:schemeClr val="tx1"/>
                </a:solidFill>
              </a:rPr>
              <a:t>Jared Diamond, </a:t>
            </a:r>
            <a:r>
              <a:rPr lang="id-ID" sz="1800" i="1" dirty="0" smtClean="0">
                <a:solidFill>
                  <a:schemeClr val="tx1"/>
                </a:solidFill>
              </a:rPr>
              <a:t>Collapse,</a:t>
            </a:r>
            <a:r>
              <a:rPr lang="id-ID" sz="18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Kegagalan menjawab masalah ekologis yang dilukiskannya sebagai proses ekosida merupakan satu dari 5 penyebab runtuhnya peradaban. 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Bingkai kerja lima poin”, yakni kerusakan lingkungan, perubahan iklim, tetangga yang bermusuhan, mitra dagang yang bersahabat, dan respons masyarakat terhadap problem lingkungan (Diamond, 2014). </a:t>
            </a:r>
          </a:p>
        </p:txBody>
      </p:sp>
      <p:pic>
        <p:nvPicPr>
          <p:cNvPr id="13314" name="Picture 2" descr="Image result for collapse jared diamo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05350"/>
            <a:ext cx="33147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id-ID" sz="3200" dirty="0" smtClean="0">
                <a:latin typeface="Arial Black" pitchFamily="34" charset="0"/>
              </a:rPr>
              <a:t>Historiografi Lingkungan</a:t>
            </a:r>
            <a:endParaRPr lang="id-ID" sz="32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724400" cy="30480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Di Indonesia, belum banyak berkembang </a:t>
            </a:r>
          </a:p>
          <a:p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Karya kolaboratif Kartodirdjo (1975); Abdullah dan Lapian (2012)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Sama sekali tidak memberikan  pembahasan bagi aspek-aspek sejarah  lingkungan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6103" name="Picture 7" descr="Image result for buku babon sejarah nasional indonesi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628" y="1371600"/>
            <a:ext cx="3502572" cy="2362200"/>
          </a:xfrm>
          <a:prstGeom prst="rect">
            <a:avLst/>
          </a:prstGeom>
          <a:noFill/>
        </p:spPr>
      </p:pic>
      <p:sp>
        <p:nvSpPr>
          <p:cNvPr id="516105" name="AutoShape 9" descr="Image result for indonesia dalam arus sejara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6107" name="AutoShape 11" descr="Image result for indonesia dalam arus sejara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6109" name="Picture 13" descr="Image result for indonesia dalam arus sejarah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886201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Manfaat Sejarah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Membantu mengurangi polarisasi dan perselisihan dalam masyarakat karena ketidakmampuan bernalar secara historis sebagai akibat terjangkit penyakit “memori pendek”.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Membongkar mitos-mitos romantisasi masyarakat tradisional sebagai penjaga kelestarian lingkungan (McNeill, 2003:38). Ada masyarakat tradisional yang hidup harmonis dengan alam, namun ada pula yang  destruktif  terhadap alam (Diamond, 2014:10-12). </a:t>
            </a:r>
          </a:p>
          <a:p>
            <a:pPr lvl="1"/>
            <a:r>
              <a:rPr lang="id-ID" sz="1600" dirty="0" smtClean="0">
                <a:solidFill>
                  <a:schemeClr val="tx1"/>
                </a:solidFill>
              </a:rPr>
              <a:t>Punahnya satwa di cina untuk terapi. </a:t>
            </a:r>
          </a:p>
          <a:p>
            <a:endParaRPr lang="id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algn="ctr"/>
            <a:r>
              <a:rPr lang="id-ID" sz="3200" dirty="0" smtClean="0">
                <a:latin typeface="Arial Black" pitchFamily="34" charset="0"/>
              </a:rPr>
              <a:t>Jejak dan Prospek</a:t>
            </a:r>
            <a:endParaRPr lang="id-ID" sz="3200" dirty="0">
              <a:latin typeface="Arial Black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200400" cy="9906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  <a:sym typeface="Wingdings" pitchFamily="2" charset="2"/>
              </a:rPr>
              <a:t>Boomgaard (1997): Fase Embrional </a:t>
            </a:r>
            <a:endParaRPr lang="id-ID" sz="1600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Tx/>
              <a:buNone/>
            </a:pPr>
            <a:endParaRPr lang="id-ID" sz="2000" dirty="0"/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1812925" y="36226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5715000" y="4343400"/>
            <a:ext cx="2362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id-ID" sz="1600" b="1" i="1" dirty="0" smtClean="0">
                <a:latin typeface="Arial" charset="0"/>
                <a:sym typeface="Wingdings" pitchFamily="2" charset="2"/>
              </a:rPr>
              <a:t>20 years later (2016)</a:t>
            </a:r>
            <a:endParaRPr lang="en-US" sz="1600" b="1" i="1" dirty="0">
              <a:latin typeface="Arial" charset="0"/>
              <a:sym typeface="Wingdings" pitchFamily="2" charset="2"/>
            </a:endParaRPr>
          </a:p>
        </p:txBody>
      </p:sp>
      <p:pic>
        <p:nvPicPr>
          <p:cNvPr id="320522" name="Picture 10" descr="j0297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263" y="5486400"/>
            <a:ext cx="674687" cy="830263"/>
          </a:xfrm>
          <a:prstGeom prst="rect">
            <a:avLst/>
          </a:prstGeom>
          <a:noFill/>
        </p:spPr>
      </p:pic>
      <p:pic>
        <p:nvPicPr>
          <p:cNvPr id="550914" name="Picture 2" descr="Image result for Embri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524000"/>
            <a:ext cx="3505200" cy="1905000"/>
          </a:xfrm>
          <a:prstGeom prst="rect">
            <a:avLst/>
          </a:prstGeom>
          <a:noFill/>
        </p:spPr>
      </p:pic>
      <p:pic>
        <p:nvPicPr>
          <p:cNvPr id="550916" name="Picture 4" descr="Image result for toddl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657600"/>
            <a:ext cx="46482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066800"/>
          </a:xfrm>
        </p:spPr>
        <p:txBody>
          <a:bodyPr/>
          <a:lstStyle/>
          <a:p>
            <a:pPr lvl="0" algn="ctr"/>
            <a:r>
              <a:rPr lang="id-ID" sz="2800" b="1" dirty="0" smtClean="0"/>
              <a:t>Jejak dan Prospek 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447800"/>
            <a:ext cx="6553200" cy="4724400"/>
          </a:xfrm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1990-an, Sejarah Lingkungan (di) Indonesia baru mulai berkecambah, melalui EDEN Project, yang diketuai Profesor Peter Boomgaard (</a:t>
            </a:r>
            <a:r>
              <a:rPr lang="id-ID" sz="1800" i="1" dirty="0" smtClean="0">
                <a:solidFill>
                  <a:schemeClr val="tx1"/>
                </a:solidFill>
              </a:rPr>
              <a:t>KITLV)</a:t>
            </a:r>
            <a:r>
              <a:rPr lang="id-ID" sz="1800" dirty="0" smtClean="0">
                <a:solidFill>
                  <a:schemeClr val="tx1"/>
                </a:solidFill>
              </a:rPr>
              <a:t>, Leiden.</a:t>
            </a:r>
          </a:p>
          <a:p>
            <a:r>
              <a:rPr lang="id-ID" sz="1800" dirty="0" smtClean="0">
                <a:solidFill>
                  <a:schemeClr val="tx1"/>
                </a:solidFill>
              </a:rPr>
              <a:t>Publikasi meningkat : </a:t>
            </a:r>
          </a:p>
          <a:p>
            <a:pPr lvl="1"/>
            <a:r>
              <a:rPr lang="id-ID" sz="1400" dirty="0" smtClean="0">
                <a:solidFill>
                  <a:schemeClr val="tx1"/>
                </a:solidFill>
              </a:rPr>
              <a:t>1. </a:t>
            </a:r>
            <a:r>
              <a:rPr lang="id-ID" sz="1600" dirty="0" smtClean="0">
                <a:solidFill>
                  <a:schemeClr val="tx1"/>
                </a:solidFill>
              </a:rPr>
              <a:t>Peter Boomgaard dan David Henley (1997), </a:t>
            </a:r>
            <a:r>
              <a:rPr lang="id-ID" sz="1600" i="1" dirty="0" smtClean="0">
                <a:solidFill>
                  <a:schemeClr val="tx1"/>
                </a:solidFill>
              </a:rPr>
              <a:t>Paper Landscapes: Explorations in the Environmental History of Indonesia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id-ID" sz="1600" dirty="0" smtClean="0">
                <a:solidFill>
                  <a:schemeClr val="tx1"/>
                </a:solidFill>
              </a:rPr>
              <a:t>2. Kanpen, </a:t>
            </a:r>
            <a:r>
              <a:rPr lang="id-ID" sz="1600" i="1" dirty="0" smtClean="0">
                <a:solidFill>
                  <a:schemeClr val="tx1"/>
                </a:solidFill>
              </a:rPr>
              <a:t>Forest of Fortune?: The Environmental History of Southeast Borneo, 1600-1880 ; </a:t>
            </a:r>
          </a:p>
          <a:p>
            <a:pPr lvl="1"/>
            <a:r>
              <a:rPr lang="id-ID" sz="1600" i="1" dirty="0" smtClean="0">
                <a:solidFill>
                  <a:schemeClr val="tx1"/>
                </a:solidFill>
              </a:rPr>
              <a:t>3. </a:t>
            </a:r>
            <a:r>
              <a:rPr lang="id-ID" sz="1600" dirty="0" smtClean="0">
                <a:solidFill>
                  <a:schemeClr val="tx1"/>
                </a:solidFill>
              </a:rPr>
              <a:t>Henley, </a:t>
            </a:r>
            <a:r>
              <a:rPr lang="id-ID" sz="1600" i="1" dirty="0" smtClean="0">
                <a:solidFill>
                  <a:schemeClr val="tx1"/>
                </a:solidFill>
              </a:rPr>
              <a:t>Fertility, Food and Fever: Population, Economy and Environment in North and Central Sulawesi, 1600-1930 .</a:t>
            </a:r>
          </a:p>
          <a:p>
            <a:pPr lvl="1"/>
            <a:r>
              <a:rPr lang="id-ID" sz="1600" i="1" dirty="0" smtClean="0">
                <a:solidFill>
                  <a:schemeClr val="tx1"/>
                </a:solidFill>
              </a:rPr>
              <a:t>4.  </a:t>
            </a:r>
            <a:r>
              <a:rPr lang="id-ID" sz="1600" dirty="0" smtClean="0">
                <a:solidFill>
                  <a:schemeClr val="tx1"/>
                </a:solidFill>
              </a:rPr>
              <a:t>Boomgaard (2001), </a:t>
            </a:r>
            <a:r>
              <a:rPr lang="id-ID" sz="1600" i="1" dirty="0" smtClean="0">
                <a:solidFill>
                  <a:schemeClr val="tx1"/>
                </a:solidFill>
              </a:rPr>
              <a:t>Frontiers of Fear: Tigers and People in the Malay World, 1600-1950.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</a:p>
          <a:p>
            <a:endParaRPr lang="id-ID" dirty="0"/>
          </a:p>
        </p:txBody>
      </p:sp>
      <p:pic>
        <p:nvPicPr>
          <p:cNvPr id="7172" name="Picture 4" descr="Image result for forest fortune, knap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133600" cy="2590800"/>
          </a:xfrm>
          <a:prstGeom prst="rect">
            <a:avLst/>
          </a:prstGeom>
          <a:noFill/>
        </p:spPr>
      </p:pic>
      <p:pic>
        <p:nvPicPr>
          <p:cNvPr id="7174" name="Picture 6" descr="Image result for paper landscape, boomgaar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"/>
            <a:ext cx="2133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0"/>
            <a:ext cx="7086600" cy="23622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Nawiyanto</a:t>
            </a:r>
            <a:r>
              <a:rPr lang="en-US" sz="2000" dirty="0" smtClean="0">
                <a:solidFill>
                  <a:schemeClr val="tx1"/>
                </a:solidFill>
              </a:rPr>
              <a:t> (200</a:t>
            </a:r>
            <a:r>
              <a:rPr lang="id-ID" sz="2000" dirty="0" smtClean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id-ID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Environmental Change in a </a:t>
            </a:r>
            <a:r>
              <a:rPr lang="id-ID" sz="2000" i="1" dirty="0" smtClean="0">
                <a:solidFill>
                  <a:schemeClr val="tx1"/>
                </a:solidFill>
              </a:rPr>
              <a:t>Frontier Region of Java: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Besuki</a:t>
            </a:r>
            <a:r>
              <a:rPr lang="en-US" sz="2000" i="1" dirty="0" smtClean="0">
                <a:solidFill>
                  <a:schemeClr val="tx1"/>
                </a:solidFill>
              </a:rPr>
              <a:t> 1870-1970</a:t>
            </a:r>
            <a:r>
              <a:rPr lang="id-ID" sz="2000" i="1" dirty="0" smtClean="0">
                <a:solidFill>
                  <a:schemeClr val="tx1"/>
                </a:solidFill>
              </a:rPr>
              <a:t>.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From a frontier (less populated, predominantly forested, abundant  unused  resources), to centre of commodity productio (plantation, foodcrops, fishery), more densely populated (imigration to emigration), less-forested. </a:t>
            </a:r>
          </a:p>
          <a:p>
            <a:pPr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6148" name="Picture 4" descr="Image result for pemandangan karesidenan besuk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6172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276600"/>
            <a:ext cx="4648200" cy="3200400"/>
          </a:xfrm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Sarkawi (2016), </a:t>
            </a:r>
            <a:r>
              <a:rPr lang="id-ID" sz="1800" i="1" dirty="0" smtClean="0">
                <a:solidFill>
                  <a:schemeClr val="tx1"/>
                </a:solidFill>
              </a:rPr>
              <a:t>Mengubah dan Merusak Lingkungan, Mengundang Air Bah, tentang </a:t>
            </a:r>
            <a:r>
              <a:rPr lang="id-ID" sz="1800" dirty="0" smtClean="0">
                <a:solidFill>
                  <a:schemeClr val="tx1"/>
                </a:solidFill>
              </a:rPr>
              <a:t>banjir di Kota Surabaya pada abad ke-20.</a:t>
            </a:r>
          </a:p>
          <a:p>
            <a:r>
              <a:rPr lang="id-ID" sz="1800" dirty="0" smtClean="0">
                <a:solidFill>
                  <a:schemeClr val="tx1"/>
                </a:solidFill>
              </a:rPr>
              <a:t>Degradasi lingkungan dan perubahan lingkungan faktor antropogenik penyebab eskalasi banjir dan siklus banjir makin pendek</a:t>
            </a:r>
          </a:p>
          <a:p>
            <a:r>
              <a:rPr lang="id-ID" sz="1800" dirty="0" smtClean="0">
                <a:solidFill>
                  <a:schemeClr val="tx1"/>
                </a:solidFill>
              </a:rPr>
              <a:t>Sejarah lingkungan yang berangkat dari tradisi sejarah perkotaan. </a:t>
            </a:r>
          </a:p>
          <a:p>
            <a:endParaRPr lang="id-ID" sz="1600" dirty="0" smtClean="0">
              <a:solidFill>
                <a:schemeClr val="tx1"/>
              </a:solidFill>
            </a:endParaRPr>
          </a:p>
          <a:p>
            <a:endParaRPr lang="id-ID" dirty="0"/>
          </a:p>
        </p:txBody>
      </p:sp>
      <p:pic>
        <p:nvPicPr>
          <p:cNvPr id="5124" name="Picture 4" descr="Image result for Banjir di surabaya tempo dul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1910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334000" cy="4724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Berbagai kajian bertema sejarah lingkungan mulai dihasilkan  dengan fokus banjir. Dapat disebut misalnya: Banjir Panarukan (Raziqa, 2012), Banjir Lamongan 1966-1994 (Suhud, 2012), Banjir Bandang di Jember 2006 (Ismiyah, 2013), Banjir Bandang di Semarang (Priyanto, 2015).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Mengungkap aspek banjir: kausalitas banjir/ faktor-faktor penyebabnya, aspek genetis/kronologi, dampak ekonomi-sosial, respons pemerintah dan kelompok masyarakat.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Banjir di Panaruk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6576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447800"/>
            <a:ext cx="6019800" cy="4724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Gerakan lingkungan di Jawa masa kolonial dan kemerdekaan: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Genesis gerakan, motor penggerak, dan isu-isu gerakan, Kesinambungan dan Perubahan.</a:t>
            </a:r>
          </a:p>
          <a:p>
            <a:pPr>
              <a:buNone/>
            </a:pPr>
            <a:r>
              <a:rPr lang="id-ID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Menyusul kajian lokal: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“Laskar Hijau: Kerusakan Hutan dan Munculnya Gerakan Konservasi di Lereng Gunung Lamongan”, Kamilia (2014). “Eksploitasi Gumuk di Kabupaten Jember” Hadi (2015).     </a:t>
            </a:r>
          </a:p>
          <a:p>
            <a:endParaRPr lang="id-ID" sz="2000" dirty="0"/>
          </a:p>
        </p:txBody>
      </p:sp>
      <p:pic>
        <p:nvPicPr>
          <p:cNvPr id="3076" name="Picture 4" descr="Image result for natuur menoumenten ja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285999" cy="2705101"/>
          </a:xfrm>
          <a:prstGeom prst="rect">
            <a:avLst/>
          </a:prstGeom>
          <a:noFill/>
        </p:spPr>
      </p:pic>
      <p:pic>
        <p:nvPicPr>
          <p:cNvPr id="3078" name="Picture 6" descr="Image result for laskar hija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21336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066800"/>
            <a:ext cx="4495800" cy="30480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Jejak historiografi:refleksi minat yang tumbuh.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Prodi Ilmu Sejarah FIB Unej: SL </a:t>
            </a:r>
            <a:r>
              <a:rPr lang="id-ID" sz="2000" i="1" dirty="0" smtClean="0">
                <a:solidFill>
                  <a:schemeClr val="tx1"/>
                </a:solidFill>
              </a:rPr>
              <a:t>brand image</a:t>
            </a:r>
            <a:r>
              <a:rPr lang="id-ID" sz="2000" dirty="0" smtClean="0">
                <a:solidFill>
                  <a:schemeClr val="tx1"/>
                </a:solidFill>
              </a:rPr>
              <a:t>. </a:t>
            </a:r>
          </a:p>
          <a:p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Prospektif dan relevan untuk Indonesia.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Kaya masalah: “negeri yang tidak putus dirundung malang’.</a:t>
            </a:r>
          </a:p>
          <a:p>
            <a:endParaRPr lang="id-ID" sz="1800" dirty="0"/>
          </a:p>
        </p:txBody>
      </p:sp>
      <p:pic>
        <p:nvPicPr>
          <p:cNvPr id="2050" name="Picture 2" descr="Image result for negeri bencan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038600" cy="2819400"/>
          </a:xfrm>
          <a:prstGeom prst="rect">
            <a:avLst/>
          </a:prstGeom>
          <a:noFill/>
        </p:spPr>
      </p:pic>
      <p:pic>
        <p:nvPicPr>
          <p:cNvPr id="2052" name="Picture 4" descr="Image result for darurat asap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342900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Jejak dan Prospek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562600" cy="4724400"/>
          </a:xfrm>
        </p:spPr>
        <p:txBody>
          <a:bodyPr/>
          <a:lstStyle/>
          <a:p>
            <a:r>
              <a:rPr lang="id-ID" sz="2000" dirty="0" smtClean="0">
                <a:solidFill>
                  <a:schemeClr val="tx1"/>
                </a:solidFill>
              </a:rPr>
              <a:t>Bagaimana mencegah berulangnya bencana?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SL:  placing itself as part of the solution, dengan 2 fungsi:</a:t>
            </a:r>
          </a:p>
          <a:p>
            <a:pPr marL="857250" lvl="1" indent="-457200"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SL : ‘lonceng peringatan’,  kritisnya problem lingkungan&gt; membangunkan kesadaran baru. </a:t>
            </a:r>
          </a:p>
          <a:p>
            <a:pPr marL="857250" lvl="1" indent="-457200"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SL : ‘reservoir kearifan sejarah’, panduan-panduan praktis menyikapi persoalan lingkungan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Diharapkan: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SL ikut berkontribusi menunda:, ‘matinya alam’ dan ‘akhir sejarah’ .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Mandat Sang Pencipta, agar manusia menggunakan dan </a:t>
            </a:r>
            <a:r>
              <a:rPr lang="id-ID" sz="2000" u="sng" dirty="0" smtClean="0">
                <a:solidFill>
                  <a:schemeClr val="tx1"/>
                </a:solidFill>
              </a:rPr>
              <a:t>merawat</a:t>
            </a:r>
            <a:r>
              <a:rPr lang="id-ID" sz="2000" dirty="0" smtClean="0">
                <a:solidFill>
                  <a:schemeClr val="tx1"/>
                </a:solidFill>
              </a:rPr>
              <a:t> alam terlaksana.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the end of the eart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3200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id-ID" dirty="0" smtClean="0">
                <a:latin typeface="Arial Black" pitchFamily="34" charset="0"/>
              </a:rPr>
              <a:t>Komparasi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48185" name="Rectangle 25"/>
          <p:cNvSpPr>
            <a:spLocks noChangeArrowheads="1"/>
          </p:cNvSpPr>
          <p:nvPr/>
        </p:nvSpPr>
        <p:spPr bwMode="auto">
          <a:xfrm>
            <a:off x="2743200" y="5181600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d-ID" sz="1800" b="1" dirty="0" smtClean="0">
                <a:latin typeface="Arial" charset="0"/>
              </a:rPr>
              <a:t>Sejarah Lingkungan</a:t>
            </a: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d-ID" sz="1800" b="1" dirty="0" smtClean="0">
                <a:latin typeface="Arial" charset="0"/>
              </a:rPr>
              <a:t>Lambat dan kontribusi marginal </a:t>
            </a:r>
            <a:endParaRPr lang="en-US" sz="1800" b="1" dirty="0">
              <a:latin typeface="Arial" charset="0"/>
            </a:endParaRPr>
          </a:p>
          <a:p>
            <a:pPr marL="609600" indent="-609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id-ID" b="1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348188" name="Rectangle 28"/>
          <p:cNvSpPr>
            <a:spLocks noChangeArrowheads="1"/>
          </p:cNvSpPr>
          <p:nvPr/>
        </p:nvSpPr>
        <p:spPr bwMode="auto">
          <a:xfrm>
            <a:off x="2209800" y="2286000"/>
            <a:ext cx="6400800" cy="21383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d-ID" b="1" dirty="0" smtClean="0">
                <a:solidFill>
                  <a:srgbClr val="006699"/>
                </a:solidFill>
                <a:latin typeface="Arial" charset="0"/>
              </a:rPr>
              <a:t>	</a:t>
            </a:r>
            <a:r>
              <a:rPr lang="id-ID" sz="2000" dirty="0" smtClean="0">
                <a:latin typeface="+mn-lt"/>
              </a:rPr>
              <a:t>Kuntowijoyo (1980;2002): perubahan sosial masyarakat agraris Madura, kajian Djoko Suryo (1982;1989): masyarakat pedesaan Semarang, dan kajian Suhartono (1991) pedesaan Surakarta</a:t>
            </a:r>
            <a:endParaRPr lang="id-ID" sz="2000" b="1" dirty="0" smtClean="0">
              <a:solidFill>
                <a:srgbClr val="0066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d-ID" sz="2000" b="1" dirty="0" smtClean="0">
                <a:solidFill>
                  <a:srgbClr val="006699"/>
                </a:solidFill>
                <a:latin typeface="+mn-lt"/>
              </a:rPr>
              <a:t>	</a:t>
            </a:r>
            <a:r>
              <a:rPr lang="id-ID" sz="2000" b="1" dirty="0" smtClean="0">
                <a:latin typeface="+mn-lt"/>
              </a:rPr>
              <a:t>Survei Historiografis</a:t>
            </a:r>
            <a:r>
              <a:rPr lang="id-ID" sz="2000" b="1" dirty="0" smtClean="0">
                <a:solidFill>
                  <a:srgbClr val="006699"/>
                </a:solidFill>
                <a:latin typeface="+mn-lt"/>
              </a:rPr>
              <a:t>(</a:t>
            </a:r>
            <a:r>
              <a:rPr lang="id-ID" sz="2000" dirty="0" smtClean="0">
                <a:latin typeface="+mn-lt"/>
              </a:rPr>
              <a:t>Lindblad, 2003; Pierre van der Eng (1996), Nawiyanto (2010)</a:t>
            </a:r>
            <a:endParaRPr lang="id-ID" sz="20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348189" name="Rectangle 29"/>
          <p:cNvSpPr>
            <a:spLocks noChangeArrowheads="1"/>
          </p:cNvSpPr>
          <p:nvPr/>
        </p:nvSpPr>
        <p:spPr bwMode="auto">
          <a:xfrm>
            <a:off x="2667000" y="1066800"/>
            <a:ext cx="5181600" cy="16435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lang="id-ID" b="1" dirty="0" smtClean="0">
                <a:latin typeface="Arial" charset="0"/>
              </a:rPr>
              <a:t>	Kemajuan historiografi Sosial &amp; Ekonomi, relatif pesat: </a:t>
            </a:r>
            <a:r>
              <a:rPr lang="id-ID" dirty="0" smtClean="0"/>
              <a:t>tematis dan metodologis</a:t>
            </a:r>
            <a:endParaRPr lang="id-ID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id-ID" b="1" dirty="0" smtClean="0">
              <a:latin typeface="Arial" charset="0"/>
            </a:endParaRPr>
          </a:p>
        </p:txBody>
      </p:sp>
      <p:pic>
        <p:nvPicPr>
          <p:cNvPr id="348193" name="Picture 33" descr="0034-07v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2209800" cy="1981200"/>
          </a:xfrm>
          <a:noFill/>
          <a:ln/>
        </p:spPr>
      </p:pic>
      <p:sp>
        <p:nvSpPr>
          <p:cNvPr id="547844" name="AutoShape 4" descr="Image result for naik sepeda onte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7846" name="AutoShape 6" descr="Image result for naik sepeda onte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7848" name="AutoShape 8" descr="Image result for naik sepeda onte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47850" name="Picture 10" descr="Image result for naik sepeda ont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72000"/>
            <a:ext cx="2895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0"/>
            <a:ext cx="8077200" cy="914400"/>
          </a:xfrm>
        </p:spPr>
        <p:txBody>
          <a:bodyPr/>
          <a:lstStyle/>
          <a:p>
            <a:r>
              <a:rPr lang="id-ID" dirty="0" smtClean="0">
                <a:latin typeface="Arial Black" pitchFamily="34" charset="0"/>
              </a:rPr>
              <a:t>Pemahaman SL Terbatas</a:t>
            </a:r>
            <a:r>
              <a:rPr lang="en-US" dirty="0" smtClean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51940" name="Picture 4" descr="Image result for kerajaan islam bant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371600"/>
            <a:ext cx="2743200" cy="2209800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>
          <a:xfrm>
            <a:off x="762000" y="1447800"/>
            <a:ext cx="8153400" cy="9906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Imajinasi populer</a:t>
            </a:r>
          </a:p>
        </p:txBody>
      </p:sp>
      <p:pic>
        <p:nvPicPr>
          <p:cNvPr id="551950" name="Picture 14" descr="Image result for Perang kemerdekaa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62400"/>
            <a:ext cx="2819400" cy="2209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66800" y="2286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Sej = Kerajaan tradisional</a:t>
            </a:r>
          </a:p>
          <a:p>
            <a:r>
              <a:rPr lang="id-ID" dirty="0" smtClean="0"/>
              <a:t>Tokoh-tokoh besar</a:t>
            </a:r>
          </a:p>
          <a:p>
            <a:r>
              <a:rPr lang="id-ID" dirty="0" smtClean="0"/>
              <a:t>Peristiwa besar</a:t>
            </a:r>
            <a:endParaRPr lang="id-ID" dirty="0"/>
          </a:p>
        </p:txBody>
      </p:sp>
      <p:pic>
        <p:nvPicPr>
          <p:cNvPr id="21" name="Picture 8" descr="Image result for ken ded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962400"/>
            <a:ext cx="1676400" cy="2209800"/>
          </a:xfrm>
          <a:prstGeom prst="rect">
            <a:avLst/>
          </a:prstGeom>
          <a:noFill/>
        </p:spPr>
      </p:pic>
      <p:pic>
        <p:nvPicPr>
          <p:cNvPr id="31746" name="Picture 2" descr="Image result for gajah m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962400"/>
            <a:ext cx="16002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447800"/>
            <a:ext cx="8305800" cy="4724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total contact of man with  his habitat  and includes  everything  from urban design to wilderness preservation (Nash, 1970:250).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d-ID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Study of mutual relations and influences between humans and their environment in the past </a:t>
            </a:r>
            <a:r>
              <a:rPr lang="en-US" sz="2400" dirty="0" smtClean="0">
                <a:solidFill>
                  <a:schemeClr val="tx1"/>
                </a:solidFill>
              </a:rPr>
              <a:t>(Boomgaard,1997:2).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historically documented part of the story of the life and death … of societies and of species… in terms of their relationship with the world around them (Grove, 1998:3).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990600"/>
          </a:xfrm>
        </p:spPr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chemeClr val="tx1"/>
                </a:solidFill>
              </a:rPr>
              <a:t>Bidang </a:t>
            </a:r>
            <a:r>
              <a:rPr lang="en-US" sz="3600" dirty="0" err="1" smtClean="0">
                <a:solidFill>
                  <a:schemeClr val="tx1"/>
                </a:solidFill>
              </a:rPr>
              <a:t>Garap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7800" y="1752600"/>
            <a:ext cx="7239000" cy="3200400"/>
          </a:xfrm>
        </p:spPr>
        <p:txBody>
          <a:bodyPr/>
          <a:lstStyle/>
          <a:p>
            <a:pPr marL="52388" indent="-52388">
              <a:buFont typeface="Wingdings" pitchFamily="2" charset="2"/>
              <a:buNone/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Worster,1988):</a:t>
            </a:r>
          </a:p>
          <a:p>
            <a:pPr marL="52388" indent="-52388">
              <a:buFont typeface="Wingdings" pitchFamily="2" charset="2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Natural environments in the past</a:t>
            </a:r>
          </a:p>
          <a:p>
            <a:pPr marL="52388" indent="-52388">
              <a:buFont typeface="Wingdings" pitchFamily="2" charset="2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Modes </a:t>
            </a:r>
            <a:r>
              <a:rPr lang="en-US" sz="2800" dirty="0">
                <a:solidFill>
                  <a:schemeClr val="tx1"/>
                </a:solidFill>
              </a:rPr>
              <a:t>of production</a:t>
            </a:r>
          </a:p>
          <a:p>
            <a:pPr marL="52388" indent="-52388"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Perceptions, Ideologies, and </a:t>
            </a:r>
            <a:r>
              <a:rPr lang="en-US" sz="2800" dirty="0" smtClean="0">
                <a:solidFill>
                  <a:schemeClr val="tx1"/>
                </a:solidFill>
              </a:rPr>
              <a:t>Values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Rectangle 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Lingkungan masa lampau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10200" y="4114800"/>
            <a:ext cx="3505200" cy="20574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Esploitasi Hutan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"/>
          </p:nvPr>
        </p:nvSpPr>
        <p:spPr>
          <a:xfrm>
            <a:off x="609600" y="4267200"/>
            <a:ext cx="3505200" cy="21336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Perikanan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55302" name="Picture 6" descr="Image result for hutan alam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3657600" cy="3810000"/>
          </a:xfrm>
          <a:prstGeom prst="rect">
            <a:avLst/>
          </a:prstGeom>
          <a:noFill/>
        </p:spPr>
      </p:pic>
      <p:pic>
        <p:nvPicPr>
          <p:cNvPr id="55304" name="Picture 8" descr="Image result for hutan bet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362200"/>
            <a:ext cx="3810000" cy="3733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81200" y="1219200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Perubahan fisik lingkungan dan ekosistem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Rectangle 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  <p:pic>
        <p:nvPicPr>
          <p:cNvPr id="1026" name="Picture 2" descr="Image result for tambang kolonia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638550" cy="16764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410200" y="1676400"/>
            <a:ext cx="2133600" cy="3810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Pertatamban</a:t>
            </a:r>
            <a:r>
              <a:rPr lang="id-ID" sz="1400" dirty="0" smtClean="0">
                <a:solidFill>
                  <a:schemeClr val="tx1"/>
                </a:solidFill>
              </a:rPr>
              <a:t>gan 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10200" y="4114800"/>
            <a:ext cx="2590800" cy="3810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Eksploitasi Hutan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perkebunan kolonia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133600"/>
            <a:ext cx="3581400" cy="18288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3505200" cy="3048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Perkebunan</a:t>
            </a:r>
            <a:r>
              <a:rPr lang="id-ID" sz="1400" dirty="0" smtClean="0">
                <a:solidFill>
                  <a:schemeClr val="tx1"/>
                </a:solidFill>
              </a:rPr>
              <a:t> </a:t>
            </a:r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blando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3657600" cy="1800226"/>
          </a:xfrm>
          <a:prstGeom prst="rect">
            <a:avLst/>
          </a:prstGeom>
          <a:noFill/>
        </p:spPr>
      </p:pic>
      <p:pic>
        <p:nvPicPr>
          <p:cNvPr id="1032" name="Picture 8" descr="Image result for Nelay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572000"/>
            <a:ext cx="3657600" cy="175260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3"/>
          </p:nvPr>
        </p:nvSpPr>
        <p:spPr>
          <a:xfrm>
            <a:off x="609600" y="4267200"/>
            <a:ext cx="3505200" cy="2133600"/>
          </a:xfrm>
        </p:spPr>
        <p:txBody>
          <a:bodyPr/>
          <a:lstStyle/>
          <a:p>
            <a:r>
              <a:rPr lang="id-ID" sz="1600" dirty="0" smtClean="0">
                <a:solidFill>
                  <a:schemeClr val="tx1"/>
                </a:solidFill>
              </a:rPr>
              <a:t>Perikanan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1066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Persentuhan dengan lingkungan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0"/>
            <a:ext cx="8382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dirty="0" smtClean="0"/>
              <a:t>Persepsi dan Ideologi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Mistis-magis</a:t>
            </a:r>
            <a:endParaRPr lang="id-ID" dirty="0"/>
          </a:p>
        </p:txBody>
      </p:sp>
      <p:pic>
        <p:nvPicPr>
          <p:cNvPr id="24578" name="Picture 2" descr="Image result for hutan jawa tempo dul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3276600" cy="2667000"/>
          </a:xfrm>
          <a:prstGeom prst="rect">
            <a:avLst/>
          </a:prstGeom>
          <a:noFill/>
        </p:spPr>
      </p:pic>
      <p:sp>
        <p:nvSpPr>
          <p:cNvPr id="24580" name="AutoShape 4" descr="Image result for hutan jawa tempo dulu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838200"/>
            <a:ext cx="38100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4582" name="Picture 6" descr="Image result for hutan jawa tempo dul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133600"/>
            <a:ext cx="3810000" cy="25431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10200" y="1295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Ekonomis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elandgrid">
  <a:themeElements>
    <a:clrScheme name="panelandgri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nelandgri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nelandgri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nelandgri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elandgri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elandgri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elandgri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elandgri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nelandgri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panelandgrid</Template>
  <TotalTime>2685</TotalTime>
  <Words>1237</Words>
  <Application>Microsoft Office PowerPoint</Application>
  <PresentationFormat>On-screen Show (4:3)</PresentationFormat>
  <Paragraphs>134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BatangChe</vt:lpstr>
      <vt:lpstr>Arial</vt:lpstr>
      <vt:lpstr>Arial Black</vt:lpstr>
      <vt:lpstr>Calibri</vt:lpstr>
      <vt:lpstr>Impact</vt:lpstr>
      <vt:lpstr>Times New Roman</vt:lpstr>
      <vt:lpstr>Wingdings</vt:lpstr>
      <vt:lpstr>panelandgrid</vt:lpstr>
      <vt:lpstr>HISTORIOGRAFI LINGKUNGAN:  KONTEKS, PRAKTEK, DAN PROSPEKNYA DI INDONESIA </vt:lpstr>
      <vt:lpstr>Historiografi Lingkungan</vt:lpstr>
      <vt:lpstr>Komparasi</vt:lpstr>
      <vt:lpstr>Pemahaman SL Terbatas </vt:lpstr>
      <vt:lpstr>Definisi</vt:lpstr>
      <vt:lpstr>Bidang Garap  </vt:lpstr>
      <vt:lpstr>Lingkungan masa lampau</vt:lpstr>
      <vt:lpstr>Moda Produksi</vt:lpstr>
      <vt:lpstr>Persepsi dan Ideologi</vt:lpstr>
      <vt:lpstr>Persepsi dan Ideologi</vt:lpstr>
      <vt:lpstr> </vt:lpstr>
      <vt:lpstr>Mengapa Dikembangkan? </vt:lpstr>
      <vt:lpstr>Mengapa Dikembangkan? </vt:lpstr>
      <vt:lpstr>Mengapa Dikembangkan?</vt:lpstr>
      <vt:lpstr>Institusionalisasi</vt:lpstr>
      <vt:lpstr>Manfaat Sejarah Lingkungan</vt:lpstr>
      <vt:lpstr>Manfaat Sejarah Lingkungan</vt:lpstr>
      <vt:lpstr>Manfaat Sejarah Lingkungan</vt:lpstr>
      <vt:lpstr>Manfaat Sejarah Lingkungan</vt:lpstr>
      <vt:lpstr>Manfaat Sejarah Lingkungan</vt:lpstr>
      <vt:lpstr>Jejak dan Prospek</vt:lpstr>
      <vt:lpstr>Jejak dan Prospek  </vt:lpstr>
      <vt:lpstr>Jejak dan Prospek</vt:lpstr>
      <vt:lpstr>Jejak dan Prospek</vt:lpstr>
      <vt:lpstr>Jejak dan Prospek</vt:lpstr>
      <vt:lpstr>Jejak dan Prospek</vt:lpstr>
      <vt:lpstr>Jejak dan Prospek</vt:lpstr>
      <vt:lpstr>Jejak dan Prospek </vt:lpstr>
    </vt:vector>
  </TitlesOfParts>
  <Company>IPTN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Sukses di Kampus</dc:title>
  <dc:creator>Ina Juniarti</dc:creator>
  <cp:lastModifiedBy>HUMAS</cp:lastModifiedBy>
  <cp:revision>434</cp:revision>
  <dcterms:created xsi:type="dcterms:W3CDTF">2004-08-16T00:49:17Z</dcterms:created>
  <dcterms:modified xsi:type="dcterms:W3CDTF">2016-11-21T06:12:04Z</dcterms:modified>
</cp:coreProperties>
</file>