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2" r:id="rId13"/>
    <p:sldId id="274" r:id="rId14"/>
    <p:sldId id="273" r:id="rId15"/>
    <p:sldId id="275" r:id="rId16"/>
    <p:sldId id="276" r:id="rId17"/>
    <p:sldId id="277" r:id="rId18"/>
    <p:sldId id="279" r:id="rId19"/>
    <p:sldId id="286" r:id="rId20"/>
    <p:sldId id="282" r:id="rId21"/>
    <p:sldId id="281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438ED-FB90-419B-B92A-579AC8EA1D2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7826-841D-4235-8BAE-26CB4990D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7826-841D-4235-8BAE-26CB4990DF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17826-841D-4235-8BAE-26CB4990D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9C12-B538-46E0-880B-43CEC39043AC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63E9-38AC-4B8A-A167-FBAD66FD0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0" y="1447800"/>
            <a:ext cx="9144000" cy="1588"/>
          </a:xfrm>
          <a:prstGeom prst="straightConnector1">
            <a:avLst/>
          </a:prstGeom>
          <a:noFill/>
          <a:ln w="190500">
            <a:solidFill>
              <a:srgbClr val="FF0000"/>
            </a:solidFill>
            <a:round/>
            <a:headEnd/>
            <a:tailEnd/>
          </a:ln>
        </p:spPr>
      </p:cxn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E697"/>
          </a:solidFill>
          <a:ln w="9525">
            <a:solidFill>
              <a:srgbClr val="FFE69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:\7. Jurusan\Logo-Unej-Bakucompress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57650" y="152400"/>
            <a:ext cx="10477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76200" y="1752600"/>
            <a:ext cx="9220200" cy="5113338"/>
          </a:xfrm>
          <a:prstGeom prst="rect">
            <a:avLst/>
          </a:prstGeom>
          <a:solidFill>
            <a:srgbClr val="4472C4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UNIVERSITAS JEMBER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Oktober 2016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219200"/>
          </a:xfrm>
        </p:spPr>
        <p:txBody>
          <a:bodyPr>
            <a:normAutofit/>
          </a:bodyPr>
          <a:lstStyle/>
          <a:p>
            <a:r>
              <a:rPr lang="id-ID" sz="2000" b="1" dirty="0">
                <a:solidFill>
                  <a:schemeClr val="bg1"/>
                </a:solidFill>
              </a:rPr>
              <a:t>Oleh :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id-ID" sz="2000" b="1" dirty="0">
                <a:solidFill>
                  <a:schemeClr val="bg1"/>
                </a:solidFill>
              </a:rPr>
              <a:t>Prof. Dr. Ir. Bambang Sujanarko, M.M.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id-ID" sz="2000" b="1" dirty="0">
                <a:solidFill>
                  <a:schemeClr val="bg1"/>
                </a:solidFill>
              </a:rPr>
              <a:t>Profesor Teknik Elektro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Pidato Ilmiah Pengukuhan Profesor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4775"/>
            <a:ext cx="9144000" cy="1470025"/>
          </a:xfrm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PERAN ELEKTRONIKA DAYA DALAM </a:t>
            </a:r>
            <a:r>
              <a:rPr lang="id-ID" sz="3200" b="1" dirty="0" smtClean="0">
                <a:solidFill>
                  <a:schemeClr val="bg1"/>
                </a:solidFill>
              </a:rPr>
              <a:t/>
            </a:r>
            <a:br>
              <a:rPr lang="id-ID" sz="3200" b="1" dirty="0" smtClean="0">
                <a:solidFill>
                  <a:schemeClr val="bg1"/>
                </a:solidFill>
              </a:rPr>
            </a:br>
            <a:r>
              <a:rPr lang="id-ID" sz="3200" b="1" dirty="0" smtClean="0">
                <a:solidFill>
                  <a:schemeClr val="bg1"/>
                </a:solidFill>
              </a:rPr>
              <a:t>PENINGKATAN </a:t>
            </a:r>
            <a:r>
              <a:rPr lang="id-ID" sz="3200" b="1" dirty="0">
                <a:solidFill>
                  <a:schemeClr val="bg1"/>
                </a:solidFill>
              </a:rPr>
              <a:t>EFISIENSI ENERGI LISTRIK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id-ID" sz="3200" b="1" dirty="0">
                <a:solidFill>
                  <a:schemeClr val="bg1"/>
                </a:solidFill>
              </a:rPr>
              <a:t>DAN IMPLEMENTASI ENERGI TERBARUKAN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EFISIENSI CATU DAYA </a:t>
            </a:r>
            <a:r>
              <a:rPr lang="id-ID" sz="2800" b="1" i="1" dirty="0" smtClean="0"/>
              <a:t>SWITCHING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98354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b="1" dirty="0" smtClean="0"/>
              <a:t>Saklar elektronik, idealnya saat saklar ON tegangan 0 V, dan pada saat saklar OFF arus 0 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b="1" dirty="0" smtClean="0"/>
              <a:t>Efisiensi sesungguhnya dapat mencapai &gt; 95%</a:t>
            </a:r>
            <a:endParaRPr lang="en-US" sz="2400" b="1" dirty="0"/>
          </a:p>
        </p:txBody>
      </p:sp>
      <p:pic>
        <p:nvPicPr>
          <p:cNvPr id="5126" name="Picture 6" descr="Hasil gambar untuk regulated power supply animation"/>
          <p:cNvPicPr>
            <a:picLocks noChangeAspect="1" noChangeArrowheads="1"/>
          </p:cNvPicPr>
          <p:nvPr/>
        </p:nvPicPr>
        <p:blipFill>
          <a:blip r:embed="rId2">
            <a:lum bright="-16000" contrast="35000"/>
          </a:blip>
          <a:srcRect/>
          <a:stretch>
            <a:fillRect/>
          </a:stretch>
        </p:blipFill>
        <p:spPr bwMode="auto">
          <a:xfrm>
            <a:off x="272514" y="685800"/>
            <a:ext cx="8566686" cy="4191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562100" y="3238500"/>
            <a:ext cx="2895600" cy="838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4817" y="609600"/>
            <a:ext cx="226198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Transformator kecil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324600" y="1066800"/>
            <a:ext cx="990604" cy="381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72000" y="762000"/>
            <a:ext cx="17526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95400" y="29718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Penyearah dan filter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676400" y="2590800"/>
            <a:ext cx="609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219200" y="1219200"/>
            <a:ext cx="1524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6934200" y="2514600"/>
            <a:ext cx="609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2590800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Penyearah dan filter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/>
              <a:t>VARIABLE SPEED DRIVE </a:t>
            </a:r>
            <a:r>
              <a:rPr lang="id-ID" sz="2800" b="1" dirty="0" smtClean="0"/>
              <a:t>(VSD)</a:t>
            </a:r>
            <a:endParaRPr 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7" t="12500" r="23865" b="13542"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3124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Tidak Efisien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988" t="12500" r="3733" b="14584"/>
          <a:stretch>
            <a:fillRect/>
          </a:stretch>
        </p:blipFill>
        <p:spPr bwMode="auto">
          <a:xfrm>
            <a:off x="0" y="8382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4861" t="35416" r="14861" b="21934"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837093"/>
            <a:ext cx="2819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Konsumsi daya berkurang 40%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31372"/>
            <a:ext cx="2438400" cy="2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773668"/>
            <a:ext cx="44787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440669"/>
            <a:ext cx="24876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593069"/>
            <a:ext cx="4164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20014" y="3135868"/>
            <a:ext cx="82028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SVC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981200" y="6324600"/>
            <a:ext cx="11879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d-ID" sz="2800" dirty="0" smtClean="0"/>
              <a:t>TCPAR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715000" y="2907268"/>
            <a:ext cx="8986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id-ID" sz="2800" dirty="0" smtClean="0"/>
              <a:t>TCSC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248400" y="6324600"/>
            <a:ext cx="16560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smtClean="0"/>
              <a:t>S</a:t>
            </a:r>
            <a:r>
              <a:rPr lang="id-ID" sz="2800" dirty="0" smtClean="0"/>
              <a:t>TATCOM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0" y="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/>
              <a:t>JENIS </a:t>
            </a:r>
            <a:r>
              <a:rPr lang="en-US" sz="2800" b="1" i="1" dirty="0" smtClean="0"/>
              <a:t>FACTS</a:t>
            </a:r>
            <a:r>
              <a:rPr lang="id-ID" sz="2800" b="1" i="1" dirty="0" smtClean="0"/>
              <a:t> YANG BANYAK DIGUNAKAN</a:t>
            </a:r>
            <a:r>
              <a:rPr lang="en-US" sz="2800" b="1" i="1" dirty="0" smtClean="0"/>
              <a:t> </a:t>
            </a:r>
            <a:endParaRPr lang="en-US" sz="28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2743200" y="1143000"/>
            <a:ext cx="65434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b="1" dirty="0" smtClean="0"/>
              <a:t>3-7%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7772400" y="1981200"/>
            <a:ext cx="69923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dirty="0" smtClean="0"/>
              <a:t>&lt;30%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i="1" dirty="0" smtClean="0"/>
              <a:t>TRANSMISI  LISTRIK HVDC</a:t>
            </a:r>
            <a:endParaRPr lang="en-US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867400"/>
            <a:ext cx="7620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d-ID" sz="2400" b="1" dirty="0" smtClean="0"/>
              <a:t>Efisiensi naik </a:t>
            </a:r>
            <a:r>
              <a:rPr lang="id-ID" sz="2400" b="1" dirty="0" smtClean="0"/>
              <a:t>bisa mencapai 30%, </a:t>
            </a:r>
            <a:r>
              <a:rPr lang="id-ID" sz="2400" b="1" dirty="0" smtClean="0"/>
              <a:t>dibanding transmisi AC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bright="-24000" contrast="64000"/>
          </a:blip>
          <a:srcRect/>
          <a:stretch>
            <a:fillRect/>
          </a:stretch>
        </p:blipFill>
        <p:spPr bwMode="auto">
          <a:xfrm>
            <a:off x="304800" y="8382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POTENSI ELEKTRONIKA DAYA DALAM PENINGKATAN EFISIENSI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828800" y="1828800"/>
            <a:ext cx="70724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id-ID" b="1" dirty="0" smtClean="0"/>
              <a:t>3-5%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819400" y="2743200"/>
            <a:ext cx="70724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id-ID" b="1" dirty="0" smtClean="0"/>
              <a:t>4-7%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962400" y="2895600"/>
            <a:ext cx="70724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b="1" dirty="0" smtClean="0"/>
              <a:t>2-5%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029200" y="3048000"/>
            <a:ext cx="77136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b="1" dirty="0" smtClean="0"/>
              <a:t>8-10%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477000" y="3276600"/>
            <a:ext cx="82426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dirty="0" smtClean="0"/>
              <a:t>8-15%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58200" y="4535269"/>
            <a:ext cx="583585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25 - 40%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6373" y="3581400"/>
            <a:ext cx="7614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d-ID" dirty="0" smtClean="0"/>
              <a:t>TOTAL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8571706" y="4229894"/>
            <a:ext cx="457994" cy="75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asil gambar untuk Distributed Generation"/>
          <p:cNvPicPr>
            <a:picLocks noChangeAspect="1" noChangeArrowheads="1"/>
          </p:cNvPicPr>
          <p:nvPr/>
        </p:nvPicPr>
        <p:blipFill>
          <a:blip r:embed="rId2">
            <a:lum bright="-46000" contrast="67000"/>
          </a:blip>
          <a:srcRect/>
          <a:stretch>
            <a:fillRect/>
          </a:stretch>
        </p:blipFill>
        <p:spPr bwMode="auto">
          <a:xfrm>
            <a:off x="0" y="533400"/>
            <a:ext cx="9144000" cy="63441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INTEGRASI SISTEM ENERGI TERBARUKAN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248400"/>
            <a:ext cx="120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PLT ANGIN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6324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PLTS/PV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6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PLTN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29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PL THERMAL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1835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</a:rPr>
              <a:t>(DGS)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lum bright="-27000" contrast="49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PLT ANGIN </a:t>
            </a:r>
            <a:r>
              <a:rPr lang="id-ID" sz="2800" b="1" i="1" dirty="0" smtClean="0"/>
              <a:t>DOUBLY-FED INDUCTION-GENERATOR WITH PARTIAL-SCALE POWER CONVERTERl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5029200" y="1066800"/>
            <a:ext cx="3657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d-ID" dirty="0" smtClean="0"/>
              <a:t>tegangan, fase dan frekuensi stabil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7962900" y="1485900"/>
            <a:ext cx="38100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066800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d-ID" dirty="0" smtClean="0"/>
              <a:t>Daya angin berfluktuasi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09600" y="15240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76600" y="2743200"/>
            <a:ext cx="43434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>
                <a:solidFill>
                  <a:schemeClr val="accent6">
                    <a:lumMod val="75000"/>
                  </a:schemeClr>
                </a:solidFill>
              </a:rPr>
              <a:t>elektronika daya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PLT ANGIN </a:t>
            </a:r>
            <a:r>
              <a:rPr lang="id-ID" sz="2800" b="1" i="1" dirty="0" smtClean="0"/>
              <a:t>ASYNCHRONOUS/SYNCHRONOUS GENERATOR WITH FULL-SCALE POWER CONVERTER</a:t>
            </a:r>
            <a:endParaRPr lang="en-US" sz="2800" b="1" i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lum bright="-9000" contrast="35000"/>
          </a:blip>
          <a:srcRect/>
          <a:stretch>
            <a:fillRect/>
          </a:stretch>
        </p:blipFill>
        <p:spPr bwMode="auto">
          <a:xfrm>
            <a:off x="76200" y="24384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10200" y="1752600"/>
            <a:ext cx="3657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d-ID" dirty="0" smtClean="0"/>
              <a:t>tegangan, fase dan frekuensi stabil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7620000" y="2514600"/>
            <a:ext cx="11430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2133600"/>
            <a:ext cx="25146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Daya angin berfluktuasi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57200" y="25908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0" y="4953000"/>
            <a:ext cx="16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Diubah ke DC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43300" y="4533900"/>
            <a:ext cx="8382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6800" y="4952206"/>
            <a:ext cx="16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smtClean="0"/>
              <a:t>Diubah ke AC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372100" y="4533106"/>
            <a:ext cx="8382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76600" y="2286000"/>
            <a:ext cx="39624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>
                <a:solidFill>
                  <a:schemeClr val="accent6">
                    <a:lumMod val="75000"/>
                  </a:schemeClr>
                </a:solidFill>
              </a:rPr>
              <a:t>elektronika daya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lum bright="-23000" contrast="36000"/>
          </a:blip>
          <a:srcRect/>
          <a:stretch>
            <a:fillRect/>
          </a:stretch>
        </p:blipFill>
        <p:spPr bwMode="auto">
          <a:xfrm>
            <a:off x="76200" y="838200"/>
            <a:ext cx="891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TOPOLOGI  IMPLEMENTASI  ELEKTRONIKA  DAYA  PADA  PLTS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042" y="-1"/>
            <a:ext cx="9186041" cy="71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3505200"/>
            <a:ext cx="75430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6600" b="1" i="1" dirty="0" smtClean="0">
                <a:solidFill>
                  <a:srgbClr val="FF0000"/>
                </a:solidFill>
              </a:rPr>
              <a:t>RESEARCH GROUP </a:t>
            </a:r>
          </a:p>
          <a:p>
            <a:r>
              <a:rPr lang="id-ID" sz="6600" b="1" i="1" dirty="0" smtClean="0">
                <a:solidFill>
                  <a:srgbClr val="FF0000"/>
                </a:solidFill>
              </a:rPr>
              <a:t>RENEWABLE ENERGY</a:t>
            </a:r>
            <a:endParaRPr lang="en-US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619482"/>
          <a:ext cx="8915401" cy="6009918"/>
        </p:xfrm>
        <a:graphic>
          <a:graphicData uri="http://schemas.openxmlformats.org/drawingml/2006/table">
            <a:tbl>
              <a:tblPr/>
              <a:tblGrid>
                <a:gridCol w="1649350"/>
                <a:gridCol w="987826"/>
                <a:gridCol w="1044885"/>
                <a:gridCol w="1305214"/>
                <a:gridCol w="1044885"/>
                <a:gridCol w="1303433"/>
                <a:gridCol w="1579808"/>
              </a:tblGrid>
              <a:tr h="192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Negara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Pendu-duk (juta)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Energi Listrik (TWh)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Konsumsi Energi Listrik (Wh/orang/tahun)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 Energi Listrik dari Fosil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 Energi Listrik dari Nuklir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Sumber Energi Listrik dari Energi Terbarukan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DUNIA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7,040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20,900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2,969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Cina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1,356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4,830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3,562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India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1,237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760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Amerika Serikat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314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4,070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12,962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Indonesia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247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733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Thailand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67.7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2,496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Korea Selatan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517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10,340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Malaysia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29.2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4,315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Australia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23.1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10,216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Arab Saudi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93.7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10,185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/>
              <a:t>PETA KONSUMSI ENERGI</a:t>
            </a:r>
            <a:endParaRPr lang="en-US" sz="3200" b="1" dirty="0"/>
          </a:p>
        </p:txBody>
      </p:sp>
      <p:sp>
        <p:nvSpPr>
          <p:cNvPr id="5" name="Oval 4"/>
          <p:cNvSpPr/>
          <p:nvPr/>
        </p:nvSpPr>
        <p:spPr>
          <a:xfrm>
            <a:off x="4343400" y="4419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39624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25146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BEBERAPA HASIL PENELITIAN</a:t>
            </a:r>
            <a:endParaRPr lang="en-US" sz="2800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lum bright="5000" contrast="11000"/>
          </a:blip>
          <a:srcRect t="9798" b="9798"/>
          <a:stretch>
            <a:fillRect/>
          </a:stretch>
        </p:blipFill>
        <p:spPr bwMode="auto">
          <a:xfrm rot="20967949">
            <a:off x="1164216" y="1325671"/>
            <a:ext cx="55625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lum bright="8000" contrast="31000"/>
          </a:blip>
          <a:srcRect l="8562" r="8562"/>
          <a:stretch>
            <a:fillRect/>
          </a:stretch>
        </p:blipFill>
        <p:spPr bwMode="auto">
          <a:xfrm>
            <a:off x="609600" y="838200"/>
            <a:ext cx="82295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BEBERAPA HASIL PENELITIAN</a:t>
            </a:r>
            <a:endParaRPr lang="en-US" sz="2800" b="1" dirty="0"/>
          </a:p>
        </p:txBody>
      </p:sp>
      <p:pic>
        <p:nvPicPr>
          <p:cNvPr id="3" name="Picture 2" descr="D:\penelitian\LAPORAN AKHIR 2014\Eltob-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48006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penelitian\LAPORAN AKHIR 2014\eltob-titen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543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BEBERAPA HASIL PENELITIAN</a:t>
            </a:r>
            <a:endParaRPr lang="en-US" sz="2800" b="1" dirty="0"/>
          </a:p>
        </p:txBody>
      </p:sp>
      <p:pic>
        <p:nvPicPr>
          <p:cNvPr id="2050" name="Picture 2" descr="IMG_20160818_2259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31718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35502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490" y="1828800"/>
            <a:ext cx="224671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BEBERAPA HASIL PENELITIAN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60843">
            <a:off x="1017223" y="1441719"/>
            <a:ext cx="6204310" cy="43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95987">
            <a:off x="1828800" y="1143000"/>
            <a:ext cx="5876925" cy="421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2426">
            <a:off x="861125" y="1605398"/>
            <a:ext cx="6981825" cy="44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double way unej"/>
          <p:cNvPicPr>
            <a:picLocks noChangeAspect="1" noChangeArrowheads="1"/>
          </p:cNvPicPr>
          <p:nvPr/>
        </p:nvPicPr>
        <p:blipFill>
          <a:blip r:embed="rId2">
            <a:lum bright="14000" contrast="6000"/>
          </a:blip>
          <a:srcRect/>
          <a:stretch>
            <a:fillRect/>
          </a:stretch>
        </p:blipFill>
        <p:spPr bwMode="auto">
          <a:xfrm>
            <a:off x="0" y="0"/>
            <a:ext cx="916726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5334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 KASIH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1" y="2362200"/>
            <a:ext cx="31551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asil gambar untuk elektrifikasi indonesia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1" cy="63267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/>
              <a:t>MASA HABIS ENERGI FOSIL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-571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PERAN ELEKTRONIKA DAYA DALAM PENINGKATAN EFISIENSI LISTRIK DAN IMPLEMENTASI ENERGI TERBARUKAN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838200"/>
            <a:ext cx="1066800" cy="6019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914400"/>
            <a:ext cx="990600" cy="2209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1752600"/>
            <a:ext cx="10668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343400"/>
            <a:ext cx="9906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4419600"/>
            <a:ext cx="990600" cy="1905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sil gambar untuk rectifier converter cycloconverter power electronics"/>
          <p:cNvPicPr>
            <a:picLocks noChangeAspect="1" noChangeArrowheads="1"/>
          </p:cNvPicPr>
          <p:nvPr/>
        </p:nvPicPr>
        <p:blipFill>
          <a:blip r:embed="rId2"/>
          <a:srcRect t="10425"/>
          <a:stretch>
            <a:fillRect/>
          </a:stretch>
        </p:blipFill>
        <p:spPr bwMode="auto">
          <a:xfrm>
            <a:off x="0" y="355600"/>
            <a:ext cx="9144000" cy="650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9477045">
            <a:off x="1138212" y="1507167"/>
            <a:ext cx="207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/>
              <a:t>INVERTER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 rot="2175528">
            <a:off x="5184672" y="1511810"/>
            <a:ext cx="332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/>
              <a:t>CYCLOCONVERTER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 rot="2127993">
            <a:off x="1117648" y="5271331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/>
              <a:t>CHOPPER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 rot="19446993">
            <a:off x="5636365" y="5240967"/>
            <a:ext cx="253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b="1" dirty="0" smtClean="0"/>
              <a:t>PENYEARAH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 rot="2175528">
            <a:off x="5903036" y="1129215"/>
            <a:ext cx="280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/>
              <a:t>KONTROLER AC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8305800" y="64516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KONVERSI DALAM ELEKTRONIKA DAYA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sil gambar untuk power electronic device"/>
          <p:cNvPicPr/>
          <p:nvPr/>
        </p:nvPicPr>
        <p:blipFill>
          <a:blip r:embed="rId2">
            <a:lum bright="-12000" contrast="38000"/>
          </a:blip>
          <a:srcRect/>
          <a:stretch>
            <a:fillRect/>
          </a:stretch>
        </p:blipFill>
        <p:spPr bwMode="auto">
          <a:xfrm>
            <a:off x="152400" y="6858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KARAKTERISTIK UMUM, PEMANFAAT </a:t>
            </a:r>
          </a:p>
          <a:p>
            <a:pPr algn="ctr"/>
            <a:r>
              <a:rPr lang="id-ID" sz="2800" b="1" dirty="0" smtClean="0"/>
              <a:t>DAN PENGEMBANGAN KOMPONEN ELEKTRONIKA DAYA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14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HUBUNGAN ELEKTRONIKA DAYA DENGAN BIDANG LAIN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EFISIENSI CATU DAYA LINIER</a:t>
            </a:r>
            <a:endParaRPr lang="en-US" sz="2800" b="1" dirty="0"/>
          </a:p>
        </p:txBody>
      </p:sp>
      <p:pic>
        <p:nvPicPr>
          <p:cNvPr id="8198" name="Picture 6" descr="Hasil gambar untuk regulated power supply 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02979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724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400" b="1" dirty="0" smtClean="0"/>
              <a:t>Kehilangan daya terbesar ada pada Transistor, besarnya sama dengan besar arus dikali beda tegangan input dan output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b="1" dirty="0" smtClean="0"/>
              <a:t>Kehilangan daya terjadi juga pada transformator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400" b="1" dirty="0" smtClean="0"/>
              <a:t>Efisiensi hanya  mencapai 30-60 %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009900" y="2781300"/>
            <a:ext cx="2514600" cy="15240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952500" y="4229100"/>
            <a:ext cx="1828800" cy="8382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762000"/>
            <a:ext cx="21264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d-ID" b="1" dirty="0" smtClean="0"/>
              <a:t>Transformator besar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142206" y="1371600"/>
            <a:ext cx="457994" cy="7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5141" y="697468"/>
            <a:ext cx="11886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d-ID" b="1" dirty="0" smtClean="0"/>
              <a:t>Penyearah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628503" y="1257697"/>
            <a:ext cx="610394" cy="228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90600" y="1524000"/>
            <a:ext cx="838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1200" y="1524000"/>
            <a:ext cx="11430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758091">
            <a:off x="4018647" y="1308847"/>
            <a:ext cx="1981200" cy="30492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15000" y="849868"/>
            <a:ext cx="1119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d-ID" b="1" dirty="0" smtClean="0"/>
              <a:t>Transistor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91201" y="1219200"/>
            <a:ext cx="426659" cy="381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410</Words>
  <Application>Microsoft Office PowerPoint</Application>
  <PresentationFormat>On-screen Show (4:3)</PresentationFormat>
  <Paragraphs>155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PERAN ELEKTRONIKA DAYA DALAM  PENINGKATAN EFISIENSI ENERGI LISTRIK DAN IMPLEMENTASI ENERGI TERBARUKAN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UNEJ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ELEKTRONIKA DAYA DALAM  PENINGKATAN EFISIENSI ENERGI LISTRIK DAN IMPLEMENTASI ENERGI TERBARUKAN</dc:title>
  <dc:creator>User</dc:creator>
  <cp:lastModifiedBy>User</cp:lastModifiedBy>
  <cp:revision>58</cp:revision>
  <dcterms:created xsi:type="dcterms:W3CDTF">2016-10-07T18:40:21Z</dcterms:created>
  <dcterms:modified xsi:type="dcterms:W3CDTF">2016-10-11T15:19:05Z</dcterms:modified>
</cp:coreProperties>
</file>