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3"/>
  </p:notesMasterIdLst>
  <p:handoutMasterIdLst>
    <p:handoutMasterId r:id="rId54"/>
  </p:handoutMasterIdLst>
  <p:sldIdLst>
    <p:sldId id="265" r:id="rId2"/>
    <p:sldId id="257" r:id="rId3"/>
    <p:sldId id="267" r:id="rId4"/>
    <p:sldId id="324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268" r:id="rId13"/>
    <p:sldId id="270" r:id="rId14"/>
    <p:sldId id="269" r:id="rId15"/>
    <p:sldId id="266" r:id="rId16"/>
    <p:sldId id="271" r:id="rId17"/>
    <p:sldId id="272" r:id="rId18"/>
    <p:sldId id="273" r:id="rId19"/>
    <p:sldId id="291" r:id="rId20"/>
    <p:sldId id="286" r:id="rId21"/>
    <p:sldId id="285" r:id="rId22"/>
    <p:sldId id="289" r:id="rId23"/>
    <p:sldId id="290" r:id="rId24"/>
    <p:sldId id="283" r:id="rId25"/>
    <p:sldId id="276" r:id="rId26"/>
    <p:sldId id="277" r:id="rId27"/>
    <p:sldId id="278" r:id="rId28"/>
    <p:sldId id="282" r:id="rId29"/>
    <p:sldId id="292" r:id="rId30"/>
    <p:sldId id="325" r:id="rId31"/>
    <p:sldId id="326" r:id="rId32"/>
    <p:sldId id="295" r:id="rId33"/>
    <p:sldId id="296" r:id="rId34"/>
    <p:sldId id="298" r:id="rId35"/>
    <p:sldId id="299" r:id="rId36"/>
    <p:sldId id="300" r:id="rId37"/>
    <p:sldId id="301" r:id="rId38"/>
    <p:sldId id="264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4" r:id="rId49"/>
    <p:sldId id="315" r:id="rId50"/>
    <p:sldId id="284" r:id="rId51"/>
    <p:sldId id="302" r:id="rId5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6573"/>
    <a:srgbClr val="283B44"/>
    <a:srgbClr val="E1B400"/>
    <a:srgbClr val="FFF2B9"/>
    <a:srgbClr val="DDE7EB"/>
    <a:srgbClr val="BED0D8"/>
    <a:srgbClr val="F6F4F0"/>
    <a:srgbClr val="84DC2D"/>
    <a:srgbClr val="C5C9C7"/>
    <a:srgbClr val="C3C3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4" autoAdjust="0"/>
    <p:restoredTop sz="9466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image" Target="../media/image34.pn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>
        <c:manualLayout>
          <c:layoutTarget val="inner"/>
          <c:xMode val="edge"/>
          <c:yMode val="edge"/>
          <c:x val="0.14815279469889409"/>
          <c:y val="3.1292035927632002E-2"/>
          <c:w val="0.81896479487213258"/>
          <c:h val="0.8153141103979900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Pertumbuhan Ekonomi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456499368922586E-2"/>
                  <c:y val="2.71337372770547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2282496844612992E-2"/>
                  <c:y val="2.713373727705483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8.6738996213535507E-3"/>
                  <c:y val="-3.371397233994214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Sheet1!$B$2:$B$29</c:f>
              <c:numCache>
                <c:formatCode>0.00</c:formatCode>
                <c:ptCount val="28"/>
                <c:pt idx="0">
                  <c:v>6.8865649735283485</c:v>
                </c:pt>
                <c:pt idx="1">
                  <c:v>6.7670698576243637</c:v>
                </c:pt>
                <c:pt idx="2">
                  <c:v>9.8800775216677028</c:v>
                </c:pt>
                <c:pt idx="3">
                  <c:v>7.9271568241234815</c:v>
                </c:pt>
                <c:pt idx="4">
                  <c:v>6.975527808839658</c:v>
                </c:pt>
                <c:pt idx="5">
                  <c:v>4.9261548572164511</c:v>
                </c:pt>
                <c:pt idx="6">
                  <c:v>7.2421316385663745</c:v>
                </c:pt>
                <c:pt idx="7">
                  <c:v>4.9718412499008924</c:v>
                </c:pt>
                <c:pt idx="8">
                  <c:v>7.8181870767078934</c:v>
                </c:pt>
                <c:pt idx="9">
                  <c:v>-13.126725492382031</c:v>
                </c:pt>
                <c:pt idx="10">
                  <c:v>0.79112608199960688</c:v>
                </c:pt>
                <c:pt idx="11">
                  <c:v>4.9200677470163185</c:v>
                </c:pt>
                <c:pt idx="12">
                  <c:v>3.6434664472154892</c:v>
                </c:pt>
                <c:pt idx="13">
                  <c:v>4.4994753908568734</c:v>
                </c:pt>
                <c:pt idx="14">
                  <c:v>4.7803691216757924</c:v>
                </c:pt>
                <c:pt idx="15">
                  <c:v>5.0308739450179303</c:v>
                </c:pt>
                <c:pt idx="16">
                  <c:v>5.6925713038345975</c:v>
                </c:pt>
                <c:pt idx="17">
                  <c:v>5.5009517852027194</c:v>
                </c:pt>
                <c:pt idx="18">
                  <c:v>6.3450222266729908</c:v>
                </c:pt>
                <c:pt idx="19">
                  <c:v>6.0065644422510474</c:v>
                </c:pt>
                <c:pt idx="20">
                  <c:v>4.6288711825615891</c:v>
                </c:pt>
                <c:pt idx="21">
                  <c:v>6.377625685656672</c:v>
                </c:pt>
                <c:pt idx="22">
                  <c:v>6.1697842077100749</c:v>
                </c:pt>
                <c:pt idx="23">
                  <c:v>6.030050653056179</c:v>
                </c:pt>
                <c:pt idx="24">
                  <c:v>5.56</c:v>
                </c:pt>
                <c:pt idx="25">
                  <c:v>5.0246649573912201</c:v>
                </c:pt>
                <c:pt idx="26">
                  <c:v>4.79</c:v>
                </c:pt>
                <c:pt idx="27" formatCode="General">
                  <c:v>5.18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67A-49D2-823D-C258C47EF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Tingkat Kemiskinan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456499368922586E-2"/>
                  <c:y val="-2.71337372770547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478198232983223E-2"/>
                  <c:y val="-2.98471110047601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-2.809497694995179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40.1</c:v>
                </c:pt>
                <c:pt idx="1">
                  <c:v>33.300000000000004</c:v>
                </c:pt>
                <c:pt idx="2">
                  <c:v>28.6</c:v>
                </c:pt>
                <c:pt idx="3">
                  <c:v>26.9</c:v>
                </c:pt>
                <c:pt idx="4">
                  <c:v>21.6</c:v>
                </c:pt>
                <c:pt idx="5">
                  <c:v>17.399999999999999</c:v>
                </c:pt>
                <c:pt idx="6">
                  <c:v>15.1</c:v>
                </c:pt>
                <c:pt idx="7">
                  <c:v>13.7</c:v>
                </c:pt>
                <c:pt idx="8">
                  <c:v>17.47</c:v>
                </c:pt>
                <c:pt idx="9">
                  <c:v>24.2</c:v>
                </c:pt>
                <c:pt idx="10">
                  <c:v>23.43</c:v>
                </c:pt>
                <c:pt idx="11">
                  <c:v>19.14</c:v>
                </c:pt>
                <c:pt idx="12">
                  <c:v>18.41</c:v>
                </c:pt>
                <c:pt idx="13">
                  <c:v>18.2</c:v>
                </c:pt>
                <c:pt idx="14">
                  <c:v>17.420000000000002</c:v>
                </c:pt>
                <c:pt idx="15">
                  <c:v>16.66</c:v>
                </c:pt>
                <c:pt idx="16">
                  <c:v>15.97</c:v>
                </c:pt>
                <c:pt idx="17">
                  <c:v>17.75</c:v>
                </c:pt>
                <c:pt idx="18">
                  <c:v>16.579999999999988</c:v>
                </c:pt>
                <c:pt idx="19">
                  <c:v>15.42</c:v>
                </c:pt>
                <c:pt idx="20">
                  <c:v>14.15</c:v>
                </c:pt>
                <c:pt idx="21">
                  <c:v>13.33</c:v>
                </c:pt>
                <c:pt idx="22">
                  <c:v>12.49</c:v>
                </c:pt>
                <c:pt idx="23">
                  <c:v>11.96</c:v>
                </c:pt>
                <c:pt idx="24">
                  <c:v>11.360000000000007</c:v>
                </c:pt>
                <c:pt idx="25">
                  <c:v>11.25</c:v>
                </c:pt>
                <c:pt idx="26">
                  <c:v>11.22</c:v>
                </c:pt>
                <c:pt idx="27">
                  <c:v>10.860000000000007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867A-49D2-823D-C258C47EF397}"/>
            </c:ext>
          </c:extLst>
        </c:ser>
        <c:dLbls/>
        <c:marker val="1"/>
        <c:axId val="122627200"/>
        <c:axId val="122628736"/>
      </c:lineChart>
      <c:catAx>
        <c:axId val="12262720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id-ID"/>
          </a:p>
        </c:txPr>
        <c:crossAx val="122628736"/>
        <c:crosses val="autoZero"/>
        <c:auto val="1"/>
        <c:lblAlgn val="ctr"/>
        <c:lblOffset val="100"/>
      </c:catAx>
      <c:valAx>
        <c:axId val="1226287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d-ID"/>
          </a:p>
        </c:txPr>
        <c:crossAx val="1226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488405243108615E-2"/>
          <c:y val="0.89127361917051995"/>
          <c:w val="0.9466398742889216"/>
          <c:h val="9.6585849435532931E-2"/>
        </c:manualLayout>
      </c:layout>
      <c:overlay val="1"/>
      <c:txPr>
        <a:bodyPr/>
        <a:lstStyle/>
        <a:p>
          <a:pPr>
            <a:defRPr sz="1400" b="1"/>
          </a:pPr>
          <a:endParaRPr lang="id-ID"/>
        </a:p>
      </c:txPr>
    </c:legend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26"/>
  <c:chart>
    <c:plotArea>
      <c:layout>
        <c:manualLayout>
          <c:layoutTarget val="inner"/>
          <c:xMode val="edge"/>
          <c:yMode val="edge"/>
          <c:x val="0.10677614950908924"/>
          <c:y val="4.9960875984251973E-2"/>
          <c:w val="0.87624854184893552"/>
          <c:h val="0.814361466535433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Laki-laki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24.36</c:v>
                </c:pt>
                <c:pt idx="1">
                  <c:v>16.100000000000001</c:v>
                </c:pt>
                <c:pt idx="2">
                  <c:v>9.34</c:v>
                </c:pt>
                <c:pt idx="3">
                  <c:v>11.73</c:v>
                </c:pt>
                <c:pt idx="4">
                  <c:v>11.08</c:v>
                </c:pt>
                <c:pt idx="5">
                  <c:v>1.1399999999999979</c:v>
                </c:pt>
                <c:pt idx="6">
                  <c:v>0.87000000000000088</c:v>
                </c:pt>
                <c:pt idx="7">
                  <c:v>6.22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37-4441-9904-52F879D50B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Perempuan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3.0864197530864252E-3"/>
                  <c:y val="-9.375000000000023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389E-3"/>
                  <c:y val="3.125000000000004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22E-2"/>
                  <c:y val="-3.125000000000004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160493827160689E-3"/>
                  <c:y val="9.375000000000023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29E-3"/>
                  <c:y val="3.125000000000004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802469135802495E-2"/>
                  <c:y val="6.250000000000008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864197530864252E-3"/>
                  <c:y val="3.125000000000004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629629629629743E-3"/>
                  <c:y val="-6.250000000000008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E37-4441-9904-52F879D50B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7.34</c:v>
                </c:pt>
                <c:pt idx="1">
                  <c:v>4.3</c:v>
                </c:pt>
                <c:pt idx="2">
                  <c:v>2.61</c:v>
                </c:pt>
                <c:pt idx="3">
                  <c:v>2.3899999999999997</c:v>
                </c:pt>
                <c:pt idx="4">
                  <c:v>3.66</c:v>
                </c:pt>
                <c:pt idx="5">
                  <c:v>0.15000000000000022</c:v>
                </c:pt>
                <c:pt idx="6">
                  <c:v>6.0000000000000032E-2</c:v>
                </c:pt>
                <c:pt idx="7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37-4441-9904-52F879D50BB5}"/>
            </c:ext>
          </c:extLst>
        </c:ser>
        <c:dLbls/>
        <c:gapWidth val="80"/>
        <c:axId val="124237312"/>
        <c:axId val="124238848"/>
      </c:barChart>
      <c:catAx>
        <c:axId val="124237312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200"/>
            </a:pPr>
            <a:endParaRPr lang="id-ID"/>
          </a:p>
        </c:txPr>
        <c:crossAx val="124238848"/>
        <c:crosses val="autoZero"/>
        <c:lblAlgn val="ctr"/>
        <c:lblOffset val="100"/>
      </c:catAx>
      <c:valAx>
        <c:axId val="124238848"/>
        <c:scaling>
          <c:orientation val="minMax"/>
        </c:scaling>
        <c:axPos val="l"/>
        <c:numFmt formatCode="0.00" sourceLinked="1"/>
        <c:tickLblPos val="nextTo"/>
        <c:crossAx val="12423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51558398950135"/>
          <c:y val="0.31326500984251981"/>
          <c:w val="0.16980327111888788"/>
          <c:h val="0.17346998031496103"/>
        </c:manualLayout>
      </c:layout>
      <c:overlay val="1"/>
    </c:legend>
    <c:plotVisOnly val="1"/>
    <c:dispBlanksAs val="gap"/>
  </c:chart>
  <c:spPr>
    <a:solidFill>
      <a:prstClr val="white">
        <a:alpha val="65000"/>
      </a:prstClr>
    </a:solidFill>
  </c:spPr>
  <c:txPr>
    <a:bodyPr/>
    <a:lstStyle/>
    <a:p>
      <a:pPr>
        <a:defRPr sz="1800"/>
      </a:pPr>
      <a:endParaRPr lang="id-ID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26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&lt;35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0.1363</c:v>
                </c:pt>
                <c:pt idx="1">
                  <c:v>7.0499999999999993E-2</c:v>
                </c:pt>
                <c:pt idx="2">
                  <c:v>0.12869999999999998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7-417C-86C4-899A9CC910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0.2757</c:v>
                </c:pt>
                <c:pt idx="1">
                  <c:v>0.16880000000000001</c:v>
                </c:pt>
                <c:pt idx="2">
                  <c:v>0.26340000000000002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07-417C-86C4-899A9CC910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0.28200000000000008</c:v>
                </c:pt>
                <c:pt idx="1">
                  <c:v>0.26700000000000002</c:v>
                </c:pt>
                <c:pt idx="2">
                  <c:v>0.28030000000000038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07-417C-86C4-899A9CC910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&gt;=55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0.30610000000000032</c:v>
                </c:pt>
                <c:pt idx="1">
                  <c:v>0.49370000000000008</c:v>
                </c:pt>
                <c:pt idx="2">
                  <c:v>0.32760000000000045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07-417C-86C4-899A9CC910B7}"/>
            </c:ext>
          </c:extLst>
        </c:ser>
        <c:dLbls/>
        <c:gapWidth val="60"/>
        <c:overlap val="100"/>
        <c:axId val="124420480"/>
        <c:axId val="124422016"/>
      </c:barChart>
      <c:catAx>
        <c:axId val="124420480"/>
        <c:scaling>
          <c:orientation val="minMax"/>
        </c:scaling>
        <c:axPos val="b"/>
        <c:numFmt formatCode="General" sourceLinked="0"/>
        <c:tickLblPos val="nextTo"/>
        <c:crossAx val="124422016"/>
        <c:crosses val="autoZero"/>
        <c:auto val="1"/>
        <c:lblAlgn val="ctr"/>
        <c:lblOffset val="100"/>
      </c:catAx>
      <c:valAx>
        <c:axId val="124422016"/>
        <c:scaling>
          <c:orientation val="minMax"/>
        </c:scaling>
        <c:axPos val="l"/>
        <c:majorGridlines/>
        <c:numFmt formatCode="0%" sourceLinked="1"/>
        <c:tickLblPos val="nextTo"/>
        <c:crossAx val="124420480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2000"/>
          </a:pPr>
          <a:endParaRPr lang="id-ID"/>
        </a:p>
      </c:txPr>
    </c:legend>
    <c:plotVisOnly val="1"/>
    <c:dispBlanksAs val="gap"/>
  </c:chart>
  <c:spPr>
    <a:solidFill>
      <a:prstClr val="white">
        <a:alpha val="71000"/>
      </a:prstClr>
    </a:solidFill>
    <a:ln>
      <a:solidFill>
        <a:schemeClr val="bg1">
          <a:lumMod val="75000"/>
        </a:schemeClr>
      </a:solidFill>
    </a:ln>
  </c:spPr>
  <c:txPr>
    <a:bodyPr/>
    <a:lstStyle/>
    <a:p>
      <a:pPr>
        <a:defRPr sz="1800"/>
      </a:pPr>
      <a:endParaRPr lang="id-ID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-3300000"/>
              <a:lstStyle/>
              <a:p>
                <a:pPr>
                  <a:defRPr sz="1400"/>
                </a:pPr>
                <a:endParaRPr lang="id-ID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4010</c:v>
                </c:pt>
                <c:pt idx="1">
                  <c:v>87</c:v>
                </c:pt>
                <c:pt idx="2">
                  <c:v>225</c:v>
                </c:pt>
                <c:pt idx="3">
                  <c:v>1862</c:v>
                </c:pt>
                <c:pt idx="4">
                  <c:v>475</c:v>
                </c:pt>
                <c:pt idx="5">
                  <c:v>520</c:v>
                </c:pt>
                <c:pt idx="6">
                  <c:v>111</c:v>
                </c:pt>
                <c:pt idx="7">
                  <c:v>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3-47DA-8E8F-4F41146ED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-3240000"/>
              <a:lstStyle/>
              <a:p>
                <a:pPr>
                  <a:defRPr sz="14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4165</c:v>
                </c:pt>
                <c:pt idx="1">
                  <c:v>114</c:v>
                </c:pt>
                <c:pt idx="2">
                  <c:v>185</c:v>
                </c:pt>
                <c:pt idx="3">
                  <c:v>2216</c:v>
                </c:pt>
                <c:pt idx="4">
                  <c:v>636</c:v>
                </c:pt>
                <c:pt idx="5">
                  <c:v>279</c:v>
                </c:pt>
                <c:pt idx="6">
                  <c:v>100</c:v>
                </c:pt>
                <c:pt idx="7">
                  <c:v>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3-47DA-8E8F-4F41146EDDC8}"/>
            </c:ext>
          </c:extLst>
        </c:ser>
        <c:dLbls/>
        <c:gapWidth val="80"/>
        <c:axId val="124535552"/>
        <c:axId val="124537088"/>
      </c:barChart>
      <c:catAx>
        <c:axId val="124535552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200"/>
            </a:pPr>
            <a:endParaRPr lang="id-ID"/>
          </a:p>
        </c:txPr>
        <c:crossAx val="124537088"/>
        <c:crosses val="autoZero"/>
        <c:lblAlgn val="ctr"/>
        <c:lblOffset val="100"/>
      </c:catAx>
      <c:valAx>
        <c:axId val="124537088"/>
        <c:scaling>
          <c:orientation val="minMax"/>
        </c:scaling>
        <c:axPos val="l"/>
        <c:numFmt formatCode="#,##0" sourceLinked="1"/>
        <c:tickLblPos val="nextTo"/>
        <c:crossAx val="12453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61327531426994"/>
          <c:y val="0.27092016114264922"/>
          <c:w val="0.27952122760970682"/>
          <c:h val="0.11096998031496051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1.52777811193747E-2"/>
          <c:y val="0"/>
          <c:w val="0.96944443776125055"/>
          <c:h val="0.7898659408213901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Penduduk Miskin (Juta)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Mar-11</c:v>
                </c:pt>
                <c:pt idx="3">
                  <c:v>Sept-11</c:v>
                </c:pt>
                <c:pt idx="4">
                  <c:v>Mar-12</c:v>
                </c:pt>
                <c:pt idx="5">
                  <c:v>Sept-12</c:v>
                </c:pt>
                <c:pt idx="6">
                  <c:v>Mar-13</c:v>
                </c:pt>
                <c:pt idx="7">
                  <c:v>Sept-13</c:v>
                </c:pt>
                <c:pt idx="8">
                  <c:v>Mar-14</c:v>
                </c:pt>
                <c:pt idx="9">
                  <c:v>Sept-14</c:v>
                </c:pt>
                <c:pt idx="10">
                  <c:v>Mar-15</c:v>
                </c:pt>
                <c:pt idx="11">
                  <c:v>Sept-15</c:v>
                </c:pt>
                <c:pt idx="12">
                  <c:v>Mar-16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32.53</c:v>
                </c:pt>
                <c:pt idx="1">
                  <c:v>31.02</c:v>
                </c:pt>
                <c:pt idx="2">
                  <c:v>30.12</c:v>
                </c:pt>
                <c:pt idx="3">
                  <c:v>30.01</c:v>
                </c:pt>
                <c:pt idx="4">
                  <c:v>29.25</c:v>
                </c:pt>
                <c:pt idx="5">
                  <c:v>28.71</c:v>
                </c:pt>
                <c:pt idx="6">
                  <c:v>28.17</c:v>
                </c:pt>
                <c:pt idx="7">
                  <c:v>28.6</c:v>
                </c:pt>
                <c:pt idx="8">
                  <c:v>28.279999999999987</c:v>
                </c:pt>
                <c:pt idx="9">
                  <c:v>27.73</c:v>
                </c:pt>
                <c:pt idx="10">
                  <c:v>28.59</c:v>
                </c:pt>
                <c:pt idx="11">
                  <c:v>28.51</c:v>
                </c:pt>
                <c:pt idx="12">
                  <c:v>28.01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E-458D-80B9-C43E179BB2C5}"/>
            </c:ext>
          </c:extLst>
        </c:ser>
        <c:dLbls/>
        <c:gapWidth val="32"/>
        <c:overlap val="-25"/>
        <c:axId val="123886976"/>
        <c:axId val="12389286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Persentase (P0)</c:v>
                </c:pt>
              </c:strCache>
            </c:strRef>
          </c:tx>
          <c:spPr>
            <a:ln w="57150">
              <a:solidFill>
                <a:schemeClr val="tx2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tx2">
                  <a:lumMod val="50000"/>
                </a:schemeClr>
              </a:solidFill>
              <a:ln w="57150"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id-ID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Mar-11</c:v>
                </c:pt>
                <c:pt idx="3">
                  <c:v>Sept-11</c:v>
                </c:pt>
                <c:pt idx="4">
                  <c:v>Mar-12</c:v>
                </c:pt>
                <c:pt idx="5">
                  <c:v>Sept-12</c:v>
                </c:pt>
                <c:pt idx="6">
                  <c:v>Mar-13</c:v>
                </c:pt>
                <c:pt idx="7">
                  <c:v>Sept-13</c:v>
                </c:pt>
                <c:pt idx="8">
                  <c:v>Mar-14</c:v>
                </c:pt>
                <c:pt idx="9">
                  <c:v>Sept-14</c:v>
                </c:pt>
                <c:pt idx="10">
                  <c:v>Mar-15</c:v>
                </c:pt>
                <c:pt idx="11">
                  <c:v>Sept-15</c:v>
                </c:pt>
                <c:pt idx="12">
                  <c:v>Mar-16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14.15</c:v>
                </c:pt>
                <c:pt idx="1">
                  <c:v>13.33</c:v>
                </c:pt>
                <c:pt idx="2">
                  <c:v>12.49</c:v>
                </c:pt>
                <c:pt idx="3">
                  <c:v>12.360000000000008</c:v>
                </c:pt>
                <c:pt idx="4">
                  <c:v>11.96</c:v>
                </c:pt>
                <c:pt idx="5">
                  <c:v>11.66</c:v>
                </c:pt>
                <c:pt idx="6">
                  <c:v>11.360000000000008</c:v>
                </c:pt>
                <c:pt idx="7">
                  <c:v>11.46</c:v>
                </c:pt>
                <c:pt idx="8">
                  <c:v>11.25</c:v>
                </c:pt>
                <c:pt idx="9">
                  <c:v>10.96</c:v>
                </c:pt>
                <c:pt idx="10">
                  <c:v>11.219999999999999</c:v>
                </c:pt>
                <c:pt idx="11">
                  <c:v>11.129999999999999</c:v>
                </c:pt>
                <c:pt idx="12">
                  <c:v>10.860000000000008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DE-458D-80B9-C43E179BB2C5}"/>
            </c:ext>
          </c:extLst>
        </c:ser>
        <c:dLbls/>
        <c:marker val="1"/>
        <c:axId val="123886976"/>
        <c:axId val="123892864"/>
      </c:lineChart>
      <c:catAx>
        <c:axId val="123886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id-ID"/>
          </a:p>
        </c:txPr>
        <c:crossAx val="123892864"/>
        <c:crosses val="autoZero"/>
        <c:auto val="1"/>
        <c:lblAlgn val="ctr"/>
        <c:lblOffset val="100"/>
      </c:catAx>
      <c:valAx>
        <c:axId val="123892864"/>
        <c:scaling>
          <c:orientation val="minMax"/>
          <c:max val="35"/>
        </c:scaling>
        <c:delete val="1"/>
        <c:axPos val="l"/>
        <c:numFmt formatCode="0.00" sourceLinked="1"/>
        <c:tickLblPos val="none"/>
        <c:crossAx val="123886976"/>
        <c:crosses val="autoZero"/>
        <c:crossBetween val="between"/>
        <c:majorUnit val="10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 sz="1600" b="1"/>
          </a:pPr>
          <a:endParaRPr lang="id-ID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id-ID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5154911885062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Indeks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tx1"/>
              </a:solidFill>
            </a:ln>
          </c:spPr>
          <c:pictureOptions>
            <c:pictureFormat val="stretch"/>
          </c:pictureOptions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5,94%</a:t>
                    </a:r>
                    <a:endParaRPr lang="en-US" dirty="0"/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5,81%</a:t>
                    </a:r>
                    <a:endParaRPr lang="en-US" dirty="0"/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6,18%</a:t>
                    </a:r>
                    <a:endParaRPr lang="en-US" dirty="0"/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5,50%</a:t>
                    </a:r>
                    <a:endParaRPr lang="en-US" dirty="0"/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8B-4D35-994E-607620516D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Agt 14</c:v>
                </c:pt>
                <c:pt idx="1">
                  <c:v>Feb 15</c:v>
                </c:pt>
                <c:pt idx="2">
                  <c:v>Agt 15</c:v>
                </c:pt>
                <c:pt idx="3">
                  <c:v>Feb 15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5.94</c:v>
                </c:pt>
                <c:pt idx="1">
                  <c:v>5.81</c:v>
                </c:pt>
                <c:pt idx="2">
                  <c:v>6.18</c:v>
                </c:pt>
                <c:pt idx="3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8B-4D35-994E-607620516D10}"/>
            </c:ext>
          </c:extLst>
        </c:ser>
        <c:dLbls/>
        <c:gapWidth val="44"/>
        <c:overlap val="6"/>
        <c:axId val="125927424"/>
        <c:axId val="125928960"/>
      </c:barChart>
      <c:catAx>
        <c:axId val="125927424"/>
        <c:scaling>
          <c:orientation val="minMax"/>
        </c:scaling>
        <c:delete val="1"/>
        <c:axPos val="b"/>
        <c:numFmt formatCode="General" sourceLinked="0"/>
        <c:tickLblPos val="none"/>
        <c:crossAx val="125928960"/>
        <c:crosses val="autoZero"/>
        <c:auto val="1"/>
        <c:lblAlgn val="ctr"/>
        <c:lblOffset val="100"/>
      </c:catAx>
      <c:valAx>
        <c:axId val="125928960"/>
        <c:scaling>
          <c:orientation val="minMax"/>
          <c:min val="3"/>
        </c:scaling>
        <c:delete val="1"/>
        <c:axPos val="l"/>
        <c:numFmt formatCode="0.00" sourceLinked="1"/>
        <c:tickLblPos val="none"/>
        <c:crossAx val="12592742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id-ID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>
        <c:manualLayout>
          <c:layoutTarget val="inner"/>
          <c:xMode val="edge"/>
          <c:yMode val="edge"/>
          <c:x val="0.33780033905251489"/>
          <c:y val="3.437500000000001E-2"/>
          <c:w val="0.6571397847744217"/>
          <c:h val="0.8410103346456692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70,32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(58,28%)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66,32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(57,76%)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70,02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(57,94%)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68,07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(59,38%)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63-4E8E-8F0D-E4F45ABF6917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Februari 2016</c:v>
                </c:pt>
                <c:pt idx="1">
                  <c:v>Agustus 2015</c:v>
                </c:pt>
                <c:pt idx="2">
                  <c:v>Februari 2015</c:v>
                </c:pt>
                <c:pt idx="3">
                  <c:v>Agustus 2014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70.319999999999993</c:v>
                </c:pt>
                <c:pt idx="1">
                  <c:v>66.319999999999993</c:v>
                </c:pt>
                <c:pt idx="2">
                  <c:v>70.02</c:v>
                </c:pt>
                <c:pt idx="3">
                  <c:v>68.069999999999993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63-4E8E-8F0D-E4F45ABF69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50,33</a:t>
                    </a:r>
                  </a:p>
                  <a:p>
                    <a:r>
                      <a:rPr lang="en-US" sz="1400" b="1"/>
                      <a:t>(41,72%)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48,50</a:t>
                    </a:r>
                  </a:p>
                  <a:p>
                    <a:r>
                      <a:rPr lang="en-US" sz="1400" b="1" dirty="0"/>
                      <a:t>(42,24%)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50,83</a:t>
                    </a:r>
                  </a:p>
                  <a:p>
                    <a:r>
                      <a:rPr lang="en-US" sz="1400" b="1" dirty="0"/>
                      <a:t>(42,06%)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45,46</a:t>
                    </a:r>
                  </a:p>
                  <a:p>
                    <a:r>
                      <a:rPr lang="en-US" sz="1400" b="1" dirty="0"/>
                      <a:t>(40,62%)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63-4E8E-8F0D-E4F45ABF691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Februari 2016</c:v>
                </c:pt>
                <c:pt idx="1">
                  <c:v>Agustus 2015</c:v>
                </c:pt>
                <c:pt idx="2">
                  <c:v>Februari 2015</c:v>
                </c:pt>
                <c:pt idx="3">
                  <c:v>Agustus 2014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50.33</c:v>
                </c:pt>
                <c:pt idx="1">
                  <c:v>48.5</c:v>
                </c:pt>
                <c:pt idx="2" formatCode="General">
                  <c:v>50.83</c:v>
                </c:pt>
                <c:pt idx="3" formatCode="General">
                  <c:v>45.46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63-4E8E-8F0D-E4F45ABF6917}"/>
            </c:ext>
          </c:extLst>
        </c:ser>
        <c:dLbls>
          <c:showVal val="1"/>
        </c:dLbls>
        <c:gapWidth val="24"/>
        <c:overlap val="100"/>
        <c:axId val="125110144"/>
        <c:axId val="125111680"/>
      </c:barChart>
      <c:catAx>
        <c:axId val="1251101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 algn="just">
              <a:defRPr sz="1600" b="1"/>
            </a:pPr>
            <a:endParaRPr lang="id-ID"/>
          </a:p>
        </c:txPr>
        <c:crossAx val="125111680"/>
        <c:crosses val="autoZero"/>
        <c:auto val="1"/>
        <c:lblAlgn val="ctr"/>
        <c:lblOffset val="100"/>
      </c:catAx>
      <c:valAx>
        <c:axId val="125111680"/>
        <c:scaling>
          <c:orientation val="minMax"/>
        </c:scaling>
        <c:delete val="1"/>
        <c:axPos val="b"/>
        <c:numFmt formatCode="General" sourceLinked="1"/>
        <c:tickLblPos val="none"/>
        <c:crossAx val="1251101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0.16695297462817141"/>
          <c:y val="9.3750000000000083E-3"/>
          <c:w val="0.83304702537182862"/>
          <c:h val="0.7319825295275587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SD ke Bawah</c:v>
                </c:pt>
              </c:strCache>
            </c:strRef>
          </c:tx>
          <c:spPr>
            <a:solidFill>
              <a:schemeClr val="tx1">
                <a:alpha val="91765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47,07</a:t>
                    </a:r>
                    <a:br>
                      <a:rPr lang="en-US" sz="1100"/>
                    </a:br>
                    <a:r>
                      <a:rPr lang="en-US" sz="1100"/>
                      <a:t>(53,96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45,19</a:t>
                    </a:r>
                    <a:br>
                      <a:rPr lang="en-US" sz="1100"/>
                    </a:br>
                    <a:r>
                      <a:rPr lang="en-US" sz="1100"/>
                      <a:t>(54,61</a:t>
                    </a:r>
                    <a:r>
                      <a:rPr lang="en-US" sz="1100" baseline="0"/>
                      <a:t>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44,27</a:t>
                    </a:r>
                    <a:br>
                      <a:rPr lang="en-US" sz="1100"/>
                    </a:br>
                    <a:r>
                      <a:rPr lang="en-US" sz="1100"/>
                      <a:t>(50,83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43,46</a:t>
                    </a:r>
                  </a:p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(52,43 juta)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47.07319200907267</c:v>
                </c:pt>
                <c:pt idx="1">
                  <c:v>45.188249896566006</c:v>
                </c:pt>
                <c:pt idx="2">
                  <c:v>44.269291064274505</c:v>
                </c:pt>
                <c:pt idx="3">
                  <c:v>43.456278491504328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44-4E27-A9D6-B11686E262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Sekolah Menengah Pertama</c:v>
                </c:pt>
              </c:strCache>
            </c:strRef>
          </c:tx>
          <c:spPr>
            <a:solidFill>
              <a:schemeClr val="accent5">
                <a:lumMod val="75000"/>
                <a:alpha val="81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17,75</a:t>
                    </a:r>
                    <a:br>
                      <a:rPr lang="en-US" sz="1100"/>
                    </a:br>
                    <a:r>
                      <a:rPr lang="en-US" sz="1100"/>
                      <a:t>(20,35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17,77</a:t>
                    </a:r>
                    <a:br>
                      <a:rPr lang="en-US" sz="1100"/>
                    </a:br>
                    <a:r>
                      <a:rPr lang="en-US" sz="1100"/>
                      <a:t>(21,47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18,03</a:t>
                    </a:r>
                    <a:br>
                      <a:rPr lang="en-US" sz="1100"/>
                    </a:br>
                    <a:r>
                      <a:rPr lang="en-US" sz="1100"/>
                      <a:t>(20,70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17,80</a:t>
                    </a:r>
                  </a:p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(21,48 juta)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17.752769781034626</c:v>
                </c:pt>
                <c:pt idx="1">
                  <c:v>17.765825403392636</c:v>
                </c:pt>
                <c:pt idx="2">
                  <c:v>18.028218080473774</c:v>
                </c:pt>
                <c:pt idx="3">
                  <c:v>17.803564028180691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44-4E27-A9D6-B11686E262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Sekolah Menengah Atas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16,21</a:t>
                    </a:r>
                    <a:br>
                      <a:rPr lang="en-US" sz="1100"/>
                    </a:br>
                    <a:r>
                      <a:rPr lang="en-US" sz="1100"/>
                      <a:t>(18,58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16,39</a:t>
                    </a:r>
                    <a:br>
                      <a:rPr lang="en-US" sz="1100"/>
                    </a:br>
                    <a:r>
                      <a:rPr lang="en-US" sz="1100"/>
                      <a:t>(19,81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17,25</a:t>
                    </a:r>
                    <a:br>
                      <a:rPr lang="en-US" sz="1100"/>
                    </a:br>
                    <a:r>
                      <a:rPr lang="en-US" sz="1100"/>
                      <a:t>(19,81</a:t>
                    </a:r>
                    <a:r>
                      <a:rPr lang="en-US" sz="1100" baseline="0"/>
                      <a:t>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420760331288761E-3"/>
                  <c:y val="-3.1247539370078754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17,17</a:t>
                    </a:r>
                  </a:p>
                  <a:p>
                    <a:r>
                      <a:rPr lang="en-US" sz="1100" dirty="0"/>
                      <a:t>(20,71 juta)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16.208671377475333</c:v>
                </c:pt>
                <c:pt idx="1">
                  <c:v>16.392221762515515</c:v>
                </c:pt>
                <c:pt idx="2">
                  <c:v>17.253091795854388</c:v>
                </c:pt>
                <c:pt idx="3">
                  <c:v>17.165354330708663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44-4E27-A9D6-B11686E262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Sekolah Menengah Kejuruan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/>
                      <a:t>9,18</a:t>
                    </a:r>
                    <a:br>
                      <a:rPr lang="en-US" sz="1100" dirty="0"/>
                    </a:br>
                    <a:r>
                      <a:rPr lang="en-US" sz="1100" dirty="0"/>
                      <a:t>(10,52 </a:t>
                    </a:r>
                    <a:r>
                      <a:rPr lang="en-US" sz="1100" dirty="0" err="1"/>
                      <a:t>juta</a:t>
                    </a:r>
                    <a:r>
                      <a:rPr lang="en-US" sz="1100" dirty="0"/>
                      <a:t>)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9,76</a:t>
                    </a:r>
                    <a:br>
                      <a:rPr lang="en-US" sz="1100"/>
                    </a:br>
                    <a:r>
                      <a:rPr lang="en-US" sz="1100"/>
                      <a:t>(11,80 juta)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/>
                      <a:t>9,44</a:t>
                    </a:r>
                    <a:br>
                      <a:rPr lang="en-US" sz="1100" dirty="0"/>
                    </a:br>
                    <a:r>
                      <a:rPr lang="en-US" sz="1100" dirty="0"/>
                      <a:t>(10,84 </a:t>
                    </a:r>
                    <a:r>
                      <a:rPr lang="en-US" sz="1100" dirty="0" err="1"/>
                      <a:t>juta</a:t>
                    </a:r>
                    <a:r>
                      <a:rPr lang="en-US" sz="1100" dirty="0"/>
                      <a:t>)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/>
                      <a:t>10,23</a:t>
                    </a:r>
                  </a:p>
                  <a:p>
                    <a:r>
                      <a:rPr lang="en-US" sz="1100" dirty="0"/>
                      <a:t>(12,34 juta)</a:t>
                    </a:r>
                    <a:endParaRPr lang="en-US" sz="14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9.1773532234144639</c:v>
                </c:pt>
                <c:pt idx="1">
                  <c:v>9.7641704592470013</c:v>
                </c:pt>
                <c:pt idx="2">
                  <c:v>9.4408639609823997</c:v>
                </c:pt>
                <c:pt idx="3">
                  <c:v>10.227932034811438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844-4E27-A9D6-B11686E262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Diploma I/II/II</c:v>
                </c:pt>
              </c:strCache>
            </c:strRef>
          </c:tx>
          <c:spPr>
            <a:solidFill>
              <a:schemeClr val="accent4">
                <a:alpha val="55000"/>
              </a:schemeClr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2.5822210590595831</c:v>
                </c:pt>
                <c:pt idx="1">
                  <c:v>2.5982623086470835</c:v>
                </c:pt>
                <c:pt idx="2">
                  <c:v>2.6824595018289497</c:v>
                </c:pt>
                <c:pt idx="3">
                  <c:v>2.6523000414421882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844-4E27-A9D6-B11686E262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Universitas</c:v>
                </c:pt>
              </c:strCache>
            </c:strRef>
          </c:tx>
          <c:spPr>
            <a:solidFill>
              <a:schemeClr val="accent2">
                <a:alpha val="57000"/>
              </a:schemeClr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Sheet1!$G$2:$G$5</c:f>
              <c:numCache>
                <c:formatCode>0.00</c:formatCode>
                <c:ptCount val="4"/>
                <c:pt idx="0">
                  <c:v>7.205792549943296</c:v>
                </c:pt>
                <c:pt idx="1">
                  <c:v>8.2912701696317619</c:v>
                </c:pt>
                <c:pt idx="2">
                  <c:v>8.3260755965859659</c:v>
                </c:pt>
                <c:pt idx="3">
                  <c:v>8.694571073352666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844-4E27-A9D6-B11686E26286}"/>
            </c:ext>
          </c:extLst>
        </c:ser>
        <c:dLbls/>
        <c:gapWidth val="100"/>
        <c:overlap val="100"/>
        <c:axId val="126727296"/>
        <c:axId val="126728832"/>
      </c:barChart>
      <c:catAx>
        <c:axId val="12672729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id-ID"/>
          </a:p>
        </c:txPr>
        <c:crossAx val="126728832"/>
        <c:crosses val="autoZero"/>
        <c:auto val="1"/>
        <c:lblAlgn val="ctr"/>
        <c:lblOffset val="100"/>
      </c:catAx>
      <c:valAx>
        <c:axId val="126728832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26727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5903041110311426E-2"/>
          <c:y val="0.81509596456692901"/>
          <c:w val="0.87867140754745399"/>
          <c:h val="0.15365403543307091"/>
        </c:manualLayout>
      </c:layout>
      <c:txPr>
        <a:bodyPr anchor="b"/>
        <a:lstStyle/>
        <a:p>
          <a:pPr>
            <a:lnSpc>
              <a:spcPct val="70000"/>
            </a:lnSpc>
            <a:defRPr sz="1600"/>
          </a:pPr>
          <a:endParaRPr lang="id-ID"/>
        </a:p>
      </c:txPr>
    </c:legend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view3D>
      <c:rotX val="30"/>
      <c:rotY val="232"/>
      <c:perspective val="30"/>
    </c:view3D>
    <c:plotArea>
      <c:layout>
        <c:manualLayout>
          <c:layoutTarget val="inner"/>
          <c:xMode val="edge"/>
          <c:yMode val="edge"/>
          <c:x val="0.15601859142607202"/>
          <c:y val="9.1666666666666827E-2"/>
          <c:w val="0.81851859142607153"/>
          <c:h val="0.765277887139108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 16</c:v>
                </c:pt>
              </c:strCache>
            </c:strRef>
          </c:tx>
          <c:explosion val="25"/>
          <c:dPt>
            <c:idx val="4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F5-47AA-966D-EDD6647AE1BD}"/>
              </c:ext>
            </c:extLst>
          </c:dPt>
          <c:dLbls>
            <c:dLbl>
              <c:idx val="0"/>
              <c:layout>
                <c:manualLayout>
                  <c:x val="0.13069750656167978"/>
                  <c:y val="2.5247047244094534E-2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2077099737532823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09186351706044E-2"/>
                  <c:y val="-2.1161089238845143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5"/>
                  <c:y val="-4.4537073490813629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500000000000004"/>
                  <c:y val="-0.18986581364829413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2F5-47AA-966D-EDD6647AE1BD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1–7 Jam</c:v>
                </c:pt>
                <c:pt idx="1">
                  <c:v>8–14 Jam</c:v>
                </c:pt>
                <c:pt idx="2">
                  <c:v>15–24 Jam</c:v>
                </c:pt>
                <c:pt idx="3">
                  <c:v>25–34 Jam</c:v>
                </c:pt>
                <c:pt idx="4">
                  <c:v>≥ 35 *) Jam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2.38</c:v>
                </c:pt>
                <c:pt idx="1">
                  <c:v>6.1599999999999975</c:v>
                </c:pt>
                <c:pt idx="2">
                  <c:v>13.1</c:v>
                </c:pt>
                <c:pt idx="3">
                  <c:v>14.69</c:v>
                </c:pt>
                <c:pt idx="4">
                  <c:v>84.32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F5-47AA-966D-EDD6647AE1BD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view3D>
      <c:rotX val="30"/>
      <c:rotY val="54"/>
      <c:perspective val="30"/>
    </c:view3D>
    <c:plotArea>
      <c:layout>
        <c:manualLayout>
          <c:layoutTarget val="inner"/>
          <c:xMode val="edge"/>
          <c:yMode val="edge"/>
          <c:x val="0.16712970253718284"/>
          <c:y val="0.30000000000000032"/>
          <c:w val="0.69907407407407718"/>
          <c:h val="0.652777777777780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Feb-16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786818314377428"/>
                  <c:y val="-0.2372528433945757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bg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531955380577445"/>
                  <c:y val="-0.10899507874015764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bg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08967629046546E-2"/>
                  <c:y val="-5.8661089238845193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70975503062046E-2"/>
                  <c:y val="-0.12231167979002625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37707786526753E-2"/>
                  <c:y val="-3.9865813648294002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77-4A18-BB06-AC42069E7B99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SD Ke Bawah</c:v>
                </c:pt>
                <c:pt idx="1">
                  <c:v>Sekolah Menengah Pertama</c:v>
                </c:pt>
                <c:pt idx="2">
                  <c:v>Sekolah Menengah Atas</c:v>
                </c:pt>
                <c:pt idx="3">
                  <c:v>Sekolah Menengah Kejuruan</c:v>
                </c:pt>
                <c:pt idx="4">
                  <c:v>Diploma I/II/III</c:v>
                </c:pt>
                <c:pt idx="5">
                  <c:v>Universitas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52.43</c:v>
                </c:pt>
                <c:pt idx="1">
                  <c:v>21.479999999999986</c:v>
                </c:pt>
                <c:pt idx="2">
                  <c:v>20.71</c:v>
                </c:pt>
                <c:pt idx="3">
                  <c:v>12.34</c:v>
                </c:pt>
                <c:pt idx="4">
                  <c:v>3.2</c:v>
                </c:pt>
                <c:pt idx="5">
                  <c:v>10.49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7-4A18-BB06-AC42069E7B99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view3D>
      <c:rotX val="30"/>
      <c:rotY val="42"/>
      <c:perspective val="30"/>
    </c:view3D>
    <c:plotArea>
      <c:layout>
        <c:manualLayout>
          <c:layoutTarget val="inner"/>
          <c:xMode val="edge"/>
          <c:yMode val="edge"/>
          <c:x val="0.14458328620194341"/>
          <c:y val="0.15833333333333358"/>
          <c:w val="0.81851859142607153"/>
          <c:h val="0.765277887139108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Feb-16</c:v>
                </c:pt>
              </c:strCache>
            </c:strRef>
          </c:tx>
          <c:explosion val="16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1AF-44F3-A6EA-73A3783D5F30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AF-44F3-A6EA-73A3783D5F30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AF-44F3-A6EA-73A3783D5F30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AF-44F3-A6EA-73A3783D5F30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AF-44F3-A6EA-73A3783D5F30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AF-44F3-A6EA-73A3783D5F30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AF-44F3-A6EA-73A3783D5F30}"/>
              </c:ext>
            </c:extLst>
          </c:dPt>
          <c:dPt>
            <c:idx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AF-44F3-A6EA-73A3783D5F30}"/>
              </c:ext>
            </c:extLst>
          </c:dPt>
          <c:dPt>
            <c:idx val="8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1AF-44F3-A6EA-73A3783D5F30}"/>
              </c:ext>
            </c:extLst>
          </c:dPt>
          <c:dLbls>
            <c:dLbl>
              <c:idx val="0"/>
              <c:layout>
                <c:manualLayout>
                  <c:x val="-0.12053368745148069"/>
                  <c:y val="-0.17475295275590544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978518932873019E-2"/>
                  <c:y val="-1.6243766404199476E-2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706521486490535E-2"/>
                  <c:y val="-1.1387795275590563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823521481841892E-2"/>
                  <c:y val="-8.6614173228346508E-3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711602379450823E-2"/>
                  <c:y val="-7.4926509186351714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2805988604792088"/>
                  <c:y val="1.0583989501312353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58544469047459E-2"/>
                  <c:y val="0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0741881650368219E-2"/>
                  <c:y val="4.5832349081364805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AF-44F3-A6EA-73A3783D5F30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Pertambangan</c:v>
                </c:pt>
                <c:pt idx="2">
                  <c:v>Industri </c:v>
                </c:pt>
                <c:pt idx="3">
                  <c:v>Listrik, Gas, Air</c:v>
                </c:pt>
                <c:pt idx="4">
                  <c:v>Konstruksi</c:v>
                </c:pt>
                <c:pt idx="5">
                  <c:v>Perdagangan</c:v>
                </c:pt>
                <c:pt idx="6">
                  <c:v>Transportasi</c:v>
                </c:pt>
                <c:pt idx="7">
                  <c:v>Keuangan</c:v>
                </c:pt>
                <c:pt idx="8">
                  <c:v>Jasa Kemasyarakatan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38.291111000000036</c:v>
                </c:pt>
                <c:pt idx="1">
                  <c:v>1.3118339999999988</c:v>
                </c:pt>
                <c:pt idx="2">
                  <c:v>15.975086000000015</c:v>
                </c:pt>
                <c:pt idx="3">
                  <c:v>0.4038240000000004</c:v>
                </c:pt>
                <c:pt idx="4">
                  <c:v>7.7072969999999996</c:v>
                </c:pt>
                <c:pt idx="5">
                  <c:v>28.495435999999977</c:v>
                </c:pt>
                <c:pt idx="6">
                  <c:v>5.192490999999996</c:v>
                </c:pt>
                <c:pt idx="7">
                  <c:v>3.481598</c:v>
                </c:pt>
                <c:pt idx="8">
                  <c:v>19.789019999999976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AF-44F3-A6EA-73A3783D5F30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rgbClr val="E1B4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7.0000000000000021E-2</c:v>
                </c:pt>
                <c:pt idx="1">
                  <c:v>1.07</c:v>
                </c:pt>
                <c:pt idx="2">
                  <c:v>1.159999999999999</c:v>
                </c:pt>
                <c:pt idx="3">
                  <c:v>1.71</c:v>
                </c:pt>
                <c:pt idx="4">
                  <c:v>1.71</c:v>
                </c:pt>
                <c:pt idx="5">
                  <c:v>2.8699999999999997</c:v>
                </c:pt>
                <c:pt idx="6">
                  <c:v>2.9499999999999997</c:v>
                </c:pt>
                <c:pt idx="7">
                  <c:v>3.34</c:v>
                </c:pt>
                <c:pt idx="8">
                  <c:v>3.6</c:v>
                </c:pt>
                <c:pt idx="9">
                  <c:v>3.88</c:v>
                </c:pt>
                <c:pt idx="10">
                  <c:v>4.2</c:v>
                </c:pt>
                <c:pt idx="11">
                  <c:v>5.03</c:v>
                </c:pt>
                <c:pt idx="12">
                  <c:v>6.84</c:v>
                </c:pt>
                <c:pt idx="13">
                  <c:v>10.58</c:v>
                </c:pt>
                <c:pt idx="14">
                  <c:v>13.32</c:v>
                </c:pt>
                <c:pt idx="15">
                  <c:v>13.93</c:v>
                </c:pt>
                <c:pt idx="16">
                  <c:v>20.66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4-42C8-8147-FF82D8427E0D}"/>
            </c:ext>
          </c:extLst>
        </c:ser>
        <c:dLbls/>
        <c:gapWidth val="60"/>
        <c:axId val="122817152"/>
        <c:axId val="123060608"/>
      </c:barChart>
      <c:catAx>
        <c:axId val="122817152"/>
        <c:scaling>
          <c:orientation val="minMax"/>
        </c:scaling>
        <c:delete val="1"/>
        <c:axPos val="l"/>
        <c:numFmt formatCode="General" sourceLinked="1"/>
        <c:tickLblPos val="none"/>
        <c:crossAx val="123060608"/>
        <c:crosses val="autoZero"/>
        <c:auto val="1"/>
        <c:lblAlgn val="ctr"/>
        <c:lblOffset val="100"/>
      </c:catAx>
      <c:valAx>
        <c:axId val="123060608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1228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Sheet1!$B$2:$B$18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2-4DB9-813F-5C20ACDE4A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Pertumbuhan Semester I -- 2016</c:v>
                </c:pt>
              </c:strCache>
            </c:strRef>
          </c:tx>
          <c:spPr>
            <a:solidFill>
              <a:srgbClr val="45657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Sheet1!$C$2:$C$18</c:f>
              <c:numCache>
                <c:formatCode>0.00</c:formatCode>
                <c:ptCount val="17"/>
                <c:pt idx="0">
                  <c:v>4.0645267670660479</c:v>
                </c:pt>
                <c:pt idx="1">
                  <c:v>7.6276133717386863</c:v>
                </c:pt>
                <c:pt idx="2">
                  <c:v>6.8563222968797959</c:v>
                </c:pt>
                <c:pt idx="3">
                  <c:v>7.8514719362548107</c:v>
                </c:pt>
                <c:pt idx="4">
                  <c:v>7.8993599758810973</c:v>
                </c:pt>
                <c:pt idx="5">
                  <c:v>4.6623452106954133</c:v>
                </c:pt>
                <c:pt idx="6">
                  <c:v>5.2684456118478096</c:v>
                </c:pt>
                <c:pt idx="7">
                  <c:v>5.6111288017358145</c:v>
                </c:pt>
                <c:pt idx="8">
                  <c:v>8.3856064669634058</c:v>
                </c:pt>
                <c:pt idx="9">
                  <c:v>4.9538516211440822</c:v>
                </c:pt>
                <c:pt idx="10">
                  <c:v>11.365586603962646</c:v>
                </c:pt>
                <c:pt idx="11">
                  <c:v>7.3502170612642459</c:v>
                </c:pt>
                <c:pt idx="12">
                  <c:v>-1.0087287814657202</c:v>
                </c:pt>
                <c:pt idx="13">
                  <c:v>7.0270362933899788</c:v>
                </c:pt>
                <c:pt idx="14">
                  <c:v>4.0544472030563803</c:v>
                </c:pt>
                <c:pt idx="15">
                  <c:v>2.5367301485485854</c:v>
                </c:pt>
                <c:pt idx="16">
                  <c:v>4.6840428349523791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62-4DB9-813F-5C20ACDE4AF1}"/>
            </c:ext>
          </c:extLst>
        </c:ser>
        <c:dLbls/>
        <c:gapWidth val="60"/>
        <c:axId val="123118336"/>
        <c:axId val="123119872"/>
      </c:barChart>
      <c:catAx>
        <c:axId val="123118336"/>
        <c:scaling>
          <c:orientation val="minMax"/>
        </c:scaling>
        <c:delete val="1"/>
        <c:axPos val="r"/>
        <c:numFmt formatCode="General" sourceLinked="1"/>
        <c:tickLblPos val="none"/>
        <c:crossAx val="123119872"/>
        <c:crosses val="autoZero"/>
        <c:auto val="1"/>
        <c:lblAlgn val="ctr"/>
        <c:lblOffset val="100"/>
      </c:catAx>
      <c:valAx>
        <c:axId val="123119872"/>
        <c:scaling>
          <c:orientation val="maxMin"/>
        </c:scaling>
        <c:delete val="1"/>
        <c:axPos val="b"/>
        <c:numFmt formatCode="0.00" sourceLinked="1"/>
        <c:majorTickMark val="none"/>
        <c:tickLblPos val="none"/>
        <c:crossAx val="1231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3.9983296884708752E-2"/>
          <c:y val="3.786914624185999E-2"/>
          <c:w val="0.86187588348918931"/>
          <c:h val="0.9242617075162801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Sheet1!$B$2:$B$7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A-4564-99C6-571E4C79E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Pertumbuhan Semester I -- 2016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-4.0385967323928327</c:v>
                </c:pt>
                <c:pt idx="1">
                  <c:v>6.5595789288624395</c:v>
                </c:pt>
                <c:pt idx="2">
                  <c:v>4.8427407593111074</c:v>
                </c:pt>
                <c:pt idx="3">
                  <c:v>-3.1252244942177909</c:v>
                </c:pt>
                <c:pt idx="4">
                  <c:v>5.3109433702344688</c:v>
                </c:pt>
                <c:pt idx="5">
                  <c:v>4.990312130277343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5A-4564-99C6-571E4C79E249}"/>
            </c:ext>
          </c:extLst>
        </c:ser>
        <c:dLbls/>
        <c:gapWidth val="60"/>
        <c:axId val="123379072"/>
        <c:axId val="123454592"/>
      </c:barChart>
      <c:catAx>
        <c:axId val="123379072"/>
        <c:scaling>
          <c:orientation val="minMax"/>
        </c:scaling>
        <c:delete val="1"/>
        <c:axPos val="r"/>
        <c:numFmt formatCode="General" sourceLinked="1"/>
        <c:tickLblPos val="none"/>
        <c:crossAx val="123454592"/>
        <c:crosses val="autoZero"/>
        <c:auto val="1"/>
        <c:lblAlgn val="ctr"/>
        <c:lblOffset val="100"/>
      </c:catAx>
      <c:valAx>
        <c:axId val="123454592"/>
        <c:scaling>
          <c:orientation val="maxMin"/>
        </c:scaling>
        <c:delete val="1"/>
        <c:axPos val="b"/>
        <c:numFmt formatCode="0.00" sourceLinked="1"/>
        <c:majorTickMark val="none"/>
        <c:tickLblPos val="none"/>
        <c:crossAx val="1233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4.1679731984704087E-2"/>
          <c:y val="3.786914624185999E-2"/>
          <c:w val="0.82191387242899205"/>
          <c:h val="0.9242617075162801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-18.591933033817401</c:v>
                </c:pt>
                <c:pt idx="1">
                  <c:v>1.1475853983392328</c:v>
                </c:pt>
                <c:pt idx="2">
                  <c:v>8.1596499857087235</c:v>
                </c:pt>
                <c:pt idx="3">
                  <c:v>18.897643071253672</c:v>
                </c:pt>
                <c:pt idx="4">
                  <c:v>32.79066299843798</c:v>
                </c:pt>
                <c:pt idx="5">
                  <c:v>56.113313163939971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7-4240-A438-B7F7C95E0B6E}"/>
            </c:ext>
          </c:extLst>
        </c:ser>
        <c:dLbls/>
        <c:gapWidth val="60"/>
        <c:axId val="123482496"/>
        <c:axId val="123484032"/>
      </c:barChart>
      <c:catAx>
        <c:axId val="123482496"/>
        <c:scaling>
          <c:orientation val="minMax"/>
        </c:scaling>
        <c:delete val="1"/>
        <c:axPos val="l"/>
        <c:numFmt formatCode="General" sourceLinked="1"/>
        <c:tickLblPos val="none"/>
        <c:crossAx val="123484032"/>
        <c:crosses val="autoZero"/>
        <c:auto val="1"/>
        <c:lblAlgn val="ctr"/>
        <c:lblOffset val="100"/>
      </c:catAx>
      <c:valAx>
        <c:axId val="123484032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1234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>
        <c:manualLayout>
          <c:layoutTarget val="inner"/>
          <c:xMode val="edge"/>
          <c:yMode val="edge"/>
          <c:x val="0.13843215235713907"/>
          <c:y val="4.9960875984251973E-2"/>
          <c:w val="0.84459255962356949"/>
          <c:h val="0.6757160433070880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Tahun 2003</c:v>
                </c:pt>
              </c:strCache>
            </c:strRef>
          </c:tx>
          <c:spPr>
            <a:solidFill>
              <a:srgbClr val="00CC00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3060000" vert="horz"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Tanaman Pangan 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 </c:v>
                </c:pt>
                <c:pt idx="6">
                  <c:v>Penangkapan Ikan </c:v>
                </c:pt>
                <c:pt idx="7">
                  <c:v>Kehutanan</c:v>
                </c:pt>
                <c:pt idx="8">
                  <c:v>Jasa Pertanian </c:v>
                </c:pt>
              </c:strCache>
            </c:strRef>
          </c:cat>
          <c:val>
            <c:numRef>
              <c:f>Sheet1!$B$2:$B$10</c:f>
              <c:numCache>
                <c:formatCode>#,##0.00</c:formatCode>
                <c:ptCount val="9"/>
                <c:pt idx="0">
                  <c:v>31232.18</c:v>
                </c:pt>
                <c:pt idx="1">
                  <c:v>18708.05</c:v>
                </c:pt>
                <c:pt idx="2">
                  <c:v>16937.62</c:v>
                </c:pt>
                <c:pt idx="3">
                  <c:v>14128.54</c:v>
                </c:pt>
                <c:pt idx="4">
                  <c:v>18595.82</c:v>
                </c:pt>
                <c:pt idx="5" formatCode="General">
                  <c:v>985.42</c:v>
                </c:pt>
                <c:pt idx="6">
                  <c:v>1569.05</c:v>
                </c:pt>
                <c:pt idx="7">
                  <c:v>6827.94</c:v>
                </c:pt>
                <c:pt idx="8">
                  <c:v>1846.1399999999999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9-4A35-B9BB-19E69346A6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Tahun 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3120000"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Tanaman Pangan 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 </c:v>
                </c:pt>
                <c:pt idx="6">
                  <c:v>Penangkapan Ikan </c:v>
                </c:pt>
                <c:pt idx="7">
                  <c:v>Kehutanan</c:v>
                </c:pt>
                <c:pt idx="8">
                  <c:v>Jasa Pertanian </c:v>
                </c:pt>
              </c:strCache>
            </c:strRef>
          </c:cat>
          <c:val>
            <c:numRef>
              <c:f>Sheet1!$C$2:$C$10</c:f>
              <c:numCache>
                <c:formatCode>#,##0.00</c:formatCode>
                <c:ptCount val="9"/>
                <c:pt idx="0">
                  <c:v>26135.47</c:v>
                </c:pt>
                <c:pt idx="1">
                  <c:v>17728.16</c:v>
                </c:pt>
                <c:pt idx="2">
                  <c:v>10602.140000000005</c:v>
                </c:pt>
                <c:pt idx="3">
                  <c:v>12770.57</c:v>
                </c:pt>
                <c:pt idx="4">
                  <c:v>12969.210000000005</c:v>
                </c:pt>
                <c:pt idx="5">
                  <c:v>1187.5999999999999</c:v>
                </c:pt>
                <c:pt idx="6" formatCode="General">
                  <c:v>864.51</c:v>
                </c:pt>
                <c:pt idx="7">
                  <c:v>6782.96</c:v>
                </c:pt>
                <c:pt idx="8">
                  <c:v>1078.31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9-4A35-B9BB-19E69346A6E6}"/>
            </c:ext>
          </c:extLst>
        </c:ser>
        <c:dLbls/>
        <c:gapWidth val="80"/>
        <c:axId val="123550720"/>
        <c:axId val="123720448"/>
      </c:barChart>
      <c:catAx>
        <c:axId val="123550720"/>
        <c:scaling>
          <c:orientation val="minMax"/>
        </c:scaling>
        <c:axPos val="b"/>
        <c:numFmt formatCode="General" sourceLinked="0"/>
        <c:tickLblPos val="nextTo"/>
        <c:txPr>
          <a:bodyPr rot="-1500000"/>
          <a:lstStyle/>
          <a:p>
            <a:pPr>
              <a:defRPr lang="en-US" sz="1200"/>
            </a:pPr>
            <a:endParaRPr lang="id-ID"/>
          </a:p>
        </c:txPr>
        <c:crossAx val="123720448"/>
        <c:crosses val="autoZero"/>
        <c:auto val="1"/>
        <c:lblAlgn val="ctr"/>
        <c:lblOffset val="100"/>
      </c:catAx>
      <c:valAx>
        <c:axId val="123720448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355072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lang="en-US"/>
                  </a:pPr>
                  <a:r>
                    <a:rPr lang="id-ID" sz="1800" b="1" i="0" baseline="0"/>
                    <a:t>Jumlah Rumah Tangga (Juta)</a:t>
                  </a:r>
                  <a:endParaRPr lang="en-US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4415051496408191"/>
          <c:y val="0.2851400098425198"/>
          <c:w val="0.23826550995284879"/>
          <c:h val="0.17346998031496119"/>
        </c:manualLayout>
      </c:layout>
      <c:overlay val="1"/>
      <c:spPr>
        <a:ln>
          <a:solidFill>
            <a:schemeClr val="accent3"/>
          </a:solidFill>
        </a:ln>
      </c:spPr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</c:chart>
  <c:spPr>
    <a:solidFill>
      <a:prstClr val="white">
        <a:alpha val="65000"/>
      </a:prstClr>
    </a:solidFill>
    <a:ln>
      <a:noFill/>
    </a:ln>
  </c:spPr>
  <c:txPr>
    <a:bodyPr/>
    <a:lstStyle/>
    <a:p>
      <a:pPr>
        <a:defRPr sz="1800"/>
      </a:pPr>
      <a:endParaRPr lang="id-ID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view3D>
      <c:rAngAx val="1"/>
    </c:view3D>
    <c:sideWall>
      <c:spPr>
        <a:solidFill>
          <a:prstClr val="white">
            <a:alpha val="95000"/>
          </a:prstClr>
        </a:solidFill>
      </c:spPr>
    </c:sideWall>
    <c:backWall>
      <c:spPr>
        <a:solidFill>
          <a:prstClr val="white">
            <a:alpha val="95000"/>
          </a:prstClr>
        </a:solidFill>
      </c:spPr>
    </c:backWall>
    <c:plotArea>
      <c:layout>
        <c:manualLayout>
          <c:layoutTarget val="inner"/>
          <c:xMode val="edge"/>
          <c:yMode val="edge"/>
          <c:x val="0.11982216008045726"/>
          <c:y val="3.8804563871263686E-2"/>
          <c:w val="0.86304388353325123"/>
          <c:h val="0.5871235667909919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8691588785046741E-2"/>
                  <c:y val="-2.4271844660194229E-3"/>
                </c:manualLayout>
              </c:layout>
              <c:showVal val="1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B6-4DCC-B748-CCF0B95D08B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Indonesia</c:v>
                </c:pt>
                <c:pt idx="1">
                  <c:v>Sumatera</c:v>
                </c:pt>
                <c:pt idx="2">
                  <c:v>Jawa</c:v>
                </c:pt>
                <c:pt idx="3">
                  <c:v>Bali dan Nusra</c:v>
                </c:pt>
                <c:pt idx="4">
                  <c:v>Kalimantan</c:v>
                </c:pt>
                <c:pt idx="5">
                  <c:v>Sulawesi</c:v>
                </c:pt>
                <c:pt idx="6">
                  <c:v>Maluku dan Papua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19015.05</c:v>
                </c:pt>
                <c:pt idx="1">
                  <c:v>2380.8500000000017</c:v>
                </c:pt>
                <c:pt idx="2">
                  <c:v>14184.99</c:v>
                </c:pt>
                <c:pt idx="3">
                  <c:v>984.1400000000001</c:v>
                </c:pt>
                <c:pt idx="4">
                  <c:v>425.06999999999994</c:v>
                </c:pt>
                <c:pt idx="5">
                  <c:v>742.3</c:v>
                </c:pt>
                <c:pt idx="6">
                  <c:v>297.70000000000005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6-4DCC-B748-CCF0B95D08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5576323987538969E-2"/>
                  <c:y val="-7.281553398058272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03426791277296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33956386292833E-2"/>
                  <c:y val="-7.281553398058272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03426791277296E-2"/>
                  <c:y val="4.85436893203884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61059190031182E-2"/>
                  <c:y val="2.427184466019425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461059190031182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461059190031182E-2"/>
                  <c:y val="-4.85436893203884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B6-4DCC-B748-CCF0B95D08B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Indonesia</c:v>
                </c:pt>
                <c:pt idx="1">
                  <c:v>Sumatera</c:v>
                </c:pt>
                <c:pt idx="2">
                  <c:v>Jawa</c:v>
                </c:pt>
                <c:pt idx="3">
                  <c:v>Bali dan Nusra</c:v>
                </c:pt>
                <c:pt idx="4">
                  <c:v>Kalimantan</c:v>
                </c:pt>
                <c:pt idx="5">
                  <c:v>Sulawesi</c:v>
                </c:pt>
                <c:pt idx="6">
                  <c:v>Maluku dan Papua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14248.869999999992</c:v>
                </c:pt>
                <c:pt idx="1">
                  <c:v>1811.79</c:v>
                </c:pt>
                <c:pt idx="2">
                  <c:v>10179.32</c:v>
                </c:pt>
                <c:pt idx="3">
                  <c:v>897.23</c:v>
                </c:pt>
                <c:pt idx="4">
                  <c:v>277.89</c:v>
                </c:pt>
                <c:pt idx="5">
                  <c:v>639.71</c:v>
                </c:pt>
                <c:pt idx="6">
                  <c:v>442.95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CB6-4DCC-B748-CCF0B95D08BF}"/>
            </c:ext>
          </c:extLst>
        </c:ser>
        <c:dLbls/>
        <c:gapWidth val="80"/>
        <c:shape val="cylinder"/>
        <c:axId val="124066816"/>
        <c:axId val="124080896"/>
        <c:axId val="0"/>
      </c:bar3DChart>
      <c:catAx>
        <c:axId val="12406681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lang="en-US" sz="1400"/>
            </a:pPr>
            <a:endParaRPr lang="id-ID"/>
          </a:p>
        </c:txPr>
        <c:crossAx val="124080896"/>
        <c:crosses val="autoZero"/>
        <c:lblAlgn val="ctr"/>
        <c:lblOffset val="100"/>
      </c:catAx>
      <c:valAx>
        <c:axId val="124080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4066816"/>
        <c:crosses val="autoZero"/>
        <c:crossBetween val="between"/>
        <c:majorUnit val="4000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lang="en-US" sz="1200" b="1"/>
                  </a:pPr>
                  <a:r>
                    <a:rPr lang="id-ID" sz="1200" b="1"/>
                    <a:t>Jumlah Rumah Tangga Petani Gurem (Juta)</a:t>
                  </a:r>
                  <a:endParaRPr lang="en-US" sz="1200" b="1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6418225065616863"/>
          <c:y val="0.31326500984251981"/>
          <c:w val="0.12335283440037285"/>
          <c:h val="0.1347339652931733"/>
        </c:manualLayout>
      </c:layout>
      <c:overlay val="1"/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</c:chart>
  <c:spPr>
    <a:solidFill>
      <a:prstClr val="white">
        <a:alpha val="65000"/>
      </a:prstClr>
    </a:solidFill>
  </c:spPr>
  <c:txPr>
    <a:bodyPr/>
    <a:lstStyle/>
    <a:p>
      <a:pPr>
        <a:defRPr sz="1800"/>
      </a:pPr>
      <a:endParaRPr lang="id-ID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18"/>
  <c:chart>
    <c:plotArea>
      <c:layout>
        <c:manualLayout>
          <c:layoutTarget val="inner"/>
          <c:xMode val="edge"/>
          <c:yMode val="edge"/>
          <c:x val="0.13201398316589746"/>
          <c:y val="4.6747018464797133E-2"/>
          <c:w val="0.81626187890306812"/>
          <c:h val="0.7723269788644844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yang dikuasai</c:v>
                </c:pt>
                <c:pt idx="1">
                  <c:v>Lahan Pertanian</c:v>
                </c:pt>
                <c:pt idx="2">
                  <c:v>Lahan Bukan Pertanian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0.41000000000000031</c:v>
                </c:pt>
                <c:pt idx="1">
                  <c:v>0.35000000000000031</c:v>
                </c:pt>
                <c:pt idx="2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C-4D01-B335-A3B396BDCA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yang dikuasai</c:v>
                </c:pt>
                <c:pt idx="1">
                  <c:v>Lahan Pertanian</c:v>
                </c:pt>
                <c:pt idx="2">
                  <c:v>Lahan Bukan Pertanian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0.89</c:v>
                </c:pt>
                <c:pt idx="1">
                  <c:v>0.86000000000000065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C-4D01-B335-A3B396BDCA1C}"/>
            </c:ext>
          </c:extLst>
        </c:ser>
        <c:dLbls/>
        <c:gapWidth val="80"/>
        <c:axId val="124006784"/>
        <c:axId val="124008320"/>
      </c:barChart>
      <c:catAx>
        <c:axId val="124006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4008320"/>
        <c:crosses val="autoZero"/>
        <c:auto val="1"/>
        <c:lblAlgn val="ctr"/>
        <c:lblOffset val="100"/>
      </c:catAx>
      <c:valAx>
        <c:axId val="124008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40067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2122250882432759"/>
          <c:y val="1.9514896164295251E-2"/>
          <c:w val="0.24716829577337351"/>
          <c:h val="0.17376249021503926"/>
        </c:manualLayout>
      </c:layout>
      <c:overlay val="1"/>
      <c:spPr>
        <a:ln>
          <a:solidFill>
            <a:schemeClr val="accent3"/>
          </a:solidFill>
        </a:ln>
      </c:spPr>
      <c:txPr>
        <a:bodyPr/>
        <a:lstStyle/>
        <a:p>
          <a:pPr>
            <a:defRPr lang="en-US" sz="1800"/>
          </a:pPr>
          <a:endParaRPr lang="id-ID"/>
        </a:p>
      </c:txPr>
    </c:legend>
    <c:plotVisOnly val="1"/>
    <c:dispBlanksAs val="gap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id-ID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Pertanian</c:v>
                </c:pt>
                <c:pt idx="1">
                  <c:v>Lahan Sawah</c:v>
                </c:pt>
                <c:pt idx="2">
                  <c:v>Lahan Bukan Sawah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0.35000000000000031</c:v>
                </c:pt>
                <c:pt idx="1">
                  <c:v>0.1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6B-413F-BD91-7E1575D9D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Pertanian</c:v>
                </c:pt>
                <c:pt idx="1">
                  <c:v>Lahan Sawah</c:v>
                </c:pt>
                <c:pt idx="2">
                  <c:v>Lahan Bukan Sawah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0.86000000000000065</c:v>
                </c:pt>
                <c:pt idx="1">
                  <c:v>0.2</c:v>
                </c:pt>
                <c:pt idx="2">
                  <c:v>0.66000000000000136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6B-413F-BD91-7E1575D9D7F6}"/>
            </c:ext>
          </c:extLst>
        </c:ser>
        <c:dLbls/>
        <c:gapWidth val="80"/>
        <c:axId val="124050048"/>
        <c:axId val="124055936"/>
      </c:barChart>
      <c:catAx>
        <c:axId val="1240500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4055936"/>
        <c:crosses val="autoZero"/>
        <c:auto val="1"/>
        <c:lblAlgn val="ctr"/>
        <c:lblOffset val="100"/>
      </c:catAx>
      <c:valAx>
        <c:axId val="1240559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1240500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45110756629559234"/>
          <c:y val="1.9514896164295251E-2"/>
          <c:w val="0.51728323830210876"/>
          <c:h val="0.10358705161854756"/>
        </c:manualLayout>
      </c:layout>
      <c:overlay val="1"/>
      <c:spPr>
        <a:ln>
          <a:solidFill>
            <a:schemeClr val="accent6"/>
          </a:solidFill>
        </a:ln>
      </c:spPr>
      <c:txPr>
        <a:bodyPr/>
        <a:lstStyle/>
        <a:p>
          <a:pPr>
            <a:defRPr lang="en-US" sz="1800"/>
          </a:pPr>
          <a:endParaRPr lang="id-ID"/>
        </a:p>
      </c:txPr>
    </c:legend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id-ID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D30D0-17B7-4A1C-9801-33299CD6BC6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339DB52-FB88-4AA3-82E5-5ED527CEC1AA}">
      <dgm:prSet phldrT="[Text]" custT="1"/>
      <dgm:spPr/>
      <dgm:t>
        <a:bodyPr/>
        <a:lstStyle/>
        <a:p>
          <a:r>
            <a:rPr lang="id-ID" altLang="ja-JP" sz="2300" b="1" i="1" dirty="0">
              <a:latin typeface="Constantia" pitchFamily="18" charset="0"/>
              <a:cs typeface="Arial" pitchFamily="34" charset="0"/>
            </a:rPr>
            <a:t>Dimensions of Quality</a:t>
          </a:r>
          <a:endParaRPr lang="id-ID" sz="2300" b="1" i="1" dirty="0"/>
        </a:p>
      </dgm:t>
    </dgm:pt>
    <dgm:pt modelId="{B125E389-C2FC-4B14-9FA5-F858060FFF15}" type="parTrans" cxnId="{3CC4FCDF-71CA-4856-9FD3-3211308344BA}">
      <dgm:prSet/>
      <dgm:spPr/>
      <dgm:t>
        <a:bodyPr/>
        <a:lstStyle/>
        <a:p>
          <a:endParaRPr lang="id-ID" i="1"/>
        </a:p>
      </dgm:t>
    </dgm:pt>
    <dgm:pt modelId="{539097CB-D9EA-49C5-9143-3457AA086A48}" type="sibTrans" cxnId="{3CC4FCDF-71CA-4856-9FD3-3211308344BA}">
      <dgm:prSet/>
      <dgm:spPr/>
      <dgm:t>
        <a:bodyPr/>
        <a:lstStyle/>
        <a:p>
          <a:endParaRPr lang="id-ID" i="1"/>
        </a:p>
      </dgm:t>
    </dgm:pt>
    <dgm:pt modelId="{63B4131B-B700-45B7-BF64-8D7CD2271E50}">
      <dgm:prSet phldrT="[Text]" custT="1"/>
      <dgm:spPr/>
      <dgm:t>
        <a:bodyPr/>
        <a:lstStyle/>
        <a:p>
          <a:r>
            <a:rPr lang="id-ID" sz="1400" b="1" i="1" dirty="0"/>
            <a:t>RELEVANCE</a:t>
          </a:r>
        </a:p>
      </dgm:t>
    </dgm:pt>
    <dgm:pt modelId="{06B2C91D-8934-4685-8B0F-4B48E3A27D3C}" type="parTrans" cxnId="{37347A21-680C-49F0-9642-D7A7339E411D}">
      <dgm:prSet/>
      <dgm:spPr/>
      <dgm:t>
        <a:bodyPr/>
        <a:lstStyle/>
        <a:p>
          <a:endParaRPr lang="id-ID" i="1"/>
        </a:p>
      </dgm:t>
    </dgm:pt>
    <dgm:pt modelId="{BCCEB806-3725-49F4-B439-9229AA90D536}" type="sibTrans" cxnId="{37347A21-680C-49F0-9642-D7A7339E411D}">
      <dgm:prSet/>
      <dgm:spPr/>
      <dgm:t>
        <a:bodyPr/>
        <a:lstStyle/>
        <a:p>
          <a:endParaRPr lang="id-ID" i="1"/>
        </a:p>
      </dgm:t>
    </dgm:pt>
    <dgm:pt modelId="{8895A76F-A1A3-4A3A-B35E-C7276901B774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ACCURACY</a:t>
          </a:r>
          <a:endParaRPr lang="en-US" altLang="ja-JP" sz="1600" b="1" i="1" dirty="0">
            <a:ea typeface="MS PGothic" pitchFamily="34" charset="-128"/>
          </a:endParaRPr>
        </a:p>
      </dgm:t>
    </dgm:pt>
    <dgm:pt modelId="{3AA788CC-D291-4C55-947E-5E330223FBB0}" type="parTrans" cxnId="{96B00E28-C864-4E31-93BE-7A9D5C3A1668}">
      <dgm:prSet/>
      <dgm:spPr/>
      <dgm:t>
        <a:bodyPr/>
        <a:lstStyle/>
        <a:p>
          <a:endParaRPr lang="id-ID" i="1"/>
        </a:p>
      </dgm:t>
    </dgm:pt>
    <dgm:pt modelId="{6C22C3A7-25B7-44D4-B5D6-14C4AFC09E8A}" type="sibTrans" cxnId="{96B00E28-C864-4E31-93BE-7A9D5C3A1668}">
      <dgm:prSet/>
      <dgm:spPr/>
      <dgm:t>
        <a:bodyPr/>
        <a:lstStyle/>
        <a:p>
          <a:endParaRPr lang="id-ID" i="1"/>
        </a:p>
      </dgm:t>
    </dgm:pt>
    <dgm:pt modelId="{073DC03D-7649-4381-ADC7-97841A8213D0}">
      <dgm:prSet custT="1"/>
      <dgm:spPr/>
      <dgm:t>
        <a:bodyPr/>
        <a:lstStyle/>
        <a:p>
          <a:r>
            <a:rPr lang="id-ID" altLang="ja-JP" sz="1500" b="1" i="1" dirty="0">
              <a:ea typeface="MS PGothic" pitchFamily="34" charset="-128"/>
            </a:rPr>
            <a:t>TIMELINESS AND PUNCTUALITY</a:t>
          </a:r>
          <a:endParaRPr lang="en-US" altLang="ja-JP" sz="1500" b="1" i="1" dirty="0">
            <a:ea typeface="MS PGothic" pitchFamily="34" charset="-128"/>
          </a:endParaRPr>
        </a:p>
      </dgm:t>
    </dgm:pt>
    <dgm:pt modelId="{BEEFE0C4-781A-44B7-8131-03AE9B7CEF6F}" type="parTrans" cxnId="{6556BAF3-6F26-4F7D-9A57-A2FB418B5ED7}">
      <dgm:prSet/>
      <dgm:spPr/>
      <dgm:t>
        <a:bodyPr/>
        <a:lstStyle/>
        <a:p>
          <a:endParaRPr lang="id-ID" i="1"/>
        </a:p>
      </dgm:t>
    </dgm:pt>
    <dgm:pt modelId="{333110C1-CB85-4BE5-9621-B5F5DEB4AF4F}" type="sibTrans" cxnId="{6556BAF3-6F26-4F7D-9A57-A2FB418B5ED7}">
      <dgm:prSet/>
      <dgm:spPr/>
      <dgm:t>
        <a:bodyPr/>
        <a:lstStyle/>
        <a:p>
          <a:endParaRPr lang="id-ID" i="1"/>
        </a:p>
      </dgm:t>
    </dgm:pt>
    <dgm:pt modelId="{FE127F53-995C-4CF2-B9BA-91444498C5BB}">
      <dgm:prSet custT="1"/>
      <dgm:spPr/>
      <dgm:t>
        <a:bodyPr/>
        <a:lstStyle/>
        <a:p>
          <a:r>
            <a:rPr lang="id-ID" altLang="ja-JP" sz="1400" b="1" i="1" dirty="0">
              <a:ea typeface="MS PGothic" pitchFamily="34" charset="-128"/>
            </a:rPr>
            <a:t>ACCESSIBILITY AND CLARITY</a:t>
          </a:r>
          <a:endParaRPr lang="en-US" altLang="ja-JP" sz="1400" b="1" i="1" dirty="0">
            <a:ea typeface="MS PGothic" pitchFamily="34" charset="-128"/>
          </a:endParaRPr>
        </a:p>
      </dgm:t>
    </dgm:pt>
    <dgm:pt modelId="{A1E1826C-C8AC-453B-A343-1B2FB702EFD6}" type="parTrans" cxnId="{5A82BB1B-23FB-4589-A1BA-6815E7018ED7}">
      <dgm:prSet/>
      <dgm:spPr/>
      <dgm:t>
        <a:bodyPr/>
        <a:lstStyle/>
        <a:p>
          <a:endParaRPr lang="id-ID" i="1"/>
        </a:p>
      </dgm:t>
    </dgm:pt>
    <dgm:pt modelId="{EDE21F5E-D059-4034-A6C1-6D9BC5F7A04C}" type="sibTrans" cxnId="{5A82BB1B-23FB-4589-A1BA-6815E7018ED7}">
      <dgm:prSet/>
      <dgm:spPr/>
      <dgm:t>
        <a:bodyPr/>
        <a:lstStyle/>
        <a:p>
          <a:endParaRPr lang="id-ID" i="1"/>
        </a:p>
      </dgm:t>
    </dgm:pt>
    <dgm:pt modelId="{7310970C-F79A-4C42-9743-89B5229000C4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COMPARI-BILITY</a:t>
          </a:r>
          <a:endParaRPr lang="en-US" altLang="ja-JP" sz="1600" b="1" i="1" dirty="0">
            <a:ea typeface="MS PGothic" pitchFamily="34" charset="-128"/>
          </a:endParaRPr>
        </a:p>
      </dgm:t>
    </dgm:pt>
    <dgm:pt modelId="{21F36831-B58D-4333-84BB-D6F96BC11D34}" type="parTrans" cxnId="{09E8B9C1-B8A8-4775-A5D6-DA6D5C410FF8}">
      <dgm:prSet/>
      <dgm:spPr/>
      <dgm:t>
        <a:bodyPr/>
        <a:lstStyle/>
        <a:p>
          <a:endParaRPr lang="id-ID" i="1"/>
        </a:p>
      </dgm:t>
    </dgm:pt>
    <dgm:pt modelId="{A8E8DA1B-CB23-4558-90FF-80C60D705D3C}" type="sibTrans" cxnId="{09E8B9C1-B8A8-4775-A5D6-DA6D5C410FF8}">
      <dgm:prSet/>
      <dgm:spPr/>
      <dgm:t>
        <a:bodyPr/>
        <a:lstStyle/>
        <a:p>
          <a:endParaRPr lang="id-ID" i="1"/>
        </a:p>
      </dgm:t>
    </dgm:pt>
    <dgm:pt modelId="{9E857F29-C5EC-4A10-ADAD-F229EC733B4C}">
      <dgm:prSet custT="1"/>
      <dgm:spPr/>
      <dgm:t>
        <a:bodyPr/>
        <a:lstStyle/>
        <a:p>
          <a:r>
            <a:rPr lang="id-ID" altLang="ja-JP" sz="1400" b="1" i="1" dirty="0">
              <a:ea typeface="MS PGothic" pitchFamily="34" charset="-128"/>
            </a:rPr>
            <a:t>COHERENCE</a:t>
          </a:r>
          <a:endParaRPr lang="en-US" altLang="ja-JP" sz="1400" b="1" i="1" dirty="0">
            <a:ea typeface="MS PGothic" pitchFamily="34" charset="-128"/>
          </a:endParaRPr>
        </a:p>
      </dgm:t>
    </dgm:pt>
    <dgm:pt modelId="{52D101DF-329C-438B-B09D-A90A687C2950}" type="parTrans" cxnId="{04403432-EE74-4F7A-88F0-51B0D4429563}">
      <dgm:prSet/>
      <dgm:spPr/>
      <dgm:t>
        <a:bodyPr/>
        <a:lstStyle/>
        <a:p>
          <a:endParaRPr lang="id-ID" i="1"/>
        </a:p>
      </dgm:t>
    </dgm:pt>
    <dgm:pt modelId="{0C0E637D-56F6-4C09-BE74-FD4BAA8180C5}" type="sibTrans" cxnId="{04403432-EE74-4F7A-88F0-51B0D4429563}">
      <dgm:prSet/>
      <dgm:spPr/>
      <dgm:t>
        <a:bodyPr/>
        <a:lstStyle/>
        <a:p>
          <a:endParaRPr lang="id-ID" i="1"/>
        </a:p>
      </dgm:t>
    </dgm:pt>
    <dgm:pt modelId="{6C4B8673-8824-43B0-BD44-F2AB8CFF6C01}" type="pres">
      <dgm:prSet presAssocID="{05CD30D0-17B7-4A1C-9801-33299CD6BC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5EC5B1A-FAED-4861-9D76-49E8AD129003}" type="pres">
      <dgm:prSet presAssocID="{05CD30D0-17B7-4A1C-9801-33299CD6BC63}" presName="radial" presStyleCnt="0">
        <dgm:presLayoutVars>
          <dgm:animLvl val="ctr"/>
        </dgm:presLayoutVars>
      </dgm:prSet>
      <dgm:spPr/>
    </dgm:pt>
    <dgm:pt modelId="{ED9A355E-9CE8-4678-93DD-0CF423976155}" type="pres">
      <dgm:prSet presAssocID="{6339DB52-FB88-4AA3-82E5-5ED527CEC1AA}" presName="centerShape" presStyleLbl="vennNode1" presStyleIdx="0" presStyleCnt="7"/>
      <dgm:spPr/>
      <dgm:t>
        <a:bodyPr/>
        <a:lstStyle/>
        <a:p>
          <a:endParaRPr lang="id-ID"/>
        </a:p>
      </dgm:t>
    </dgm:pt>
    <dgm:pt modelId="{A8366572-2709-492D-AC78-27D9950B3E21}" type="pres">
      <dgm:prSet presAssocID="{63B4131B-B700-45B7-BF64-8D7CD2271E50}" presName="node" presStyleLbl="vennNode1" presStyleIdx="1" presStyleCnt="7" custScaleX="120517" custScaleY="1182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23B66D-84CC-418A-8D89-8FBA7FA6BFFF}" type="pres">
      <dgm:prSet presAssocID="{8895A76F-A1A3-4A3A-B35E-C7276901B774}" presName="node" presStyleLbl="vennNode1" presStyleIdx="2" presStyleCnt="7" custScaleX="130100" custScaleY="1226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E2C14-A348-44A9-97C4-4FCC783E362B}" type="pres">
      <dgm:prSet presAssocID="{073DC03D-7649-4381-ADC7-97841A8213D0}" presName="node" presStyleLbl="vennNode1" presStyleIdx="3" presStyleCnt="7" custScaleX="143749" custScaleY="1319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A82C92-B7AF-43DE-9B21-2E7623B8A04F}" type="pres">
      <dgm:prSet presAssocID="{FE127F53-995C-4CF2-B9BA-91444498C5BB}" presName="node" presStyleLbl="vennNode1" presStyleIdx="4" presStyleCnt="7" custScaleX="153748" custScaleY="1394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782448-629C-40B5-BAC7-4E204313F7E5}" type="pres">
      <dgm:prSet presAssocID="{7310970C-F79A-4C42-9743-89B5229000C4}" presName="node" presStyleLbl="vennNode1" presStyleIdx="5" presStyleCnt="7" custScaleX="129504" custScaleY="120667" custRadScaleRad="102214" custRadScaleInc="34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913BCE-8DC6-44BD-B387-B624B1D90CA3}" type="pres">
      <dgm:prSet presAssocID="{9E857F29-C5EC-4A10-ADAD-F229EC733B4C}" presName="node" presStyleLbl="vennNode1" presStyleIdx="6" presStyleCnt="7" custScaleX="127474" custScaleY="1226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9B3700-6E25-4878-A8A2-B1B87CCEB116}" type="presOf" srcId="{8895A76F-A1A3-4A3A-B35E-C7276901B774}" destId="{EF23B66D-84CC-418A-8D89-8FBA7FA6BFFF}" srcOrd="0" destOrd="0" presId="urn:microsoft.com/office/officeart/2005/8/layout/radial3"/>
    <dgm:cxn modelId="{6556BAF3-6F26-4F7D-9A57-A2FB418B5ED7}" srcId="{6339DB52-FB88-4AA3-82E5-5ED527CEC1AA}" destId="{073DC03D-7649-4381-ADC7-97841A8213D0}" srcOrd="2" destOrd="0" parTransId="{BEEFE0C4-781A-44B7-8131-03AE9B7CEF6F}" sibTransId="{333110C1-CB85-4BE5-9621-B5F5DEB4AF4F}"/>
    <dgm:cxn modelId="{67D751DA-8D03-4665-9D42-8AEA13FA4CFC}" type="presOf" srcId="{7310970C-F79A-4C42-9743-89B5229000C4}" destId="{2A782448-629C-40B5-BAC7-4E204313F7E5}" srcOrd="0" destOrd="0" presId="urn:microsoft.com/office/officeart/2005/8/layout/radial3"/>
    <dgm:cxn modelId="{5A82BB1B-23FB-4589-A1BA-6815E7018ED7}" srcId="{6339DB52-FB88-4AA3-82E5-5ED527CEC1AA}" destId="{FE127F53-995C-4CF2-B9BA-91444498C5BB}" srcOrd="3" destOrd="0" parTransId="{A1E1826C-C8AC-453B-A343-1B2FB702EFD6}" sibTransId="{EDE21F5E-D059-4034-A6C1-6D9BC5F7A04C}"/>
    <dgm:cxn modelId="{9D22491A-0379-4067-827B-C9B420DD3592}" type="presOf" srcId="{63B4131B-B700-45B7-BF64-8D7CD2271E50}" destId="{A8366572-2709-492D-AC78-27D9950B3E21}" srcOrd="0" destOrd="0" presId="urn:microsoft.com/office/officeart/2005/8/layout/radial3"/>
    <dgm:cxn modelId="{37347A21-680C-49F0-9642-D7A7339E411D}" srcId="{6339DB52-FB88-4AA3-82E5-5ED527CEC1AA}" destId="{63B4131B-B700-45B7-BF64-8D7CD2271E50}" srcOrd="0" destOrd="0" parTransId="{06B2C91D-8934-4685-8B0F-4B48E3A27D3C}" sibTransId="{BCCEB806-3725-49F4-B439-9229AA90D536}"/>
    <dgm:cxn modelId="{B20C687A-B926-4179-8B30-4C3F0FB8C223}" type="presOf" srcId="{073DC03D-7649-4381-ADC7-97841A8213D0}" destId="{CEDE2C14-A348-44A9-97C4-4FCC783E362B}" srcOrd="0" destOrd="0" presId="urn:microsoft.com/office/officeart/2005/8/layout/radial3"/>
    <dgm:cxn modelId="{96B00E28-C864-4E31-93BE-7A9D5C3A1668}" srcId="{6339DB52-FB88-4AA3-82E5-5ED527CEC1AA}" destId="{8895A76F-A1A3-4A3A-B35E-C7276901B774}" srcOrd="1" destOrd="0" parTransId="{3AA788CC-D291-4C55-947E-5E330223FBB0}" sibTransId="{6C22C3A7-25B7-44D4-B5D6-14C4AFC09E8A}"/>
    <dgm:cxn modelId="{3CC4FCDF-71CA-4856-9FD3-3211308344BA}" srcId="{05CD30D0-17B7-4A1C-9801-33299CD6BC63}" destId="{6339DB52-FB88-4AA3-82E5-5ED527CEC1AA}" srcOrd="0" destOrd="0" parTransId="{B125E389-C2FC-4B14-9FA5-F858060FFF15}" sibTransId="{539097CB-D9EA-49C5-9143-3457AA086A48}"/>
    <dgm:cxn modelId="{04403432-EE74-4F7A-88F0-51B0D4429563}" srcId="{6339DB52-FB88-4AA3-82E5-5ED527CEC1AA}" destId="{9E857F29-C5EC-4A10-ADAD-F229EC733B4C}" srcOrd="5" destOrd="0" parTransId="{52D101DF-329C-438B-B09D-A90A687C2950}" sibTransId="{0C0E637D-56F6-4C09-BE74-FD4BAA8180C5}"/>
    <dgm:cxn modelId="{8316EE90-9045-485E-AB96-B48F41DE905E}" type="presOf" srcId="{6339DB52-FB88-4AA3-82E5-5ED527CEC1AA}" destId="{ED9A355E-9CE8-4678-93DD-0CF423976155}" srcOrd="0" destOrd="0" presId="urn:microsoft.com/office/officeart/2005/8/layout/radial3"/>
    <dgm:cxn modelId="{DF2C93C5-03D5-4B92-B57C-7432F31E4A04}" type="presOf" srcId="{05CD30D0-17B7-4A1C-9801-33299CD6BC63}" destId="{6C4B8673-8824-43B0-BD44-F2AB8CFF6C01}" srcOrd="0" destOrd="0" presId="urn:microsoft.com/office/officeart/2005/8/layout/radial3"/>
    <dgm:cxn modelId="{2368807A-AAAF-4962-9162-12EF8F7E4B55}" type="presOf" srcId="{FE127F53-995C-4CF2-B9BA-91444498C5BB}" destId="{09A82C92-B7AF-43DE-9B21-2E7623B8A04F}" srcOrd="0" destOrd="0" presId="urn:microsoft.com/office/officeart/2005/8/layout/radial3"/>
    <dgm:cxn modelId="{4D614E91-F3AB-43BB-84BC-99E061011BCF}" type="presOf" srcId="{9E857F29-C5EC-4A10-ADAD-F229EC733B4C}" destId="{A0913BCE-8DC6-44BD-B387-B624B1D90CA3}" srcOrd="0" destOrd="0" presId="urn:microsoft.com/office/officeart/2005/8/layout/radial3"/>
    <dgm:cxn modelId="{09E8B9C1-B8A8-4775-A5D6-DA6D5C410FF8}" srcId="{6339DB52-FB88-4AA3-82E5-5ED527CEC1AA}" destId="{7310970C-F79A-4C42-9743-89B5229000C4}" srcOrd="4" destOrd="0" parTransId="{21F36831-B58D-4333-84BB-D6F96BC11D34}" sibTransId="{A8E8DA1B-CB23-4558-90FF-80C60D705D3C}"/>
    <dgm:cxn modelId="{BEB63AB5-E485-4B7E-9A06-9B580E29B7EB}" type="presParOf" srcId="{6C4B8673-8824-43B0-BD44-F2AB8CFF6C01}" destId="{75EC5B1A-FAED-4861-9D76-49E8AD129003}" srcOrd="0" destOrd="0" presId="urn:microsoft.com/office/officeart/2005/8/layout/radial3"/>
    <dgm:cxn modelId="{C04C0FF3-D016-44F5-9165-6E3AF1ADCD52}" type="presParOf" srcId="{75EC5B1A-FAED-4861-9D76-49E8AD129003}" destId="{ED9A355E-9CE8-4678-93DD-0CF423976155}" srcOrd="0" destOrd="0" presId="urn:microsoft.com/office/officeart/2005/8/layout/radial3"/>
    <dgm:cxn modelId="{2F34B570-A990-47D8-B3D8-2D94EB751331}" type="presParOf" srcId="{75EC5B1A-FAED-4861-9D76-49E8AD129003}" destId="{A8366572-2709-492D-AC78-27D9950B3E21}" srcOrd="1" destOrd="0" presId="urn:microsoft.com/office/officeart/2005/8/layout/radial3"/>
    <dgm:cxn modelId="{DA569FFD-B51C-4DC5-8E74-7FD5FF8048E0}" type="presParOf" srcId="{75EC5B1A-FAED-4861-9D76-49E8AD129003}" destId="{EF23B66D-84CC-418A-8D89-8FBA7FA6BFFF}" srcOrd="2" destOrd="0" presId="urn:microsoft.com/office/officeart/2005/8/layout/radial3"/>
    <dgm:cxn modelId="{F249AF75-82F3-48EE-95DF-3E99F7AB02FE}" type="presParOf" srcId="{75EC5B1A-FAED-4861-9D76-49E8AD129003}" destId="{CEDE2C14-A348-44A9-97C4-4FCC783E362B}" srcOrd="3" destOrd="0" presId="urn:microsoft.com/office/officeart/2005/8/layout/radial3"/>
    <dgm:cxn modelId="{E444B242-4331-4418-8B2B-520BCD68695A}" type="presParOf" srcId="{75EC5B1A-FAED-4861-9D76-49E8AD129003}" destId="{09A82C92-B7AF-43DE-9B21-2E7623B8A04F}" srcOrd="4" destOrd="0" presId="urn:microsoft.com/office/officeart/2005/8/layout/radial3"/>
    <dgm:cxn modelId="{09D3FF95-4F7C-44D6-B1FA-02C477DB6BFE}" type="presParOf" srcId="{75EC5B1A-FAED-4861-9D76-49E8AD129003}" destId="{2A782448-629C-40B5-BAC7-4E204313F7E5}" srcOrd="5" destOrd="0" presId="urn:microsoft.com/office/officeart/2005/8/layout/radial3"/>
    <dgm:cxn modelId="{274332FB-17BE-40AB-BAC2-5C921E8F0234}" type="presParOf" srcId="{75EC5B1A-FAED-4861-9D76-49E8AD129003}" destId="{A0913BCE-8DC6-44BD-B387-B624B1D90CA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018D5-B1FD-466A-989D-CFE255B51ADE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kumimoji="1" lang="ja-JP" altLang="en-US"/>
        </a:p>
      </dgm:t>
    </dgm:pt>
    <dgm:pt modelId="{9912FE48-B2C9-43C0-9E17-A37A1889AA02}">
      <dgm:prSet phldrT="[Text]" custT="1"/>
      <dgm:spPr/>
      <dgm:t>
        <a:bodyPr/>
        <a:lstStyle/>
        <a:p>
          <a:r>
            <a:rPr kumimoji="1" lang="en-US" altLang="ja-JP" sz="2900" dirty="0">
              <a:solidFill>
                <a:schemeClr val="tx1"/>
              </a:solidFill>
            </a:rPr>
            <a:t> </a:t>
          </a:r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Input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BAA96220-C5FE-4F40-88DB-8A993EE88843}" type="parTrans" cxnId="{B052C2A4-D174-4AF3-B2C5-F0E3DBB6CB83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C4E26057-42C0-4129-BBE3-F1BF2A1B1D62}" type="sibTrans" cxnId="{B052C2A4-D174-4AF3-B2C5-F0E3DBB6CB83}">
      <dgm:prSet/>
      <dgm:spPr/>
      <dgm:t>
        <a:bodyPr/>
        <a:lstStyle/>
        <a:p>
          <a:endParaRPr kumimoji="1" lang="ja-JP" altLang="en-US"/>
        </a:p>
      </dgm:t>
    </dgm:pt>
    <dgm:pt modelId="{9D53F6FF-BE95-44B4-BFCB-B2A8CD940998}">
      <dgm:prSet phldrT="[Text]" custT="1"/>
      <dgm:spPr/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</a:t>
          </a:r>
          <a:r>
            <a:rPr kumimoji="1" lang="en-US" altLang="ja-JP" sz="2800" dirty="0" err="1">
              <a:solidFill>
                <a:schemeClr val="tx1"/>
              </a:solidFill>
            </a:rPr>
            <a:t>Proses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ABAA7FC4-F8BB-4C31-8D88-614C7DC3104E}" type="parTrans" cxnId="{D0CCF794-8097-494C-B796-6F57BDBC50AD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69BB17DC-705C-403E-AF79-F10CDC9F60C9}" type="sibTrans" cxnId="{D0CCF794-8097-494C-B796-6F57BDBC50AD}">
      <dgm:prSet/>
      <dgm:spPr/>
      <dgm:t>
        <a:bodyPr/>
        <a:lstStyle/>
        <a:p>
          <a:endParaRPr kumimoji="1" lang="ja-JP" altLang="en-US"/>
        </a:p>
      </dgm:t>
    </dgm:pt>
    <dgm:pt modelId="{3F2372A8-B3C5-4556-A9EB-E32EF54E6ED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Output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42CCC19B-DF75-41FA-818B-1359EFEAA0D2}" type="parTrans" cxnId="{083FAB95-2B0D-46B1-9DB9-118AD978B92D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19EA4CE2-0047-44C9-8B9B-F092FF316900}" type="sibTrans" cxnId="{083FAB95-2B0D-46B1-9DB9-118AD978B92D}">
      <dgm:prSet/>
      <dgm:spPr/>
      <dgm:t>
        <a:bodyPr/>
        <a:lstStyle/>
        <a:p>
          <a:endParaRPr kumimoji="1" lang="ja-JP" altLang="en-US"/>
        </a:p>
      </dgm:t>
    </dgm:pt>
    <dgm:pt modelId="{57B4B915-260F-4515-A911-B0D22DEB99AD}">
      <dgm:prSet custT="1"/>
      <dgm:spPr/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Outcome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0E776238-33DD-430C-A551-C30C4DFD365B}" type="parTrans" cxnId="{3A3C252D-3728-4530-B07F-694220EB8613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81EA6F3A-7151-4709-BC1D-25A8B57AC2EA}" type="sibTrans" cxnId="{3A3C252D-3728-4530-B07F-694220EB8613}">
      <dgm:prSet/>
      <dgm:spPr/>
      <dgm:t>
        <a:bodyPr/>
        <a:lstStyle/>
        <a:p>
          <a:endParaRPr kumimoji="1" lang="ja-JP" altLang="en-US"/>
        </a:p>
      </dgm:t>
    </dgm:pt>
    <dgm:pt modelId="{3EBB69A6-3819-413C-9239-E53EC79D7C75}">
      <dgm:prSet phldrT="[Text]"/>
      <dgm:spPr/>
      <dgm:t>
        <a:bodyPr/>
        <a:lstStyle/>
        <a:p>
          <a:r>
            <a:rPr kumimoji="1" lang="en-US" altLang="ja-JP" dirty="0"/>
            <a:t>Reference Indicators</a:t>
          </a:r>
          <a:endParaRPr kumimoji="1" lang="ja-JP" altLang="en-US"/>
        </a:p>
      </dgm:t>
    </dgm:pt>
    <dgm:pt modelId="{53736C04-C178-4428-8A0B-F82BE222C629}" type="sibTrans" cxnId="{4DE878D9-4695-4512-986F-7377FC9D7577}">
      <dgm:prSet/>
      <dgm:spPr/>
      <dgm:t>
        <a:bodyPr/>
        <a:lstStyle/>
        <a:p>
          <a:endParaRPr kumimoji="1" lang="ja-JP" altLang="en-US"/>
        </a:p>
      </dgm:t>
    </dgm:pt>
    <dgm:pt modelId="{5AF695ED-777A-48DE-A706-D123CD509383}" type="parTrans" cxnId="{4DE878D9-4695-4512-986F-7377FC9D7577}">
      <dgm:prSet/>
      <dgm:spPr/>
      <dgm:t>
        <a:bodyPr/>
        <a:lstStyle/>
        <a:p>
          <a:endParaRPr kumimoji="1" lang="ja-JP" altLang="en-US"/>
        </a:p>
      </dgm:t>
    </dgm:pt>
    <dgm:pt modelId="{9B2D9AB2-F03A-43AE-A82B-5F6EAAF695D9}">
      <dgm:prSet phldrT="[Text]"/>
      <dgm:spPr/>
      <dgm:t>
        <a:bodyPr/>
        <a:lstStyle/>
        <a:p>
          <a:endParaRPr lang="en-US" dirty="0"/>
        </a:p>
      </dgm:t>
    </dgm:pt>
    <dgm:pt modelId="{DADB3367-C441-4372-8ACE-D132ABA0ECF7}" type="parTrans" cxnId="{545C5521-36AE-4DA0-B9F4-91A794563E88}">
      <dgm:prSet/>
      <dgm:spPr/>
      <dgm:t>
        <a:bodyPr/>
        <a:lstStyle/>
        <a:p>
          <a:endParaRPr lang="en-US"/>
        </a:p>
      </dgm:t>
    </dgm:pt>
    <dgm:pt modelId="{38AC0C96-18FC-4655-88D3-F11128F07249}" type="sibTrans" cxnId="{545C5521-36AE-4DA0-B9F4-91A794563E88}">
      <dgm:prSet/>
      <dgm:spPr/>
      <dgm:t>
        <a:bodyPr/>
        <a:lstStyle/>
        <a:p>
          <a:endParaRPr lang="en-US"/>
        </a:p>
      </dgm:t>
    </dgm:pt>
    <dgm:pt modelId="{298B4793-0BD3-40D8-8F28-4D4BACEB66C2}" type="pres">
      <dgm:prSet presAssocID="{EF1018D5-B1FD-466A-989D-CFE255B51A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7306759-699F-4EFF-8E2C-4E23816FC0E5}" type="pres">
      <dgm:prSet presAssocID="{3EBB69A6-3819-413C-9239-E53EC79D7C75}" presName="centerShape" presStyleLbl="node0" presStyleIdx="0" presStyleCnt="1"/>
      <dgm:spPr/>
      <dgm:t>
        <a:bodyPr/>
        <a:lstStyle/>
        <a:p>
          <a:endParaRPr lang="id-ID"/>
        </a:p>
      </dgm:t>
    </dgm:pt>
    <dgm:pt modelId="{D9E6A99E-FA62-4820-8A68-A78636DF3721}" type="pres">
      <dgm:prSet presAssocID="{BAA96220-C5FE-4F40-88DB-8A993EE88843}" presName="parTrans" presStyleLbl="bgSibTrans2D1" presStyleIdx="0" presStyleCnt="4" custAng="11730921" custLinFactNeighborX="52930" custLinFactNeighborY="59295"/>
      <dgm:spPr/>
      <dgm:t>
        <a:bodyPr/>
        <a:lstStyle/>
        <a:p>
          <a:endParaRPr lang="id-ID"/>
        </a:p>
      </dgm:t>
    </dgm:pt>
    <dgm:pt modelId="{F232BFF6-A781-4C4A-B0E4-BF3D3580553D}" type="pres">
      <dgm:prSet presAssocID="{9912FE48-B2C9-43C0-9E17-A37A1889AA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B69A6-A2B7-48AB-AAE3-C6BA5B2C831D}" type="pres">
      <dgm:prSet presAssocID="{ABAA7FC4-F8BB-4C31-8D88-614C7DC3104E}" presName="parTrans" presStyleLbl="bgSibTrans2D1" presStyleIdx="1" presStyleCnt="4" custAng="10820498" custLinFactY="40240" custLinFactNeighborX="20542" custLinFactNeighborY="100000"/>
      <dgm:spPr/>
      <dgm:t>
        <a:bodyPr/>
        <a:lstStyle/>
        <a:p>
          <a:endParaRPr lang="id-ID"/>
        </a:p>
      </dgm:t>
    </dgm:pt>
    <dgm:pt modelId="{96760FD9-417B-4278-9B3B-E879BAFA7FBE}" type="pres">
      <dgm:prSet presAssocID="{9D53F6FF-BE95-44B4-BFCB-B2A8CD9409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040237-A33E-4829-865F-2D413296FEB0}" type="pres">
      <dgm:prSet presAssocID="{42CCC19B-DF75-41FA-818B-1359EFEAA0D2}" presName="parTrans" presStyleLbl="bgSibTrans2D1" presStyleIdx="2" presStyleCnt="4" custAng="10702504" custLinFactY="55844" custLinFactNeighborX="-16275" custLinFactNeighborY="100000"/>
      <dgm:spPr/>
      <dgm:t>
        <a:bodyPr/>
        <a:lstStyle/>
        <a:p>
          <a:endParaRPr lang="id-ID"/>
        </a:p>
      </dgm:t>
    </dgm:pt>
    <dgm:pt modelId="{F309F09E-95B2-4D9E-9684-B16FBE92C7D7}" type="pres">
      <dgm:prSet presAssocID="{3F2372A8-B3C5-4556-A9EB-E32EF54E6E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654F42-B263-4CF6-BB0D-F2B335F687C0}" type="pres">
      <dgm:prSet presAssocID="{0E776238-33DD-430C-A551-C30C4DFD365B}" presName="parTrans" presStyleLbl="bgSibTrans2D1" presStyleIdx="3" presStyleCnt="4" custAng="10667643" custLinFactNeighborX="-54940" custLinFactNeighborY="77172"/>
      <dgm:spPr/>
      <dgm:t>
        <a:bodyPr/>
        <a:lstStyle/>
        <a:p>
          <a:endParaRPr lang="id-ID"/>
        </a:p>
      </dgm:t>
    </dgm:pt>
    <dgm:pt modelId="{D86093D2-2CE4-4E61-9004-E3EEF8EE6F33}" type="pres">
      <dgm:prSet presAssocID="{57B4B915-260F-4515-A911-B0D22DEB99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1ED5049-1FDC-4FD5-8B2A-4169108BE773}" type="presOf" srcId="{3EBB69A6-3819-413C-9239-E53EC79D7C75}" destId="{17306759-699F-4EFF-8E2C-4E23816FC0E5}" srcOrd="0" destOrd="0" presId="urn:microsoft.com/office/officeart/2005/8/layout/radial4"/>
    <dgm:cxn modelId="{ACE5AE6E-ECCD-446C-AD45-F4F47D4782AE}" type="presOf" srcId="{9912FE48-B2C9-43C0-9E17-A37A1889AA02}" destId="{F232BFF6-A781-4C4A-B0E4-BF3D3580553D}" srcOrd="0" destOrd="0" presId="urn:microsoft.com/office/officeart/2005/8/layout/radial4"/>
    <dgm:cxn modelId="{B052C2A4-D174-4AF3-B2C5-F0E3DBB6CB83}" srcId="{3EBB69A6-3819-413C-9239-E53EC79D7C75}" destId="{9912FE48-B2C9-43C0-9E17-A37A1889AA02}" srcOrd="0" destOrd="0" parTransId="{BAA96220-C5FE-4F40-88DB-8A993EE88843}" sibTransId="{C4E26057-42C0-4129-BBE3-F1BF2A1B1D62}"/>
    <dgm:cxn modelId="{BD737E86-AEE4-465D-92D8-6B771D3C1B44}" type="presOf" srcId="{9D53F6FF-BE95-44B4-BFCB-B2A8CD940998}" destId="{96760FD9-417B-4278-9B3B-E879BAFA7FBE}" srcOrd="0" destOrd="0" presId="urn:microsoft.com/office/officeart/2005/8/layout/radial4"/>
    <dgm:cxn modelId="{545C5521-36AE-4DA0-B9F4-91A794563E88}" srcId="{EF1018D5-B1FD-466A-989D-CFE255B51ADE}" destId="{9B2D9AB2-F03A-43AE-A82B-5F6EAAF695D9}" srcOrd="1" destOrd="0" parTransId="{DADB3367-C441-4372-8ACE-D132ABA0ECF7}" sibTransId="{38AC0C96-18FC-4655-88D3-F11128F07249}"/>
    <dgm:cxn modelId="{400B82CB-F166-4755-AAAC-23BDCF996A9E}" type="presOf" srcId="{42CCC19B-DF75-41FA-818B-1359EFEAA0D2}" destId="{A0040237-A33E-4829-865F-2D413296FEB0}" srcOrd="0" destOrd="0" presId="urn:microsoft.com/office/officeart/2005/8/layout/radial4"/>
    <dgm:cxn modelId="{33ED730F-8CEC-45CA-A513-61506A0F486E}" type="presOf" srcId="{0E776238-33DD-430C-A551-C30C4DFD365B}" destId="{65654F42-B263-4CF6-BB0D-F2B335F687C0}" srcOrd="0" destOrd="0" presId="urn:microsoft.com/office/officeart/2005/8/layout/radial4"/>
    <dgm:cxn modelId="{4DE878D9-4695-4512-986F-7377FC9D7577}" srcId="{EF1018D5-B1FD-466A-989D-CFE255B51ADE}" destId="{3EBB69A6-3819-413C-9239-E53EC79D7C75}" srcOrd="0" destOrd="0" parTransId="{5AF695ED-777A-48DE-A706-D123CD509383}" sibTransId="{53736C04-C178-4428-8A0B-F82BE222C629}"/>
    <dgm:cxn modelId="{193A0A2D-3E7F-4CFC-91B3-2F48489D9B0E}" type="presOf" srcId="{3F2372A8-B3C5-4556-A9EB-E32EF54E6EDE}" destId="{F309F09E-95B2-4D9E-9684-B16FBE92C7D7}" srcOrd="0" destOrd="0" presId="urn:microsoft.com/office/officeart/2005/8/layout/radial4"/>
    <dgm:cxn modelId="{3A3C252D-3728-4530-B07F-694220EB8613}" srcId="{3EBB69A6-3819-413C-9239-E53EC79D7C75}" destId="{57B4B915-260F-4515-A911-B0D22DEB99AD}" srcOrd="3" destOrd="0" parTransId="{0E776238-33DD-430C-A551-C30C4DFD365B}" sibTransId="{81EA6F3A-7151-4709-BC1D-25A8B57AC2EA}"/>
    <dgm:cxn modelId="{02D9EC38-B2A4-4262-9448-D9AA7CEA947F}" type="presOf" srcId="{EF1018D5-B1FD-466A-989D-CFE255B51ADE}" destId="{298B4793-0BD3-40D8-8F28-4D4BACEB66C2}" srcOrd="0" destOrd="0" presId="urn:microsoft.com/office/officeart/2005/8/layout/radial4"/>
    <dgm:cxn modelId="{7B107132-ECA2-44B8-AE50-FAC9A7A2A009}" type="presOf" srcId="{ABAA7FC4-F8BB-4C31-8D88-614C7DC3104E}" destId="{748B69A6-A2B7-48AB-AAE3-C6BA5B2C831D}" srcOrd="0" destOrd="0" presId="urn:microsoft.com/office/officeart/2005/8/layout/radial4"/>
    <dgm:cxn modelId="{D0CCF794-8097-494C-B796-6F57BDBC50AD}" srcId="{3EBB69A6-3819-413C-9239-E53EC79D7C75}" destId="{9D53F6FF-BE95-44B4-BFCB-B2A8CD940998}" srcOrd="1" destOrd="0" parTransId="{ABAA7FC4-F8BB-4C31-8D88-614C7DC3104E}" sibTransId="{69BB17DC-705C-403E-AF79-F10CDC9F60C9}"/>
    <dgm:cxn modelId="{35B814E3-AC51-4F8B-A2F9-6AA5EE73D230}" type="presOf" srcId="{57B4B915-260F-4515-A911-B0D22DEB99AD}" destId="{D86093D2-2CE4-4E61-9004-E3EEF8EE6F33}" srcOrd="0" destOrd="0" presId="urn:microsoft.com/office/officeart/2005/8/layout/radial4"/>
    <dgm:cxn modelId="{083FAB95-2B0D-46B1-9DB9-118AD978B92D}" srcId="{3EBB69A6-3819-413C-9239-E53EC79D7C75}" destId="{3F2372A8-B3C5-4556-A9EB-E32EF54E6EDE}" srcOrd="2" destOrd="0" parTransId="{42CCC19B-DF75-41FA-818B-1359EFEAA0D2}" sibTransId="{19EA4CE2-0047-44C9-8B9B-F092FF316900}"/>
    <dgm:cxn modelId="{97F4F0F9-9622-4306-9FDB-277412CFD952}" type="presOf" srcId="{BAA96220-C5FE-4F40-88DB-8A993EE88843}" destId="{D9E6A99E-FA62-4820-8A68-A78636DF3721}" srcOrd="0" destOrd="0" presId="urn:microsoft.com/office/officeart/2005/8/layout/radial4"/>
    <dgm:cxn modelId="{7473D59A-1C68-43B3-88FE-4EF277978883}" type="presParOf" srcId="{298B4793-0BD3-40D8-8F28-4D4BACEB66C2}" destId="{17306759-699F-4EFF-8E2C-4E23816FC0E5}" srcOrd="0" destOrd="0" presId="urn:microsoft.com/office/officeart/2005/8/layout/radial4"/>
    <dgm:cxn modelId="{E2826C30-9648-485F-A1A6-8C8D7BA57373}" type="presParOf" srcId="{298B4793-0BD3-40D8-8F28-4D4BACEB66C2}" destId="{D9E6A99E-FA62-4820-8A68-A78636DF3721}" srcOrd="1" destOrd="0" presId="urn:microsoft.com/office/officeart/2005/8/layout/radial4"/>
    <dgm:cxn modelId="{A47CC4B4-32BC-4AD5-8062-2859189FB2DE}" type="presParOf" srcId="{298B4793-0BD3-40D8-8F28-4D4BACEB66C2}" destId="{F232BFF6-A781-4C4A-B0E4-BF3D3580553D}" srcOrd="2" destOrd="0" presId="urn:microsoft.com/office/officeart/2005/8/layout/radial4"/>
    <dgm:cxn modelId="{B29E01F9-7091-4C1E-847D-E2D70D63E2A7}" type="presParOf" srcId="{298B4793-0BD3-40D8-8F28-4D4BACEB66C2}" destId="{748B69A6-A2B7-48AB-AAE3-C6BA5B2C831D}" srcOrd="3" destOrd="0" presId="urn:microsoft.com/office/officeart/2005/8/layout/radial4"/>
    <dgm:cxn modelId="{A98ED40E-CCFC-4C61-9AF7-44B262146C10}" type="presParOf" srcId="{298B4793-0BD3-40D8-8F28-4D4BACEB66C2}" destId="{96760FD9-417B-4278-9B3B-E879BAFA7FBE}" srcOrd="4" destOrd="0" presId="urn:microsoft.com/office/officeart/2005/8/layout/radial4"/>
    <dgm:cxn modelId="{8D6A558C-F757-4783-A95A-30885B84A917}" type="presParOf" srcId="{298B4793-0BD3-40D8-8F28-4D4BACEB66C2}" destId="{A0040237-A33E-4829-865F-2D413296FEB0}" srcOrd="5" destOrd="0" presId="urn:microsoft.com/office/officeart/2005/8/layout/radial4"/>
    <dgm:cxn modelId="{89648E5A-341B-456E-A645-4CF16829DC4A}" type="presParOf" srcId="{298B4793-0BD3-40D8-8F28-4D4BACEB66C2}" destId="{F309F09E-95B2-4D9E-9684-B16FBE92C7D7}" srcOrd="6" destOrd="0" presId="urn:microsoft.com/office/officeart/2005/8/layout/radial4"/>
    <dgm:cxn modelId="{B52B8534-FA63-4002-967A-5E2D63ED1253}" type="presParOf" srcId="{298B4793-0BD3-40D8-8F28-4D4BACEB66C2}" destId="{65654F42-B263-4CF6-BB0D-F2B335F687C0}" srcOrd="7" destOrd="0" presId="urn:microsoft.com/office/officeart/2005/8/layout/radial4"/>
    <dgm:cxn modelId="{1141F007-E5A1-4B24-A140-42622C231D96}" type="presParOf" srcId="{298B4793-0BD3-40D8-8F28-4D4BACEB66C2}" destId="{D86093D2-2CE4-4E61-9004-E3EEF8EE6F3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355E-9CE8-4678-93DD-0CF423976155}">
      <dsp:nvSpPr>
        <dsp:cNvPr id="0" name=""/>
        <dsp:cNvSpPr/>
      </dsp:nvSpPr>
      <dsp:spPr>
        <a:xfrm>
          <a:off x="2365858" y="1024202"/>
          <a:ext cx="2731835" cy="27318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2300" b="1" i="1" kern="1200" dirty="0">
              <a:latin typeface="Constantia" pitchFamily="18" charset="0"/>
              <a:cs typeface="Arial" pitchFamily="34" charset="0"/>
            </a:rPr>
            <a:t>Dimensions of Quality</a:t>
          </a:r>
          <a:endParaRPr lang="id-ID" sz="2300" b="1" i="1" kern="1200" dirty="0"/>
        </a:p>
      </dsp:txBody>
      <dsp:txXfrm>
        <a:off x="2765926" y="1424270"/>
        <a:ext cx="1931699" cy="1931699"/>
      </dsp:txXfrm>
    </dsp:sp>
    <dsp:sp modelId="{A8366572-2709-492D-AC78-27D9950B3E21}">
      <dsp:nvSpPr>
        <dsp:cNvPr id="0" name=""/>
        <dsp:cNvSpPr/>
      </dsp:nvSpPr>
      <dsp:spPr>
        <a:xfrm>
          <a:off x="2908694" y="-196252"/>
          <a:ext cx="1646163" cy="1614637"/>
        </a:xfrm>
        <a:prstGeom prst="ellipse">
          <a:avLst/>
        </a:prstGeom>
        <a:solidFill>
          <a:schemeClr val="accent5">
            <a:alpha val="50000"/>
            <a:hueOff val="-280772"/>
            <a:satOff val="-1324"/>
            <a:lumOff val="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i="1" kern="1200" dirty="0"/>
            <a:t>RELEVANCE</a:t>
          </a:r>
        </a:p>
      </dsp:txBody>
      <dsp:txXfrm>
        <a:off x="3149769" y="40206"/>
        <a:ext cx="1164013" cy="1141721"/>
      </dsp:txXfrm>
    </dsp:sp>
    <dsp:sp modelId="{EF23B66D-84CC-418A-8D89-8FBA7FA6BFFF}">
      <dsp:nvSpPr>
        <dsp:cNvPr id="0" name=""/>
        <dsp:cNvSpPr/>
      </dsp:nvSpPr>
      <dsp:spPr>
        <a:xfrm>
          <a:off x="4383952" y="663108"/>
          <a:ext cx="1777059" cy="1674970"/>
        </a:xfrm>
        <a:prstGeom prst="ellipse">
          <a:avLst/>
        </a:prstGeom>
        <a:solidFill>
          <a:schemeClr val="accent5">
            <a:alpha val="50000"/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ACCURACY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4644196" y="908402"/>
        <a:ext cx="1256571" cy="1184382"/>
      </dsp:txXfrm>
    </dsp:sp>
    <dsp:sp modelId="{CEDE2C14-A348-44A9-97C4-4FCC783E362B}">
      <dsp:nvSpPr>
        <dsp:cNvPr id="0" name=""/>
        <dsp:cNvSpPr/>
      </dsp:nvSpPr>
      <dsp:spPr>
        <a:xfrm>
          <a:off x="4290734" y="2378598"/>
          <a:ext cx="1963493" cy="1802096"/>
        </a:xfrm>
        <a:prstGeom prst="ellipse">
          <a:avLst/>
        </a:prstGeom>
        <a:solidFill>
          <a:schemeClr val="accent5">
            <a:alpha val="50000"/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500" b="1" i="1" kern="1200" dirty="0">
              <a:ea typeface="MS PGothic" pitchFamily="34" charset="-128"/>
            </a:rPr>
            <a:t>TIMELINESS AND PUNCTUALITY</a:t>
          </a:r>
          <a:endParaRPr lang="en-US" altLang="ja-JP" sz="1500" b="1" i="1" kern="1200" dirty="0">
            <a:ea typeface="MS PGothic" pitchFamily="34" charset="-128"/>
          </a:endParaRPr>
        </a:p>
      </dsp:txBody>
      <dsp:txXfrm>
        <a:off x="4578281" y="2642509"/>
        <a:ext cx="1388399" cy="1274274"/>
      </dsp:txXfrm>
    </dsp:sp>
    <dsp:sp modelId="{09A82C92-B7AF-43DE-9B21-2E7623B8A04F}">
      <dsp:nvSpPr>
        <dsp:cNvPr id="0" name=""/>
        <dsp:cNvSpPr/>
      </dsp:nvSpPr>
      <dsp:spPr>
        <a:xfrm>
          <a:off x="2681740" y="3217094"/>
          <a:ext cx="2100071" cy="1904157"/>
        </a:xfrm>
        <a:prstGeom prst="ellipse">
          <a:avLst/>
        </a:prstGeom>
        <a:solidFill>
          <a:schemeClr val="accent5">
            <a:alpha val="50000"/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ACCESSIBILITY AND CLARITY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2989288" y="3495951"/>
        <a:ext cx="1484975" cy="1346443"/>
      </dsp:txXfrm>
    </dsp:sp>
    <dsp:sp modelId="{2A782448-629C-40B5-BAC7-4E204313F7E5}">
      <dsp:nvSpPr>
        <dsp:cNvPr id="0" name=""/>
        <dsp:cNvSpPr/>
      </dsp:nvSpPr>
      <dsp:spPr>
        <a:xfrm>
          <a:off x="1241123" y="2418582"/>
          <a:ext cx="1768918" cy="1648212"/>
        </a:xfrm>
        <a:prstGeom prst="ellipse">
          <a:avLst/>
        </a:prstGeom>
        <a:solidFill>
          <a:schemeClr val="accent5">
            <a:alpha val="50000"/>
            <a:hueOff val="-1403859"/>
            <a:satOff val="-6620"/>
            <a:lumOff val="16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COMPARI-BILITY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1500175" y="2659957"/>
        <a:ext cx="1250814" cy="1165462"/>
      </dsp:txXfrm>
    </dsp:sp>
    <dsp:sp modelId="{A0913BCE-8DC6-44BD-B387-B624B1D90CA3}">
      <dsp:nvSpPr>
        <dsp:cNvPr id="0" name=""/>
        <dsp:cNvSpPr/>
      </dsp:nvSpPr>
      <dsp:spPr>
        <a:xfrm>
          <a:off x="1320475" y="663108"/>
          <a:ext cx="1741190" cy="1674970"/>
        </a:xfrm>
        <a:prstGeom prst="ellipse">
          <a:avLst/>
        </a:prstGeom>
        <a:solidFill>
          <a:schemeClr val="accent5">
            <a:alpha val="50000"/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500" b="1" i="1" kern="1200" dirty="0">
              <a:ea typeface="MS PGothic" pitchFamily="34" charset="-128"/>
            </a:rPr>
            <a:t>COHERENCE</a:t>
          </a:r>
          <a:endParaRPr lang="en-US" altLang="ja-JP" sz="1500" b="1" i="1" kern="1200" dirty="0">
            <a:ea typeface="MS PGothic" pitchFamily="34" charset="-128"/>
          </a:endParaRPr>
        </a:p>
      </dsp:txBody>
      <dsp:txXfrm>
        <a:off x="1575466" y="908402"/>
        <a:ext cx="1231208" cy="118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06759-699F-4EFF-8E2C-4E23816FC0E5}">
      <dsp:nvSpPr>
        <dsp:cNvPr id="0" name=""/>
        <dsp:cNvSpPr/>
      </dsp:nvSpPr>
      <dsp:spPr>
        <a:xfrm>
          <a:off x="2389963" y="2239642"/>
          <a:ext cx="1767918" cy="1767918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/>
            <a:t>Reference Indicators</a:t>
          </a:r>
          <a:endParaRPr kumimoji="1" lang="ja-JP" altLang="en-US" sz="2300" kern="1200"/>
        </a:p>
      </dsp:txBody>
      <dsp:txXfrm>
        <a:off x="2648869" y="2498548"/>
        <a:ext cx="1250106" cy="1250106"/>
      </dsp:txXfrm>
    </dsp:sp>
    <dsp:sp modelId="{D9E6A99E-FA62-4820-8A68-A78636DF3721}">
      <dsp:nvSpPr>
        <dsp:cNvPr id="0" name=""/>
        <dsp:cNvSpPr/>
      </dsp:nvSpPr>
      <dsp:spPr>
        <a:xfrm rot="1830921">
          <a:off x="1632312" y="2718437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BFF6-A781-4C4A-B0E4-BF3D3580553D}">
      <dsp:nvSpPr>
        <dsp:cNvPr id="0" name=""/>
        <dsp:cNvSpPr/>
      </dsp:nvSpPr>
      <dsp:spPr>
        <a:xfrm>
          <a:off x="1099" y="1799856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900" kern="1200" dirty="0">
              <a:solidFill>
                <a:schemeClr val="tx1"/>
              </a:solidFill>
            </a:rPr>
            <a:t> </a:t>
          </a: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Input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40452" y="1839209"/>
        <a:ext cx="1600816" cy="1264911"/>
      </dsp:txXfrm>
    </dsp:sp>
    <dsp:sp modelId="{748B69A6-A2B7-48AB-AAE3-C6BA5B2C831D}">
      <dsp:nvSpPr>
        <dsp:cNvPr id="0" name=""/>
        <dsp:cNvSpPr/>
      </dsp:nvSpPr>
      <dsp:spPr>
        <a:xfrm rot="3920498">
          <a:off x="2080739" y="1995519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60FD9-417B-4278-9B3B-E879BAFA7FBE}">
      <dsp:nvSpPr>
        <dsp:cNvPr id="0" name=""/>
        <dsp:cNvSpPr/>
      </dsp:nvSpPr>
      <dsp:spPr>
        <a:xfrm>
          <a:off x="1369632" y="168902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0230"/>
            <a:satOff val="19452"/>
            <a:lumOff val="179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</a:t>
          </a:r>
          <a:r>
            <a:rPr kumimoji="1" lang="en-US" altLang="ja-JP" sz="2800" kern="1200" dirty="0" err="1">
              <a:solidFill>
                <a:schemeClr val="tx1"/>
              </a:solidFill>
            </a:rPr>
            <a:t>Proses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1408985" y="208255"/>
        <a:ext cx="1600816" cy="1264911"/>
      </dsp:txXfrm>
    </dsp:sp>
    <dsp:sp modelId="{A0040237-A33E-4829-865F-2D413296FEB0}">
      <dsp:nvSpPr>
        <dsp:cNvPr id="0" name=""/>
        <dsp:cNvSpPr/>
      </dsp:nvSpPr>
      <dsp:spPr>
        <a:xfrm rot="6802504">
          <a:off x="2988021" y="2074141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F09E-95B2-4D9E-9684-B16FBE92C7D7}">
      <dsp:nvSpPr>
        <dsp:cNvPr id="0" name=""/>
        <dsp:cNvSpPr/>
      </dsp:nvSpPr>
      <dsp:spPr>
        <a:xfrm>
          <a:off x="3498691" y="168902"/>
          <a:ext cx="1679522" cy="134361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Output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3538044" y="208255"/>
        <a:ext cx="1600816" cy="1264911"/>
      </dsp:txXfrm>
    </dsp:sp>
    <dsp:sp modelId="{65654F42-B263-4CF6-BB0D-F2B335F687C0}">
      <dsp:nvSpPr>
        <dsp:cNvPr id="0" name=""/>
        <dsp:cNvSpPr/>
      </dsp:nvSpPr>
      <dsp:spPr>
        <a:xfrm rot="9767643">
          <a:off x="3339467" y="2808512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93D2-2CE4-4E61-9004-E3EEF8EE6F33}">
      <dsp:nvSpPr>
        <dsp:cNvPr id="0" name=""/>
        <dsp:cNvSpPr/>
      </dsp:nvSpPr>
      <dsp:spPr>
        <a:xfrm>
          <a:off x="4867223" y="1799856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0230"/>
            <a:satOff val="19452"/>
            <a:lumOff val="179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Outcome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4906576" y="1839209"/>
        <a:ext cx="1600816" cy="126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0.91578</cdr:x>
      <cdr:y>0.70118</cdr:y>
    </cdr:from>
    <cdr:to>
      <cdr:x>0.98244</cdr:x>
      <cdr:y>0.73868</cdr:y>
    </cdr:to>
    <cdr:sp macro="" textlink="">
      <cdr:nvSpPr>
        <cdr:cNvPr id="3" name="Right Brace 2"/>
        <cdr:cNvSpPr/>
      </cdr:nvSpPr>
      <cdr:spPr>
        <a:xfrm xmlns:a="http://schemas.openxmlformats.org/drawingml/2006/main" rot="5400000">
          <a:off x="8759160" y="2615524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0.8853</cdr:x>
      <cdr:y>0.72397</cdr:y>
    </cdr:from>
    <cdr:to>
      <cdr:x>0.99748</cdr:x>
      <cdr:y>0.78022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41359" y="2942217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13,69 juta</a:t>
          </a:r>
        </a:p>
      </cdr:txBody>
    </cdr:sp>
  </cdr:relSizeAnchor>
  <cdr:relSizeAnchor xmlns:cdr="http://schemas.openxmlformats.org/drawingml/2006/chartDrawing">
    <cdr:from>
      <cdr:x>0.91578</cdr:x>
      <cdr:y>0.51676</cdr:y>
    </cdr:from>
    <cdr:to>
      <cdr:x>0.98244</cdr:x>
      <cdr:y>0.55426</cdr:y>
    </cdr:to>
    <cdr:sp macro="" textlink="">
      <cdr:nvSpPr>
        <cdr:cNvPr id="4" name="Right Brace 3"/>
        <cdr:cNvSpPr/>
      </cdr:nvSpPr>
      <cdr:spPr>
        <a:xfrm xmlns:a="http://schemas.openxmlformats.org/drawingml/2006/main" rot="5400000">
          <a:off x="8759160" y="1866037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0.91746</cdr:x>
      <cdr:y>0.33359</cdr:y>
    </cdr:from>
    <cdr:to>
      <cdr:x>0.98412</cdr:x>
      <cdr:y>0.37109</cdr:y>
    </cdr:to>
    <cdr:sp macro="" textlink="">
      <cdr:nvSpPr>
        <cdr:cNvPr id="6" name="Right Brace 5"/>
        <cdr:cNvSpPr/>
      </cdr:nvSpPr>
      <cdr:spPr>
        <a:xfrm xmlns:a="http://schemas.openxmlformats.org/drawingml/2006/main" rot="5400000">
          <a:off x="8774791" y="1121622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0.92521</cdr:x>
      <cdr:y>0.14897</cdr:y>
    </cdr:from>
    <cdr:to>
      <cdr:x>0.99187</cdr:x>
      <cdr:y>0.18647</cdr:y>
    </cdr:to>
    <cdr:sp macro="" textlink="">
      <cdr:nvSpPr>
        <cdr:cNvPr id="7" name="Right Brace 6"/>
        <cdr:cNvSpPr/>
      </cdr:nvSpPr>
      <cdr:spPr>
        <a:xfrm xmlns:a="http://schemas.openxmlformats.org/drawingml/2006/main" rot="5400000">
          <a:off x="8846981" y="371345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0.88278</cdr:x>
      <cdr:y>0.54272</cdr:y>
    </cdr:from>
    <cdr:to>
      <cdr:x>0.99496</cdr:x>
      <cdr:y>0.59897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217912" y="2205616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</a:t>
          </a:r>
          <a:r>
            <a:rPr lang="en-US" sz="1050" b="1" dirty="0"/>
            <a:t>2,64</a:t>
          </a:r>
          <a:r>
            <a:rPr lang="id-ID" sz="1050" b="1" dirty="0"/>
            <a:t> juta</a:t>
          </a:r>
        </a:p>
      </cdr:txBody>
    </cdr:sp>
  </cdr:relSizeAnchor>
  <cdr:relSizeAnchor xmlns:cdr="http://schemas.openxmlformats.org/drawingml/2006/chartDrawing">
    <cdr:from>
      <cdr:x>0.8853</cdr:x>
      <cdr:y>0.35907</cdr:y>
    </cdr:from>
    <cdr:to>
      <cdr:x>0.99748</cdr:x>
      <cdr:y>0.41532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241359" y="1459247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</a:t>
          </a:r>
          <a:r>
            <a:rPr lang="en-US" sz="1050" b="1" dirty="0"/>
            <a:t>3,16</a:t>
          </a:r>
          <a:r>
            <a:rPr lang="id-ID" sz="1050" b="1" dirty="0"/>
            <a:t> juta</a:t>
          </a:r>
        </a:p>
      </cdr:txBody>
    </cdr:sp>
  </cdr:relSizeAnchor>
  <cdr:relSizeAnchor xmlns:cdr="http://schemas.openxmlformats.org/drawingml/2006/chartDrawing">
    <cdr:from>
      <cdr:x>0.89638</cdr:x>
      <cdr:y>0.17287</cdr:y>
    </cdr:from>
    <cdr:to>
      <cdr:x>0.99832</cdr:x>
      <cdr:y>0.22912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344452" y="702552"/>
          <a:ext cx="94901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050" b="1" dirty="0"/>
            <a:t>11,22</a:t>
          </a:r>
          <a:r>
            <a:rPr lang="id-ID" sz="1050" b="1" dirty="0"/>
            <a:t> juta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A95B1-D80C-4BBD-9202-42449BA87C66}" type="datetimeFigureOut">
              <a:rPr lang="id-ID" smtClean="0"/>
              <a:pPr/>
              <a:t>13/10/2016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344B-9687-42F4-9F40-03F6D30EDE7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5040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01D8-44D3-45E8-8771-BFC89C23EF8D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5"/>
            <a:ext cx="5486400" cy="391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D708D-E922-4666-8834-0879A8015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01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89E1CD-A5E4-4518-B878-630D4BD2552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0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035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89E1CD-A5E4-4518-B878-630D4BD2552C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03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91E7611-5C72-4611-9ED4-17D55D1E7D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5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DC45BC7-A2B3-4455-BDAC-79ED460047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23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27A1BBE-DEB4-41E0-B1FF-ACDF0EEDE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94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AD4BD-DC1F-454C-AEA5-6A2D9F5D63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6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0766F472-D014-40F3-8C5C-B70BBBA19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85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50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524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"/>
          <p:cNvSpPr>
            <a:spLocks noChangeArrowheads="1"/>
          </p:cNvSpPr>
          <p:nvPr userDrawn="1"/>
        </p:nvSpPr>
        <p:spPr bwMode="auto">
          <a:xfrm>
            <a:off x="61165" y="165101"/>
            <a:ext cx="9001125" cy="6625167"/>
          </a:xfrm>
          <a:prstGeom prst="rect">
            <a:avLst/>
          </a:prstGeom>
          <a:solidFill>
            <a:srgbClr val="F6F4F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52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0"/>
          <p:cNvSpPr>
            <a:spLocks noChangeArrowheads="1"/>
          </p:cNvSpPr>
          <p:nvPr userDrawn="1"/>
        </p:nvSpPr>
        <p:spPr bwMode="auto">
          <a:xfrm>
            <a:off x="9004301" y="6127751"/>
            <a:ext cx="144463" cy="768349"/>
          </a:xfrm>
          <a:prstGeom prst="rect">
            <a:avLst/>
          </a:prstGeom>
          <a:solidFill>
            <a:srgbClr val="C3C3C1">
              <a:alpha val="42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grpSp>
        <p:nvGrpSpPr>
          <p:cNvPr id="17" name="Group 4"/>
          <p:cNvGrpSpPr>
            <a:grpSpLocks/>
          </p:cNvGrpSpPr>
          <p:nvPr userDrawn="1"/>
        </p:nvGrpSpPr>
        <p:grpSpPr bwMode="auto">
          <a:xfrm>
            <a:off x="-77949" y="801718"/>
            <a:ext cx="9275763" cy="237067"/>
            <a:chOff x="0" y="0"/>
            <a:chExt cx="5844" cy="112"/>
          </a:xfrm>
        </p:grpSpPr>
        <p:pic>
          <p:nvPicPr>
            <p:cNvPr id="18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  <p:pic>
        <p:nvPicPr>
          <p:cNvPr id="23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0911" y="5778000"/>
            <a:ext cx="91852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4"/>
          <p:cNvGrpSpPr>
            <a:grpSpLocks/>
          </p:cNvGrpSpPr>
          <p:nvPr userDrawn="1"/>
        </p:nvGrpSpPr>
        <p:grpSpPr bwMode="auto">
          <a:xfrm>
            <a:off x="-108520" y="5856229"/>
            <a:ext cx="9433048" cy="271522"/>
            <a:chOff x="0" y="0"/>
            <a:chExt cx="5844" cy="112"/>
          </a:xfrm>
        </p:grpSpPr>
        <p:pic>
          <p:nvPicPr>
            <p:cNvPr id="21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6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7"/>
          <p:cNvSpPr>
            <a:spLocks noChangeArrowheads="1"/>
          </p:cNvSpPr>
          <p:nvPr userDrawn="1"/>
        </p:nvSpPr>
        <p:spPr bwMode="auto">
          <a:xfrm>
            <a:off x="61165" y="165101"/>
            <a:ext cx="9001125" cy="6625167"/>
          </a:xfrm>
          <a:prstGeom prst="rect">
            <a:avLst/>
          </a:prstGeom>
          <a:solidFill>
            <a:srgbClr val="F6F4F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5" y="1"/>
            <a:ext cx="9001125" cy="7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0"/>
          <p:cNvSpPr>
            <a:spLocks noChangeArrowheads="1"/>
          </p:cNvSpPr>
          <p:nvPr userDrawn="1"/>
        </p:nvSpPr>
        <p:spPr bwMode="auto">
          <a:xfrm>
            <a:off x="9004301" y="6127751"/>
            <a:ext cx="144463" cy="768349"/>
          </a:xfrm>
          <a:prstGeom prst="rect">
            <a:avLst/>
          </a:prstGeom>
          <a:solidFill>
            <a:srgbClr val="C3C3C1">
              <a:alpha val="42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9" name="标题占位符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44624"/>
            <a:ext cx="8229600" cy="5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0" u="none">
                <a:solidFill>
                  <a:srgbClr val="F6F4F0"/>
                </a:solidFill>
                <a:latin typeface="+mn-lt"/>
              </a:defRPr>
            </a:lvl1pPr>
          </a:lstStyle>
          <a:p>
            <a:pPr lvl="0"/>
            <a:r>
              <a:rPr lang="en-AU" altLang="zh-CN" dirty="0"/>
              <a:t>Header</a:t>
            </a:r>
            <a:endParaRPr lang="zh-CN" dirty="0"/>
          </a:p>
        </p:txBody>
      </p:sp>
      <p:sp>
        <p:nvSpPr>
          <p:cNvPr id="10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fld id="{B937C75B-0450-4355-BCE4-0B82C70FC61D}" type="datetimeFigureOut">
              <a:rPr lang="zh-CN" altLang="en-US"/>
              <a:pPr/>
              <a:t>2016/10/13</a:t>
            </a:fld>
            <a:endParaRPr lang="zh-CN" altLang="en-US"/>
          </a:p>
        </p:txBody>
      </p:sp>
      <p:sp>
        <p:nvSpPr>
          <p:cNvPr id="1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fld id="{7CAC1E28-0C64-4A12-8707-BB271BABBE35}" type="slidenum">
              <a:rPr lang="zh-CN" altLang="en-US"/>
              <a:pPr/>
              <a:t>‹#›</a:t>
            </a:fld>
            <a:endParaRPr lang="zh-CN" altLang="en-US"/>
          </a:p>
        </p:txBody>
      </p:sp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-65087" y="599645"/>
            <a:ext cx="9275763" cy="237067"/>
            <a:chOff x="0" y="0"/>
            <a:chExt cx="5844" cy="112"/>
          </a:xfrm>
        </p:grpSpPr>
        <p:pic>
          <p:nvPicPr>
            <p:cNvPr id="15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  <p:pic>
        <p:nvPicPr>
          <p:cNvPr id="17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6" y="6661738"/>
            <a:ext cx="9014664" cy="2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170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80" y="-21708"/>
            <a:ext cx="9189720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52"/>
          <a:stretch/>
        </p:blipFill>
        <p:spPr bwMode="auto">
          <a:xfrm>
            <a:off x="251520" y="188640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5"/>
          <a:stretch/>
        </p:blipFill>
        <p:spPr bwMode="auto">
          <a:xfrm>
            <a:off x="992999" y="188640"/>
            <a:ext cx="211673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97" t="31273" r="35048" b="39412"/>
          <a:stretch/>
        </p:blipFill>
        <p:spPr>
          <a:xfrm>
            <a:off x="7070763" y="0"/>
            <a:ext cx="2318657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3108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5790" y="4686834"/>
            <a:ext cx="2286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935427" y="4690824"/>
            <a:ext cx="2208573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2054716"/>
            <a:ext cx="82296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450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52"/>
          <a:stretch/>
        </p:blipFill>
        <p:spPr bwMode="auto">
          <a:xfrm>
            <a:off x="240665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468313" y="1052736"/>
            <a:ext cx="8280400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115616" y="127257"/>
            <a:ext cx="7920880" cy="566738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5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7736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C141-3D4B-48A2-BF3F-DBE69692540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437-5370-4E3E-9D3F-A0E3E18F2D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3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7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02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15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65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FA9D9-EF89-4D15-BFD0-568262CC4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33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35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12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2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tim.bps.go.id/" TargetMode="External"/><Relationship Id="rId2" Type="http://schemas.openxmlformats.org/officeDocument/2006/relationships/hyperlink" Target="http://www.bps.go.id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jemberkab.bps.go.id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4797152"/>
            <a:ext cx="570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err="1">
                <a:solidFill>
                  <a:srgbClr val="283B44"/>
                </a:solidFill>
              </a:rPr>
              <a:t>Dr.</a:t>
            </a:r>
            <a:r>
              <a:rPr lang="en-AU" sz="2800" b="1" dirty="0">
                <a:solidFill>
                  <a:srgbClr val="283B44"/>
                </a:solidFill>
              </a:rPr>
              <a:t> </a:t>
            </a:r>
            <a:r>
              <a:rPr lang="en-AU" sz="2800" b="1" dirty="0" err="1">
                <a:solidFill>
                  <a:srgbClr val="283B44"/>
                </a:solidFill>
              </a:rPr>
              <a:t>Suryamin</a:t>
            </a:r>
            <a:endParaRPr lang="en-AU" sz="2800" b="1" dirty="0">
              <a:solidFill>
                <a:srgbClr val="283B44"/>
              </a:solidFill>
            </a:endParaRPr>
          </a:p>
          <a:p>
            <a:pPr algn="ctr"/>
            <a:r>
              <a:rPr lang="en-AU" sz="2800" b="1" dirty="0">
                <a:solidFill>
                  <a:srgbClr val="283B44"/>
                </a:solidFill>
              </a:rPr>
              <a:t>(</a:t>
            </a:r>
            <a:r>
              <a:rPr lang="en-AU" sz="2800" b="1" dirty="0" err="1">
                <a:solidFill>
                  <a:srgbClr val="283B44"/>
                </a:solidFill>
              </a:rPr>
              <a:t>Kepala</a:t>
            </a:r>
            <a:r>
              <a:rPr lang="en-AU" sz="2800" b="1" dirty="0">
                <a:solidFill>
                  <a:srgbClr val="283B44"/>
                </a:solidFill>
              </a:rPr>
              <a:t> BPS </a:t>
            </a:r>
            <a:r>
              <a:rPr lang="en-AU" sz="2800" b="1" dirty="0" err="1">
                <a:solidFill>
                  <a:srgbClr val="283B44"/>
                </a:solidFill>
              </a:rPr>
              <a:t>Periode</a:t>
            </a:r>
            <a:r>
              <a:rPr lang="en-AU" sz="2800" b="1" dirty="0">
                <a:solidFill>
                  <a:srgbClr val="283B44"/>
                </a:solidFill>
              </a:rPr>
              <a:t> 2012-2016)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539552" y="1844824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PERAN STATISTIK DALAM PEMBANGUNAN</a:t>
            </a:r>
          </a:p>
        </p:txBody>
      </p:sp>
      <p:grpSp>
        <p:nvGrpSpPr>
          <p:cNvPr id="4" name="组合 10"/>
          <p:cNvGrpSpPr>
            <a:grpSpLocks/>
          </p:cNvGrpSpPr>
          <p:nvPr/>
        </p:nvGrpSpPr>
        <p:grpSpPr bwMode="auto">
          <a:xfrm>
            <a:off x="7596336" y="2052851"/>
            <a:ext cx="144000" cy="468000"/>
            <a:chOff x="3187700" y="1155700"/>
            <a:chExt cx="203200" cy="698500"/>
          </a:xfrm>
        </p:grpSpPr>
        <p:sp>
          <p:nvSpPr>
            <p:cNvPr id="5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240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243408"/>
            <a:ext cx="8001000" cy="1066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TANTANGAN (1)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620688"/>
            <a:ext cx="8839200" cy="5410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Kritikan</a:t>
            </a:r>
            <a:r>
              <a:rPr lang="en-US" sz="8800" dirty="0" smtClean="0"/>
              <a:t> </a:t>
            </a:r>
            <a:r>
              <a:rPr lang="en-US" sz="8800" dirty="0" err="1" smtClean="0"/>
              <a:t>terhadap</a:t>
            </a:r>
            <a:r>
              <a:rPr lang="en-US" sz="8800" dirty="0" smtClean="0"/>
              <a:t> </a:t>
            </a:r>
            <a:r>
              <a:rPr lang="en-US" sz="8800" dirty="0" err="1" smtClean="0"/>
              <a:t>kualitas</a:t>
            </a:r>
            <a:r>
              <a:rPr lang="en-US" sz="8800" dirty="0" smtClean="0"/>
              <a:t> data </a:t>
            </a:r>
            <a:r>
              <a:rPr lang="en-US" sz="8800" dirty="0" err="1" smtClean="0"/>
              <a:t>statistik</a:t>
            </a:r>
            <a:r>
              <a:rPr lang="en-US" sz="8800" dirty="0" smtClean="0"/>
              <a:t> </a:t>
            </a:r>
            <a:r>
              <a:rPr lang="en-US" sz="8800" dirty="0" err="1" smtClean="0"/>
              <a:t>masih</a:t>
            </a:r>
            <a:r>
              <a:rPr lang="en-US" sz="8800" dirty="0" smtClean="0"/>
              <a:t> </a:t>
            </a:r>
            <a:r>
              <a:rPr lang="en-US" sz="8800" dirty="0" err="1" smtClean="0"/>
              <a:t>cukup</a:t>
            </a:r>
            <a:r>
              <a:rPr lang="en-US" sz="8800" dirty="0" smtClean="0"/>
              <a:t> </a:t>
            </a:r>
            <a:r>
              <a:rPr lang="en-US" sz="8800" dirty="0" err="1" smtClean="0"/>
              <a:t>tinggi</a:t>
            </a:r>
            <a:r>
              <a:rPr lang="en-US" sz="8800" dirty="0" smtClean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Pemahaman</a:t>
            </a:r>
            <a:r>
              <a:rPr lang="en-US" sz="8800" dirty="0" smtClean="0"/>
              <a:t> yang </a:t>
            </a:r>
            <a:r>
              <a:rPr lang="en-US" sz="8800" dirty="0" err="1" smtClean="0"/>
              <a:t>lebih</a:t>
            </a:r>
            <a:r>
              <a:rPr lang="en-US" sz="8800" dirty="0" smtClean="0"/>
              <a:t> </a:t>
            </a:r>
            <a:r>
              <a:rPr lang="en-US" sz="8800" dirty="0" err="1" smtClean="0"/>
              <a:t>baik</a:t>
            </a:r>
            <a:r>
              <a:rPr lang="en-US" sz="8800" dirty="0" smtClean="0"/>
              <a:t> </a:t>
            </a:r>
            <a:r>
              <a:rPr lang="en-US" sz="8800" dirty="0" err="1" smtClean="0"/>
              <a:t>tentang</a:t>
            </a:r>
            <a:r>
              <a:rPr lang="en-US" sz="8800" dirty="0" smtClean="0"/>
              <a:t>  </a:t>
            </a:r>
            <a:r>
              <a:rPr lang="en-US" sz="8800" dirty="0" err="1" smtClean="0"/>
              <a:t>teori</a:t>
            </a:r>
            <a:r>
              <a:rPr lang="en-US" sz="8800" dirty="0" smtClean="0"/>
              <a:t> (</a:t>
            </a:r>
            <a:r>
              <a:rPr lang="en-US" sz="8800" dirty="0" err="1" smtClean="0"/>
              <a:t>metodologi</a:t>
            </a:r>
            <a:r>
              <a:rPr lang="en-US" sz="8800" dirty="0" smtClean="0"/>
              <a:t>) </a:t>
            </a:r>
            <a:r>
              <a:rPr lang="en-US" sz="8800" dirty="0" err="1" smtClean="0"/>
              <a:t>dan</a:t>
            </a:r>
            <a:r>
              <a:rPr lang="en-US" sz="8800" dirty="0" smtClean="0"/>
              <a:t> </a:t>
            </a:r>
            <a:r>
              <a:rPr lang="en-US" sz="8800" dirty="0" err="1" smtClean="0"/>
              <a:t>permasalahan</a:t>
            </a:r>
            <a:r>
              <a:rPr lang="en-US" sz="8800" dirty="0" smtClean="0"/>
              <a:t> </a:t>
            </a:r>
            <a:r>
              <a:rPr lang="en-US" sz="8800" dirty="0" err="1" smtClean="0"/>
              <a:t>lapangan</a:t>
            </a:r>
            <a:endParaRPr lang="en-US" sz="8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Nonsampling</a:t>
            </a:r>
            <a:r>
              <a:rPr lang="en-US" sz="8800" dirty="0" smtClean="0"/>
              <a:t> error yang </a:t>
            </a:r>
            <a:r>
              <a:rPr lang="en-US" sz="8800" dirty="0" err="1" smtClean="0"/>
              <a:t>tinggi</a:t>
            </a:r>
            <a:endParaRPr lang="en-US" sz="8800" dirty="0" smtClean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8800" i="1" dirty="0" smtClean="0"/>
              <a:t>Response error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8800" i="1" dirty="0" smtClean="0"/>
              <a:t>Non response error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8800" i="1" dirty="0" smtClean="0"/>
              <a:t>Coverage error (over </a:t>
            </a:r>
            <a:r>
              <a:rPr lang="en-US" sz="8800" i="1" dirty="0" err="1" smtClean="0"/>
              <a:t>atau</a:t>
            </a:r>
            <a:r>
              <a:rPr lang="en-US" sz="8800" i="1" dirty="0" smtClean="0"/>
              <a:t> under coverage)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Partisipasi</a:t>
            </a:r>
            <a:r>
              <a:rPr lang="en-US" sz="8800" dirty="0" smtClean="0"/>
              <a:t> </a:t>
            </a:r>
            <a:r>
              <a:rPr lang="en-US" sz="8800" dirty="0" err="1" smtClean="0"/>
              <a:t>dari</a:t>
            </a:r>
            <a:r>
              <a:rPr lang="en-US" sz="8800" dirty="0" smtClean="0"/>
              <a:t> </a:t>
            </a:r>
            <a:r>
              <a:rPr lang="en-US" sz="8800" dirty="0" err="1" smtClean="0"/>
              <a:t>sumber</a:t>
            </a:r>
            <a:r>
              <a:rPr lang="en-US" sz="8800" dirty="0" smtClean="0"/>
              <a:t> data </a:t>
            </a:r>
            <a:r>
              <a:rPr lang="en-US" sz="8800" dirty="0" err="1" smtClean="0"/>
              <a:t>dan</a:t>
            </a:r>
            <a:r>
              <a:rPr lang="en-US" sz="8800" dirty="0" smtClean="0"/>
              <a:t> </a:t>
            </a:r>
            <a:r>
              <a:rPr lang="en-US" sz="8800" dirty="0" err="1" smtClean="0"/>
              <a:t>pengguna</a:t>
            </a:r>
            <a:r>
              <a:rPr lang="en-US" sz="8800" dirty="0" smtClean="0"/>
              <a:t> data  yang </a:t>
            </a:r>
            <a:r>
              <a:rPr lang="en-US" sz="8800" dirty="0" err="1" smtClean="0"/>
              <a:t>masih</a:t>
            </a:r>
            <a:r>
              <a:rPr lang="en-US" sz="8800" dirty="0" smtClean="0"/>
              <a:t> </a:t>
            </a:r>
            <a:r>
              <a:rPr lang="en-US" sz="8800" dirty="0" err="1" smtClean="0"/>
              <a:t>kurang</a:t>
            </a:r>
            <a:r>
              <a:rPr lang="en-US" sz="8800" dirty="0" smtClean="0"/>
              <a:t>  </a:t>
            </a:r>
            <a:r>
              <a:rPr lang="en-US" sz="8800" dirty="0" err="1" smtClean="0"/>
              <a:t>bahkan</a:t>
            </a:r>
            <a:r>
              <a:rPr lang="en-US" sz="8800" dirty="0" smtClean="0"/>
              <a:t> </a:t>
            </a:r>
            <a:r>
              <a:rPr lang="en-US" sz="8800" dirty="0" err="1" smtClean="0"/>
              <a:t>cenderung</a:t>
            </a:r>
            <a:r>
              <a:rPr lang="en-US" sz="8800" dirty="0" smtClean="0"/>
              <a:t> </a:t>
            </a:r>
            <a:r>
              <a:rPr lang="en-US" sz="8800" dirty="0" err="1" smtClean="0"/>
              <a:t>ada</a:t>
            </a:r>
            <a:r>
              <a:rPr lang="en-US" sz="8800" dirty="0" smtClean="0"/>
              <a:t> yang </a:t>
            </a:r>
            <a:r>
              <a:rPr lang="en-US" sz="8800" dirty="0" err="1" smtClean="0"/>
              <a:t>menolak</a:t>
            </a:r>
            <a:r>
              <a:rPr lang="en-US" sz="8800" dirty="0" smtClean="0"/>
              <a:t> </a:t>
            </a:r>
            <a:r>
              <a:rPr lang="en-US" sz="8800" dirty="0" err="1" smtClean="0"/>
              <a:t>memberikan</a:t>
            </a:r>
            <a:r>
              <a:rPr lang="en-US" sz="8800" dirty="0" smtClean="0"/>
              <a:t> data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Kondisi</a:t>
            </a:r>
            <a:r>
              <a:rPr lang="en-US" sz="8800" dirty="0" smtClean="0"/>
              <a:t> </a:t>
            </a:r>
            <a:r>
              <a:rPr lang="en-US" sz="8800" dirty="0" err="1" smtClean="0"/>
              <a:t>lapangan</a:t>
            </a:r>
            <a:r>
              <a:rPr lang="en-US" sz="8800" dirty="0" smtClean="0"/>
              <a:t> </a:t>
            </a:r>
            <a:r>
              <a:rPr lang="en-US" sz="8800" dirty="0" err="1" smtClean="0"/>
              <a:t>mempengaruhi</a:t>
            </a:r>
            <a:r>
              <a:rPr lang="en-US" sz="8800" dirty="0" smtClean="0"/>
              <a:t> </a:t>
            </a:r>
            <a:r>
              <a:rPr lang="en-US" sz="8800" dirty="0" err="1" smtClean="0"/>
              <a:t>kualitas</a:t>
            </a:r>
            <a:r>
              <a:rPr lang="en-US" sz="8800" dirty="0" smtClean="0"/>
              <a:t> data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8800" dirty="0" err="1" smtClean="0"/>
              <a:t>Adanya</a:t>
            </a:r>
            <a:r>
              <a:rPr lang="en-US" sz="8800" dirty="0" smtClean="0"/>
              <a:t> </a:t>
            </a:r>
            <a:r>
              <a:rPr lang="en-US" sz="8800" dirty="0" err="1" smtClean="0"/>
              <a:t>kasus-kasus</a:t>
            </a:r>
            <a:r>
              <a:rPr lang="en-US" sz="8800" dirty="0" smtClean="0"/>
              <a:t> </a:t>
            </a:r>
            <a:r>
              <a:rPr lang="en-US" sz="8800" dirty="0" err="1" smtClean="0"/>
              <a:t>khusus</a:t>
            </a:r>
            <a:r>
              <a:rPr lang="en-US" sz="8800" dirty="0" smtClean="0"/>
              <a:t> yang </a:t>
            </a:r>
            <a:r>
              <a:rPr lang="en-US" sz="8800" dirty="0" err="1" smtClean="0"/>
              <a:t>perlu</a:t>
            </a:r>
            <a:r>
              <a:rPr lang="en-US" sz="8800" dirty="0" smtClean="0"/>
              <a:t> </a:t>
            </a:r>
            <a:r>
              <a:rPr lang="en-US" sz="8800" dirty="0" err="1" smtClean="0"/>
              <a:t>penanganan</a:t>
            </a:r>
            <a:r>
              <a:rPr lang="en-US" sz="8800" dirty="0" smtClean="0"/>
              <a:t> </a:t>
            </a:r>
            <a:r>
              <a:rPr lang="en-US" sz="8800" dirty="0" err="1" smtClean="0"/>
              <a:t>khusus</a:t>
            </a:r>
            <a:r>
              <a:rPr lang="en-US" sz="8800" dirty="0" smtClean="0"/>
              <a:t> </a:t>
            </a:r>
            <a:r>
              <a:rPr lang="en-US" sz="8800" dirty="0" err="1" smtClean="0"/>
              <a:t>baik</a:t>
            </a:r>
            <a:r>
              <a:rPr lang="en-US" sz="8800" dirty="0" smtClean="0"/>
              <a:t> </a:t>
            </a:r>
            <a:r>
              <a:rPr lang="en-US" sz="8800" dirty="0" err="1" smtClean="0"/>
              <a:t>dari</a:t>
            </a:r>
            <a:r>
              <a:rPr lang="en-US" sz="8800" dirty="0" smtClean="0"/>
              <a:t> </a:t>
            </a:r>
            <a:r>
              <a:rPr lang="en-US" sz="8800" dirty="0" err="1" smtClean="0"/>
              <a:t>sisi</a:t>
            </a:r>
            <a:r>
              <a:rPr lang="en-US" sz="8800" dirty="0" smtClean="0"/>
              <a:t> </a:t>
            </a:r>
            <a:r>
              <a:rPr lang="en-US" sz="8800" dirty="0" err="1" smtClean="0"/>
              <a:t>metodologi</a:t>
            </a:r>
            <a:r>
              <a:rPr lang="en-US" sz="8800" dirty="0" smtClean="0"/>
              <a:t> </a:t>
            </a:r>
            <a:r>
              <a:rPr lang="en-US" sz="8800" dirty="0" err="1" smtClean="0"/>
              <a:t>maupun</a:t>
            </a:r>
            <a:r>
              <a:rPr lang="en-US" sz="8800" dirty="0" smtClean="0"/>
              <a:t> </a:t>
            </a:r>
            <a:r>
              <a:rPr lang="en-US" sz="8800" dirty="0" err="1" smtClean="0"/>
              <a:t>teknis</a:t>
            </a:r>
            <a:r>
              <a:rPr lang="en-US" sz="8800" dirty="0" smtClean="0"/>
              <a:t> </a:t>
            </a:r>
            <a:r>
              <a:rPr lang="en-US" sz="8800" dirty="0" err="1" smtClean="0"/>
              <a:t>lapangan</a:t>
            </a:r>
            <a:endParaRPr lang="en-US" sz="8800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sz="8800" dirty="0" smtClean="0"/>
          </a:p>
          <a:p>
            <a:endParaRPr lang="en-US" sz="8000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sz="8800" dirty="0" smtClean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001000" cy="1066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TANTANGAN  (2)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1500336"/>
            <a:ext cx="85344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smtClean="0"/>
              <a:t>Pengembangan metoda untuk kasus-kasus tertentu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smtClean="0"/>
              <a:t>Penguasaan TIK yang berkembang pesat tetapi belum menjamin meningkatkan kualitas data secara keseluruhan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smtClean="0"/>
              <a:t>Tuntutan terhadap data dan informasi meningkat pesat sehingga statistik bukan lagi sekedar ilmu yang sulit dan kurang diminati baik di perguruan tinggi maupun dunia kerja </a:t>
            </a:r>
          </a:p>
          <a:p>
            <a:endParaRPr lang="en-US" smtClean="0"/>
          </a:p>
          <a:p>
            <a:endParaRPr lang="en-US" smtClean="0"/>
          </a:p>
          <a:p>
            <a:pPr marL="457200" indent="-457200">
              <a:buFont typeface="Wingdings" pitchFamily="2" charset="2"/>
              <a:buChar char="q"/>
            </a:pP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5913"/>
            <a:ext cx="7056784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  <a:r>
              <a:rPr lang="id-ID" sz="3200" b="1" dirty="0">
                <a:solidFill>
                  <a:srgbClr val="FFC000"/>
                </a:solidFill>
              </a:rPr>
              <a:t>IMENSI DATA BERKUALITAS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096189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+mn-lt"/>
              </a:rPr>
              <a:t>Source: </a:t>
            </a:r>
            <a:r>
              <a:rPr lang="en-US" sz="2000" dirty="0" smtClean="0">
                <a:latin typeface="+mn-lt"/>
              </a:rPr>
              <a:t> </a:t>
            </a:r>
            <a:r>
              <a:rPr lang="id-ID" sz="2000" dirty="0" smtClean="0">
                <a:latin typeface="+mn-lt"/>
              </a:rPr>
              <a:t>UK </a:t>
            </a:r>
            <a:r>
              <a:rPr lang="id-ID" sz="2000" dirty="0">
                <a:latin typeface="+mn-lt"/>
              </a:rPr>
              <a:t>NSO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484784"/>
            <a:ext cx="33123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i="1" dirty="0">
                <a:latin typeface="+mn-lt"/>
                <a:cs typeface="Arial" charset="0"/>
              </a:rPr>
              <a:t>Good quality </a:t>
            </a:r>
            <a:r>
              <a:rPr lang="en-AU" sz="2000" i="1" dirty="0">
                <a:latin typeface="+mn-lt"/>
                <a:cs typeface="Arial" charset="0"/>
              </a:rPr>
              <a:t>is not just producing accurate, timely, accessible, understandable and coherent data that satisfy users needs, but also</a:t>
            </a:r>
          </a:p>
          <a:p>
            <a:pPr marL="363538" lvl="1" indent="-363538">
              <a:spcAft>
                <a:spcPts val="600"/>
              </a:spcAft>
              <a:buFont typeface="Wingdings" pitchFamily="2" charset="2"/>
              <a:buChar char="ü"/>
            </a:pPr>
            <a:r>
              <a:rPr lang="en-AU" sz="2000" i="1" dirty="0">
                <a:latin typeface="+mn-lt"/>
                <a:cs typeface="Arial" charset="0"/>
              </a:rPr>
              <a:t>addressing respondent concerns regarding reporting burden and confidentiality</a:t>
            </a:r>
          </a:p>
          <a:p>
            <a:pPr marL="363538" lvl="1" indent="-363538">
              <a:spcAft>
                <a:spcPts val="600"/>
              </a:spcAft>
              <a:buFont typeface="Wingdings" pitchFamily="2" charset="2"/>
              <a:buChar char="ü"/>
            </a:pPr>
            <a:r>
              <a:rPr lang="en-AU" sz="2000" i="1" dirty="0">
                <a:latin typeface="+mn-lt"/>
                <a:cs typeface="Arial" charset="0"/>
              </a:rPr>
              <a:t>ensuring institutional environment is impartial, objective, comprising sound methodology and cost-effective procedures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224247380"/>
              </p:ext>
            </p:extLst>
          </p:nvPr>
        </p:nvGraphicFramePr>
        <p:xfrm>
          <a:off x="-756592" y="1268760"/>
          <a:ext cx="7560840" cy="4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7754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92506" y="836712"/>
            <a:ext cx="6547846" cy="4176464"/>
            <a:chOff x="1500166" y="2071678"/>
            <a:chExt cx="6096000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xmlns="" val="1265335361"/>
                </p:ext>
              </p:extLst>
            </p:nvPr>
          </p:nvGraphicFramePr>
          <p:xfrm>
            <a:off x="1500166" y="207167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727450" y="4227513"/>
              <a:ext cx="1646238" cy="1646237"/>
              <a:chOff x="2225040" y="2172962"/>
              <a:chExt cx="1645920" cy="164592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225040" y="2172962"/>
                <a:ext cx="1645920" cy="164592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2339552" y="2414216"/>
                <a:ext cx="1412342" cy="11634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ja-JP" sz="2600" b="1" dirty="0" err="1">
                    <a:solidFill>
                      <a:schemeClr val="tx1"/>
                    </a:solidFill>
                  </a:rPr>
                  <a:t>Indikator</a:t>
                </a:r>
                <a:r>
                  <a:rPr kumimoji="1" lang="en-US" altLang="ja-JP" sz="26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600" b="1" dirty="0" err="1">
                    <a:solidFill>
                      <a:schemeClr val="tx1"/>
                    </a:solidFill>
                  </a:rPr>
                  <a:t>Rujukan</a:t>
                </a:r>
                <a:endParaRPr kumimoji="1" lang="ja-JP" altLang="en-US" sz="2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31198" y="4941168"/>
            <a:ext cx="8389274" cy="1717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b="1" dirty="0">
                <a:solidFill>
                  <a:schemeClr val="tx1"/>
                </a:solidFill>
              </a:rPr>
              <a:t>INDIKATOR: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id-ID" sz="2000" dirty="0">
              <a:solidFill>
                <a:schemeClr val="tx1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Indikator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adalah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alat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pemantau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memberikan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petunjuk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id-ID" altLang="ja-JP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Sebagai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alat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ukur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tentang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kondisi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posisi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kita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seberapa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jauh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dekat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kita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dengan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tujuan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ingin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dicapai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id-ID" sz="20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4210" y="15280"/>
            <a:ext cx="8229600" cy="561545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>
                <a:solidFill>
                  <a:srgbClr val="FFC000"/>
                </a:solidFill>
              </a:rPr>
              <a:t>DATA SEBAGAI INDIKATOR</a:t>
            </a:r>
          </a:p>
        </p:txBody>
      </p:sp>
    </p:spTree>
    <p:extLst>
      <p:ext uri="{BB962C8B-B14F-4D97-AF65-F5344CB8AC3E}">
        <p14:creationId xmlns:p14="http://schemas.microsoft.com/office/powerpoint/2010/main" xmlns="" val="347438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46"/>
          <a:stretch/>
        </p:blipFill>
        <p:spPr bwMode="auto">
          <a:xfrm>
            <a:off x="257175" y="971550"/>
            <a:ext cx="8629650" cy="53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sz="1900" b="1" dirty="0" err="1"/>
              <a:t>Contoh</a:t>
            </a:r>
            <a:r>
              <a:rPr lang="en-AU" sz="1900" b="1" dirty="0"/>
              <a:t>:    </a:t>
            </a:r>
            <a:r>
              <a:rPr lang="en-AU" sz="1900" b="1" dirty="0" err="1"/>
              <a:t>Penggunaan</a:t>
            </a:r>
            <a:r>
              <a:rPr lang="en-AU" sz="1900" b="1" dirty="0"/>
              <a:t> </a:t>
            </a:r>
            <a:r>
              <a:rPr lang="en-AU" sz="1900" b="1" dirty="0" err="1"/>
              <a:t>Indikator</a:t>
            </a:r>
            <a:r>
              <a:rPr lang="en-AU" sz="1900" b="1" dirty="0"/>
              <a:t> </a:t>
            </a:r>
            <a:r>
              <a:rPr lang="en-AU" sz="1900" b="1" u="sng" dirty="0" err="1">
                <a:solidFill>
                  <a:srgbClr val="FFC000"/>
                </a:solidFill>
              </a:rPr>
              <a:t>Pendidikan</a:t>
            </a:r>
            <a:r>
              <a:rPr lang="en-AU" sz="1900" b="1" dirty="0"/>
              <a:t> </a:t>
            </a:r>
            <a:r>
              <a:rPr lang="en-AU" sz="1900" b="1" dirty="0" err="1"/>
              <a:t>Untuk</a:t>
            </a:r>
            <a:r>
              <a:rPr lang="en-AU" sz="1900" b="1" dirty="0"/>
              <a:t> </a:t>
            </a:r>
            <a:r>
              <a:rPr lang="en-AU" sz="1900" b="1" dirty="0" err="1" smtClean="0"/>
              <a:t>Mendeteksi</a:t>
            </a:r>
            <a:r>
              <a:rPr lang="en-AU" sz="1900" b="1" dirty="0"/>
              <a:t> </a:t>
            </a:r>
            <a:r>
              <a:rPr lang="en-AU" sz="1900" b="1" dirty="0" err="1" smtClean="0"/>
              <a:t>Pencapaian</a:t>
            </a:r>
            <a:r>
              <a:rPr lang="en-AU" sz="1900" b="1" dirty="0" smtClean="0"/>
              <a:t> </a:t>
            </a:r>
            <a:r>
              <a:rPr lang="en-AU" sz="1900" b="1" dirty="0" err="1"/>
              <a:t>Wajar</a:t>
            </a:r>
            <a:r>
              <a:rPr lang="en-AU" sz="1900" b="1" dirty="0"/>
              <a:t> 9 </a:t>
            </a:r>
            <a:r>
              <a:rPr lang="en-AU" sz="1900" b="1" dirty="0" err="1"/>
              <a:t>Tahun</a:t>
            </a:r>
            <a:r>
              <a:rPr lang="en-AU" sz="1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80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34988" y="116632"/>
            <a:ext cx="7967663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+mj-lt"/>
              </a:rPr>
              <a:t>SISTEM STATISTIK NASIONAL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1125" y="2992775"/>
            <a:ext cx="928688" cy="785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Permintaan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71563" y="1559263"/>
            <a:ext cx="1000125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Forum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00125" y="3916700"/>
            <a:ext cx="1071563" cy="142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Metode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Sarana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&amp;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Prasarana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IPTEK, &amp;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Perangkat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Hukum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57438" y="1773575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Sektoral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57438" y="3202325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Dasar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57438" y="4559638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Khusus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43313" y="1773575"/>
            <a:ext cx="1071562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Instansi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Pemerintah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43313" y="3094375"/>
            <a:ext cx="928687" cy="644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Badan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Pusat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14750" y="4559638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Masyarakat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72188" y="1773575"/>
            <a:ext cx="785812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72188" y="3237250"/>
            <a:ext cx="857250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43625" y="4345325"/>
            <a:ext cx="857250" cy="357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Sinopsis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43625" y="4845388"/>
            <a:ext cx="857250" cy="357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43750" y="2916575"/>
            <a:ext cx="857250" cy="1000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BPS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Sebagai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Pusat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Rujukan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15313" y="3094375"/>
            <a:ext cx="785812" cy="644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Penyedia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Informasi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" name="Group 567"/>
          <p:cNvGrpSpPr>
            <a:grpSpLocks/>
          </p:cNvGrpSpPr>
          <p:nvPr/>
        </p:nvGrpSpPr>
        <p:grpSpPr bwMode="auto">
          <a:xfrm>
            <a:off x="4857750" y="4273888"/>
            <a:ext cx="1071563" cy="1000125"/>
            <a:chOff x="5000628" y="1714488"/>
            <a:chExt cx="1071570" cy="100013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000628" y="1714488"/>
              <a:ext cx="1071570" cy="10001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1" name="Straight Connector 561"/>
            <p:cNvCxnSpPr>
              <a:cxnSpLocks noChangeShapeType="1"/>
            </p:cNvCxnSpPr>
            <p:nvPr/>
          </p:nvCxnSpPr>
          <p:spPr bwMode="auto">
            <a:xfrm>
              <a:off x="5000628" y="1928801"/>
              <a:ext cx="107157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2" name="Straight Connector 562"/>
            <p:cNvCxnSpPr>
              <a:cxnSpLocks noChangeShapeType="1"/>
            </p:cNvCxnSpPr>
            <p:nvPr/>
          </p:nvCxnSpPr>
          <p:spPr bwMode="auto">
            <a:xfrm>
              <a:off x="5000628" y="2476493"/>
              <a:ext cx="1071570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3" name="Group 574"/>
          <p:cNvGrpSpPr>
            <a:grpSpLocks/>
          </p:cNvGrpSpPr>
          <p:nvPr/>
        </p:nvGrpSpPr>
        <p:grpSpPr bwMode="auto">
          <a:xfrm>
            <a:off x="4857750" y="2808625"/>
            <a:ext cx="1071563" cy="1216025"/>
            <a:chOff x="4857752" y="2821777"/>
            <a:chExt cx="1071570" cy="121444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857752" y="2821777"/>
              <a:ext cx="1071570" cy="12144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Sensus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" name="Straight Connector 564"/>
            <p:cNvCxnSpPr>
              <a:cxnSpLocks noChangeShapeType="1"/>
            </p:cNvCxnSpPr>
            <p:nvPr/>
          </p:nvCxnSpPr>
          <p:spPr bwMode="auto">
            <a:xfrm>
              <a:off x="4857752" y="3026299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6" name="Straight Connector 565"/>
            <p:cNvCxnSpPr>
              <a:cxnSpLocks noChangeShapeType="1"/>
            </p:cNvCxnSpPr>
            <p:nvPr/>
          </p:nvCxnSpPr>
          <p:spPr bwMode="auto">
            <a:xfrm>
              <a:off x="4857752" y="3229235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7" name="Straight Connector 566"/>
            <p:cNvCxnSpPr>
              <a:cxnSpLocks noChangeShapeType="1"/>
            </p:cNvCxnSpPr>
            <p:nvPr/>
          </p:nvCxnSpPr>
          <p:spPr bwMode="auto">
            <a:xfrm>
              <a:off x="4857752" y="3765113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8" name="Group 568"/>
          <p:cNvGrpSpPr>
            <a:grpSpLocks/>
          </p:cNvGrpSpPr>
          <p:nvPr/>
        </p:nvGrpSpPr>
        <p:grpSpPr bwMode="auto">
          <a:xfrm>
            <a:off x="4857750" y="1487825"/>
            <a:ext cx="1071563" cy="1000125"/>
            <a:chOff x="5000628" y="1714488"/>
            <a:chExt cx="1071570" cy="10001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000628" y="1714488"/>
              <a:ext cx="1071570" cy="10001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0" name="Straight Connector 570"/>
            <p:cNvCxnSpPr>
              <a:cxnSpLocks noChangeShapeType="1"/>
            </p:cNvCxnSpPr>
            <p:nvPr/>
          </p:nvCxnSpPr>
          <p:spPr bwMode="auto">
            <a:xfrm>
              <a:off x="5000628" y="1928803"/>
              <a:ext cx="1071570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31" name="Straight Connector 571"/>
            <p:cNvCxnSpPr>
              <a:cxnSpLocks noChangeShapeType="1"/>
            </p:cNvCxnSpPr>
            <p:nvPr/>
          </p:nvCxnSpPr>
          <p:spPr bwMode="auto">
            <a:xfrm>
              <a:off x="5000628" y="2476493"/>
              <a:ext cx="107157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286000" y="1130638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Jenis</a:t>
            </a:r>
            <a:endParaRPr lang="en-US" sz="1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4688" y="11306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Penyelenggara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0" y="1130638"/>
            <a:ext cx="1071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Metode</a:t>
            </a:r>
            <a:endParaRPr lang="en-US" sz="1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2188" y="1130638"/>
            <a:ext cx="857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Hasil</a:t>
            </a:r>
            <a:endParaRPr lang="en-US" sz="1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5" y="5373216"/>
            <a:ext cx="2000250" cy="30797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Masukan</a:t>
            </a:r>
            <a:r>
              <a:rPr lang="en-US" sz="1400" dirty="0">
                <a:latin typeface="+mj-lt"/>
              </a:rPr>
              <a:t> (input)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7438" y="775038"/>
            <a:ext cx="5643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Koordinasi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Integrasi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Sinkronisasi</a:t>
            </a:r>
            <a:r>
              <a:rPr lang="en-US" sz="1400">
                <a:latin typeface="+mj-lt"/>
              </a:rPr>
              <a:t>, Standardisasi</a:t>
            </a:r>
            <a:r>
              <a:rPr lang="en-US" sz="1400" dirty="0">
                <a:latin typeface="+mj-lt"/>
              </a:rPr>
              <a:t>, (KISS)</a:t>
            </a:r>
          </a:p>
        </p:txBody>
      </p:sp>
      <p:cxnSp>
        <p:nvCxnSpPr>
          <p:cNvPr id="38" name="Straight Arrow Connector 584"/>
          <p:cNvCxnSpPr>
            <a:cxnSpLocks noChangeShapeType="1"/>
          </p:cNvCxnSpPr>
          <p:nvPr/>
        </p:nvCxnSpPr>
        <p:spPr bwMode="auto">
          <a:xfrm rot="5400000">
            <a:off x="-490500" y="1898712"/>
            <a:ext cx="2124000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586"/>
          <p:cNvCxnSpPr>
            <a:cxnSpLocks noChangeShapeType="1"/>
          </p:cNvCxnSpPr>
          <p:nvPr/>
        </p:nvCxnSpPr>
        <p:spPr bwMode="auto">
          <a:xfrm>
            <a:off x="571500" y="764704"/>
            <a:ext cx="79295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Arrow Connector 588"/>
          <p:cNvCxnSpPr>
            <a:cxnSpLocks noChangeShapeType="1"/>
          </p:cNvCxnSpPr>
          <p:nvPr/>
        </p:nvCxnSpPr>
        <p:spPr bwMode="auto">
          <a:xfrm rot="5400000">
            <a:off x="7385856" y="1951919"/>
            <a:ext cx="2232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590"/>
          <p:cNvCxnSpPr>
            <a:cxnSpLocks noChangeShapeType="1"/>
          </p:cNvCxnSpPr>
          <p:nvPr/>
        </p:nvCxnSpPr>
        <p:spPr bwMode="auto">
          <a:xfrm rot="5400000" flipH="1" flipV="1">
            <a:off x="-346501" y="4743248"/>
            <a:ext cx="1836000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592"/>
          <p:cNvCxnSpPr>
            <a:cxnSpLocks noChangeShapeType="1"/>
          </p:cNvCxnSpPr>
          <p:nvPr/>
        </p:nvCxnSpPr>
        <p:spPr bwMode="auto">
          <a:xfrm>
            <a:off x="571500" y="5661248"/>
            <a:ext cx="79295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Arrow Connector 594"/>
          <p:cNvCxnSpPr>
            <a:cxnSpLocks noChangeShapeType="1"/>
          </p:cNvCxnSpPr>
          <p:nvPr/>
        </p:nvCxnSpPr>
        <p:spPr bwMode="auto">
          <a:xfrm rot="5400000" flipH="1" flipV="1">
            <a:off x="7583857" y="4742462"/>
            <a:ext cx="1836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Arrow Connector 601"/>
          <p:cNvCxnSpPr>
            <a:cxnSpLocks noChangeShapeType="1"/>
          </p:cNvCxnSpPr>
          <p:nvPr/>
        </p:nvCxnSpPr>
        <p:spPr bwMode="auto">
          <a:xfrm rot="5400000">
            <a:off x="999332" y="2779256"/>
            <a:ext cx="1143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Straight Arrow Connector 611"/>
          <p:cNvCxnSpPr>
            <a:cxnSpLocks noChangeShapeType="1"/>
          </p:cNvCxnSpPr>
          <p:nvPr/>
        </p:nvCxnSpPr>
        <p:spPr bwMode="auto">
          <a:xfrm rot="5400000" flipH="1" flipV="1">
            <a:off x="1322387" y="3667463"/>
            <a:ext cx="49847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Arrow Connector 613"/>
          <p:cNvCxnSpPr>
            <a:cxnSpLocks noChangeShapeType="1"/>
          </p:cNvCxnSpPr>
          <p:nvPr/>
        </p:nvCxnSpPr>
        <p:spPr bwMode="auto">
          <a:xfrm>
            <a:off x="3357563" y="3416638"/>
            <a:ext cx="28575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Arrow Connector 617"/>
          <p:cNvCxnSpPr>
            <a:cxnSpLocks noChangeShapeType="1"/>
          </p:cNvCxnSpPr>
          <p:nvPr/>
        </p:nvCxnSpPr>
        <p:spPr bwMode="auto">
          <a:xfrm>
            <a:off x="3357563" y="1872000"/>
            <a:ext cx="285750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Straight Arrow Connector 619"/>
          <p:cNvCxnSpPr>
            <a:cxnSpLocks noChangeShapeType="1"/>
          </p:cNvCxnSpPr>
          <p:nvPr/>
        </p:nvCxnSpPr>
        <p:spPr bwMode="auto">
          <a:xfrm>
            <a:off x="3357563" y="4904125"/>
            <a:ext cx="285750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621"/>
          <p:cNvCxnSpPr>
            <a:cxnSpLocks noChangeShapeType="1"/>
          </p:cNvCxnSpPr>
          <p:nvPr/>
        </p:nvCxnSpPr>
        <p:spPr bwMode="auto">
          <a:xfrm>
            <a:off x="4714875" y="1987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Straight Arrow Connector 623"/>
          <p:cNvCxnSpPr>
            <a:cxnSpLocks noChangeShapeType="1"/>
          </p:cNvCxnSpPr>
          <p:nvPr/>
        </p:nvCxnSpPr>
        <p:spPr bwMode="auto">
          <a:xfrm>
            <a:off x="4572000" y="3416638"/>
            <a:ext cx="28575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Straight Arrow Connector 625"/>
          <p:cNvCxnSpPr>
            <a:cxnSpLocks noChangeShapeType="1"/>
          </p:cNvCxnSpPr>
          <p:nvPr/>
        </p:nvCxnSpPr>
        <p:spPr bwMode="auto">
          <a:xfrm>
            <a:off x="4714875" y="4773950"/>
            <a:ext cx="142875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Straight Arrow Connector 627"/>
          <p:cNvCxnSpPr>
            <a:cxnSpLocks noChangeShapeType="1"/>
          </p:cNvCxnSpPr>
          <p:nvPr/>
        </p:nvCxnSpPr>
        <p:spPr bwMode="auto">
          <a:xfrm>
            <a:off x="5929313" y="1987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Arrow Connector 630"/>
          <p:cNvCxnSpPr>
            <a:cxnSpLocks noChangeShapeType="1"/>
          </p:cNvCxnSpPr>
          <p:nvPr/>
        </p:nvCxnSpPr>
        <p:spPr bwMode="auto">
          <a:xfrm>
            <a:off x="5929313" y="341663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Elbow Connector 644"/>
          <p:cNvCxnSpPr>
            <a:cxnSpLocks noChangeShapeType="1"/>
          </p:cNvCxnSpPr>
          <p:nvPr/>
        </p:nvCxnSpPr>
        <p:spPr bwMode="auto">
          <a:xfrm>
            <a:off x="5929313" y="4773950"/>
            <a:ext cx="214312" cy="250825"/>
          </a:xfrm>
          <a:prstGeom prst="bentConnector3">
            <a:avLst>
              <a:gd name="adj1" fmla="val 35185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Elbow Connector 645"/>
          <p:cNvCxnSpPr>
            <a:cxnSpLocks noChangeShapeType="1"/>
          </p:cNvCxnSpPr>
          <p:nvPr/>
        </p:nvCxnSpPr>
        <p:spPr bwMode="auto">
          <a:xfrm flipV="1">
            <a:off x="5929313" y="4524713"/>
            <a:ext cx="214312" cy="249237"/>
          </a:xfrm>
          <a:prstGeom prst="bentConnector3">
            <a:avLst>
              <a:gd name="adj1" fmla="val 35185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Elbow Connector 677"/>
          <p:cNvCxnSpPr>
            <a:cxnSpLocks noChangeShapeType="1"/>
          </p:cNvCxnSpPr>
          <p:nvPr/>
        </p:nvCxnSpPr>
        <p:spPr bwMode="auto">
          <a:xfrm>
            <a:off x="1039813" y="3384888"/>
            <a:ext cx="1317625" cy="1389062"/>
          </a:xfrm>
          <a:prstGeom prst="bentConnector3">
            <a:avLst>
              <a:gd name="adj1" fmla="val 89519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Elbow Connector 683"/>
          <p:cNvCxnSpPr>
            <a:cxnSpLocks noChangeShapeType="1"/>
          </p:cNvCxnSpPr>
          <p:nvPr/>
        </p:nvCxnSpPr>
        <p:spPr bwMode="auto">
          <a:xfrm rot="5400000" flipH="1" flipV="1">
            <a:off x="1577976" y="2630825"/>
            <a:ext cx="1428750" cy="142875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Arrow Connector 701"/>
          <p:cNvCxnSpPr>
            <a:cxnSpLocks noChangeShapeType="1"/>
          </p:cNvCxnSpPr>
          <p:nvPr/>
        </p:nvCxnSpPr>
        <p:spPr bwMode="auto">
          <a:xfrm>
            <a:off x="2214563" y="3384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Straight Arrow Connector 704"/>
          <p:cNvCxnSpPr>
            <a:cxnSpLocks noChangeShapeType="1"/>
          </p:cNvCxnSpPr>
          <p:nvPr/>
        </p:nvCxnSpPr>
        <p:spPr bwMode="auto">
          <a:xfrm rot="5400000">
            <a:off x="3964781" y="2595107"/>
            <a:ext cx="785813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Straight Arrow Connector 707"/>
          <p:cNvCxnSpPr>
            <a:cxnSpLocks noChangeShapeType="1"/>
          </p:cNvCxnSpPr>
          <p:nvPr/>
        </p:nvCxnSpPr>
        <p:spPr bwMode="auto">
          <a:xfrm rot="5400000" flipH="1" flipV="1">
            <a:off x="3536951" y="2665750"/>
            <a:ext cx="785812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Arrow Connector 709"/>
          <p:cNvCxnSpPr>
            <a:cxnSpLocks noChangeShapeType="1"/>
          </p:cNvCxnSpPr>
          <p:nvPr/>
        </p:nvCxnSpPr>
        <p:spPr bwMode="auto">
          <a:xfrm rot="5400000">
            <a:off x="3858419" y="4130219"/>
            <a:ext cx="7143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Shape 711"/>
          <p:cNvCxnSpPr>
            <a:cxnSpLocks noChangeShapeType="1"/>
          </p:cNvCxnSpPr>
          <p:nvPr/>
        </p:nvCxnSpPr>
        <p:spPr bwMode="auto">
          <a:xfrm flipV="1">
            <a:off x="7000875" y="3916700"/>
            <a:ext cx="571500" cy="608013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hape 713"/>
          <p:cNvCxnSpPr>
            <a:cxnSpLocks noChangeShapeType="1"/>
          </p:cNvCxnSpPr>
          <p:nvPr/>
        </p:nvCxnSpPr>
        <p:spPr bwMode="auto">
          <a:xfrm>
            <a:off x="6858000" y="1987888"/>
            <a:ext cx="714375" cy="928687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Elbow Connector 719"/>
          <p:cNvCxnSpPr>
            <a:cxnSpLocks noChangeShapeType="1"/>
          </p:cNvCxnSpPr>
          <p:nvPr/>
        </p:nvCxnSpPr>
        <p:spPr bwMode="auto">
          <a:xfrm rot="16200000" flipH="1">
            <a:off x="7393782" y="2166481"/>
            <a:ext cx="1071562" cy="714375"/>
          </a:xfrm>
          <a:prstGeom prst="bentConnector3">
            <a:avLst>
              <a:gd name="adj1" fmla="val 222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Shape 723"/>
          <p:cNvCxnSpPr>
            <a:cxnSpLocks noChangeShapeType="1"/>
          </p:cNvCxnSpPr>
          <p:nvPr/>
        </p:nvCxnSpPr>
        <p:spPr bwMode="auto">
          <a:xfrm flipV="1">
            <a:off x="7000875" y="3773825"/>
            <a:ext cx="1285875" cy="1322388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Elbow Connector 726"/>
          <p:cNvCxnSpPr>
            <a:cxnSpLocks noChangeShapeType="1"/>
          </p:cNvCxnSpPr>
          <p:nvPr/>
        </p:nvCxnSpPr>
        <p:spPr bwMode="auto">
          <a:xfrm flipV="1">
            <a:off x="7572375" y="3702388"/>
            <a:ext cx="642938" cy="500062"/>
          </a:xfrm>
          <a:prstGeom prst="bentConnector3">
            <a:avLst>
              <a:gd name="adj1" fmla="val 72222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Elbow Connector 738"/>
          <p:cNvCxnSpPr>
            <a:cxnSpLocks noChangeShapeType="1"/>
          </p:cNvCxnSpPr>
          <p:nvPr/>
        </p:nvCxnSpPr>
        <p:spPr bwMode="auto">
          <a:xfrm rot="16200000" flipH="1">
            <a:off x="6750844" y="3666669"/>
            <a:ext cx="1071562" cy="571500"/>
          </a:xfrm>
          <a:prstGeom prst="bentConnector3">
            <a:avLst>
              <a:gd name="adj1" fmla="val 73704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Straight Arrow Connector 742"/>
          <p:cNvCxnSpPr>
            <a:cxnSpLocks noChangeShapeType="1"/>
          </p:cNvCxnSpPr>
          <p:nvPr/>
        </p:nvCxnSpPr>
        <p:spPr bwMode="auto">
          <a:xfrm>
            <a:off x="6929438" y="3416638"/>
            <a:ext cx="214312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Straight Connector 755"/>
          <p:cNvCxnSpPr>
            <a:cxnSpLocks noChangeShapeType="1"/>
          </p:cNvCxnSpPr>
          <p:nvPr/>
        </p:nvCxnSpPr>
        <p:spPr bwMode="auto">
          <a:xfrm rot="5400000">
            <a:off x="-1587" y="3273763"/>
            <a:ext cx="4287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Straight Connector 757"/>
          <p:cNvCxnSpPr>
            <a:cxnSpLocks noChangeShapeType="1"/>
          </p:cNvCxnSpPr>
          <p:nvPr/>
        </p:nvCxnSpPr>
        <p:spPr bwMode="auto">
          <a:xfrm>
            <a:off x="2143125" y="1130638"/>
            <a:ext cx="5929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Straight Connector 758"/>
          <p:cNvCxnSpPr>
            <a:cxnSpLocks noChangeShapeType="1"/>
          </p:cNvCxnSpPr>
          <p:nvPr/>
        </p:nvCxnSpPr>
        <p:spPr bwMode="auto">
          <a:xfrm>
            <a:off x="2143125" y="5416888"/>
            <a:ext cx="5929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Straight Connector 759"/>
          <p:cNvCxnSpPr>
            <a:cxnSpLocks noChangeShapeType="1"/>
          </p:cNvCxnSpPr>
          <p:nvPr/>
        </p:nvCxnSpPr>
        <p:spPr bwMode="auto">
          <a:xfrm rot="5400000">
            <a:off x="5949157" y="3274556"/>
            <a:ext cx="428625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Arrow Connector 761"/>
          <p:cNvCxnSpPr>
            <a:cxnSpLocks noChangeShapeType="1"/>
          </p:cNvCxnSpPr>
          <p:nvPr/>
        </p:nvCxnSpPr>
        <p:spPr bwMode="auto">
          <a:xfrm>
            <a:off x="8001000" y="3416638"/>
            <a:ext cx="214313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" name="Elbow Connector 768"/>
          <p:cNvCxnSpPr>
            <a:cxnSpLocks noChangeShapeType="1"/>
          </p:cNvCxnSpPr>
          <p:nvPr/>
        </p:nvCxnSpPr>
        <p:spPr bwMode="auto">
          <a:xfrm flipV="1">
            <a:off x="3357563" y="1987888"/>
            <a:ext cx="285750" cy="1428750"/>
          </a:xfrm>
          <a:prstGeom prst="bentConnector3">
            <a:avLst>
              <a:gd name="adj1" fmla="val 50000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Elbow Connector 770"/>
          <p:cNvCxnSpPr>
            <a:cxnSpLocks noChangeShapeType="1"/>
          </p:cNvCxnSpPr>
          <p:nvPr/>
        </p:nvCxnSpPr>
        <p:spPr bwMode="auto">
          <a:xfrm>
            <a:off x="3429000" y="3416638"/>
            <a:ext cx="285750" cy="1357312"/>
          </a:xfrm>
          <a:prstGeom prst="bentConnector3">
            <a:avLst>
              <a:gd name="adj1" fmla="val 20528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3030538" y="2487950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(5)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86188" y="2630825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05288" y="2345075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(2)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71938" y="3916700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(1)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9500" y="2345075"/>
            <a:ext cx="500063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(3)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29500" y="3916700"/>
            <a:ext cx="500063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(4)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5661248"/>
            <a:ext cx="6419056" cy="93871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CATATAN: </a:t>
            </a:r>
            <a:r>
              <a:rPr lang="en-US" sz="1100" dirty="0" smtClean="0">
                <a:latin typeface="+mn-lt"/>
              </a:rPr>
              <a:t>	(</a:t>
            </a:r>
            <a:r>
              <a:rPr lang="en-US" sz="1100" dirty="0">
                <a:latin typeface="+mn-lt"/>
              </a:rPr>
              <a:t>1) BPS </a:t>
            </a:r>
            <a:r>
              <a:rPr lang="en-US" sz="1100" dirty="0" err="1">
                <a:latin typeface="+mn-lt"/>
              </a:rPr>
              <a:t>mengkoordinasikan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penyelenggaraan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statistik</a:t>
            </a:r>
            <a:r>
              <a:rPr lang="en-US" sz="1100" dirty="0">
                <a:latin typeface="+mn-lt"/>
              </a:rPr>
              <a:t>;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</a:t>
            </a:r>
            <a:r>
              <a:rPr lang="en-US" sz="1100" dirty="0" smtClean="0">
                <a:latin typeface="+mn-lt"/>
              </a:rPr>
              <a:t>	(</a:t>
            </a:r>
            <a:r>
              <a:rPr lang="en-US" sz="1100" dirty="0">
                <a:latin typeface="+mn-lt"/>
              </a:rPr>
              <a:t>2)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menyerahkan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rencana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survei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dan</a:t>
            </a:r>
            <a:r>
              <a:rPr lang="en-US" sz="1100" dirty="0">
                <a:latin typeface="+mn-lt"/>
              </a:rPr>
              <a:t> BPS </a:t>
            </a:r>
            <a:r>
              <a:rPr lang="en-US" sz="1100" dirty="0" err="1">
                <a:latin typeface="+mn-lt"/>
              </a:rPr>
              <a:t>memberikan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rekomendasi</a:t>
            </a:r>
            <a:r>
              <a:rPr lang="en-US" sz="1100" dirty="0">
                <a:latin typeface="+mn-lt"/>
              </a:rPr>
              <a:t> 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</a:t>
            </a:r>
            <a:r>
              <a:rPr lang="en-US" sz="1100" dirty="0" smtClean="0">
                <a:latin typeface="+mn-lt"/>
              </a:rPr>
              <a:t>	(</a:t>
            </a:r>
            <a:r>
              <a:rPr lang="en-US" sz="1100" dirty="0">
                <a:latin typeface="+mn-lt"/>
              </a:rPr>
              <a:t>3)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menyerahkan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hasil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ke</a:t>
            </a:r>
            <a:r>
              <a:rPr lang="en-US" sz="1100" dirty="0">
                <a:latin typeface="+mn-lt"/>
              </a:rPr>
              <a:t> BPS (</a:t>
            </a:r>
            <a:r>
              <a:rPr lang="en-US" sz="1100" dirty="0" err="1">
                <a:latin typeface="+mn-lt"/>
              </a:rPr>
              <a:t>Pusat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Rujukan</a:t>
            </a:r>
            <a:r>
              <a:rPr lang="en-US" sz="1100" dirty="0">
                <a:latin typeface="+mn-lt"/>
              </a:rPr>
              <a:t>  </a:t>
            </a:r>
            <a:r>
              <a:rPr lang="en-US" sz="1100" dirty="0" err="1">
                <a:latin typeface="+mn-lt"/>
              </a:rPr>
              <a:t>Statistik</a:t>
            </a:r>
            <a:r>
              <a:rPr lang="en-US" sz="1100" dirty="0">
                <a:latin typeface="+mn-lt"/>
              </a:rPr>
              <a:t>);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</a:t>
            </a:r>
            <a:r>
              <a:rPr lang="en-US" sz="1100" dirty="0" smtClean="0">
                <a:latin typeface="+mn-lt"/>
              </a:rPr>
              <a:t>	(</a:t>
            </a:r>
            <a:r>
              <a:rPr lang="en-US" sz="1100" dirty="0">
                <a:latin typeface="+mn-lt"/>
              </a:rPr>
              <a:t>4) </a:t>
            </a:r>
            <a:r>
              <a:rPr lang="en-US" sz="1100" dirty="0" err="1">
                <a:latin typeface="+mn-lt"/>
              </a:rPr>
              <a:t>Masyarakat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atau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individu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mengumpulkan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sinopsis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kepada</a:t>
            </a:r>
            <a:r>
              <a:rPr lang="en-US" sz="1100" dirty="0">
                <a:latin typeface="+mn-lt"/>
              </a:rPr>
              <a:t> BPS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</a:t>
            </a:r>
            <a:r>
              <a:rPr lang="en-US" sz="1100" dirty="0" smtClean="0">
                <a:latin typeface="+mn-lt"/>
              </a:rPr>
              <a:t>	(</a:t>
            </a:r>
            <a:r>
              <a:rPr lang="en-US" sz="1100" dirty="0">
                <a:latin typeface="+mn-lt"/>
              </a:rPr>
              <a:t>5)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/</a:t>
            </a:r>
            <a:r>
              <a:rPr lang="en-US" sz="1100" dirty="0" err="1">
                <a:latin typeface="+mn-lt"/>
              </a:rPr>
              <a:t>swasta</a:t>
            </a:r>
            <a:r>
              <a:rPr lang="en-US" sz="1100" dirty="0">
                <a:latin typeface="+mn-lt"/>
              </a:rPr>
              <a:t> &amp; </a:t>
            </a:r>
            <a:r>
              <a:rPr lang="en-US" sz="1100" dirty="0" err="1">
                <a:latin typeface="+mn-lt"/>
              </a:rPr>
              <a:t>masyarakat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berkoordinasi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dengan</a:t>
            </a:r>
            <a:r>
              <a:rPr lang="en-US" sz="1100" dirty="0">
                <a:latin typeface="+mn-lt"/>
              </a:rPr>
              <a:t> BPS</a:t>
            </a:r>
          </a:p>
        </p:txBody>
      </p:sp>
      <p:sp>
        <p:nvSpPr>
          <p:cNvPr id="8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/>
          <a:lstStyle/>
          <a:p>
            <a:fld id="{C3873F9D-166D-4281-9B5A-8D63A7307FC5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883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err="1">
                <a:solidFill>
                  <a:srgbClr val="FFC000"/>
                </a:solidFill>
              </a:rPr>
              <a:t>Jenis</a:t>
            </a:r>
            <a:r>
              <a:rPr lang="en-AU" sz="2800" b="1" dirty="0">
                <a:solidFill>
                  <a:srgbClr val="FFC000"/>
                </a:solidFill>
              </a:rPr>
              <a:t> </a:t>
            </a:r>
            <a:r>
              <a:rPr lang="en-AU" sz="2800" b="1" dirty="0" err="1">
                <a:solidFill>
                  <a:srgbClr val="FFC000"/>
                </a:solidFill>
              </a:rPr>
              <a:t>Statistik</a:t>
            </a:r>
            <a:endParaRPr lang="en-AU" sz="2800" b="1" dirty="0">
              <a:solidFill>
                <a:srgbClr val="FFC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04664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u="none">
                <a:solidFill>
                  <a:srgbClr val="F6F4F0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9pPr>
          </a:lstStyle>
          <a:p>
            <a:pPr algn="ctr" eaLnBrk="1" hangingPunct="1"/>
            <a:endParaRPr lang="en-US" sz="3200" b="1" dirty="0">
              <a:latin typeface="Berlin Sans FB Demi" pitchFamily="34" charset="0"/>
              <a:cs typeface="Andalus" pitchFamily="18" charset="-78"/>
            </a:endParaRP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038245"/>
              </p:ext>
            </p:extLst>
          </p:nvPr>
        </p:nvGraphicFramePr>
        <p:xfrm>
          <a:off x="152400" y="934550"/>
          <a:ext cx="8839200" cy="58517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Jenis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</a:rPr>
                        <a:t> Data</a:t>
                      </a:r>
                    </a:p>
                  </a:txBody>
                  <a:tcPr marT="45674" marB="45674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Penjelasan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</a:txBody>
                  <a:tcPr marT="45674" marB="45674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Penyelenggara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 marT="45674" marB="45674" anchor="ctr">
                    <a:solidFill>
                      <a:srgbClr val="456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52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Dasar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keperluan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bersifat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luas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aseline="0" dirty="0" err="1"/>
                        <a:t>Dimanfaatkan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pemerintah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endParaRPr lang="en-US" sz="2000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aseline="0" dirty="0" err="1"/>
                        <a:t>Ciri-ciri</a:t>
                      </a:r>
                      <a:r>
                        <a:rPr lang="en-US" sz="2000" baseline="0" dirty="0"/>
                        <a:t>: </a:t>
                      </a:r>
                      <a:r>
                        <a:rPr lang="en-US" sz="2000" baseline="0" dirty="0" err="1"/>
                        <a:t>lintas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sektoral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berskala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nasional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makro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Badan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Pusat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Statistik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Sektoral</a:t>
                      </a:r>
                      <a:r>
                        <a:rPr lang="en-US" sz="2000" baseline="0" dirty="0"/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 err="1"/>
                        <a:t>Dimanfaatka</a:t>
                      </a:r>
                      <a:r>
                        <a:rPr lang="en-US" sz="2000" baseline="0" dirty="0" err="1"/>
                        <a:t>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instansi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tertentu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untuk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memenuhi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tugas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pokok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instansi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tersebut</a:t>
                      </a:r>
                      <a:r>
                        <a:rPr lang="en-US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Instansi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pemerintah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mandiri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atau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bersama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dengan</a:t>
                      </a:r>
                      <a:r>
                        <a:rPr lang="en-US" sz="2000" baseline="0" dirty="0"/>
                        <a:t> BPS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Khusus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 err="1"/>
                        <a:t>Dimanfaatkan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kebutuhan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spesifik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dunia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usaha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pendidikan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sosial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budaya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kepentingan</a:t>
                      </a:r>
                      <a:r>
                        <a:rPr lang="en-US" sz="2000" baseline="0" dirty="0"/>
                        <a:t> lain yang </a:t>
                      </a:r>
                      <a:r>
                        <a:rPr lang="en-US" sz="2000" baseline="0" dirty="0" err="1"/>
                        <a:t>penyelenggaraannya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dilakukan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lembaga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organisasi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perorangan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atau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unsur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lainnya</a:t>
                      </a:r>
                      <a:r>
                        <a:rPr lang="en-US" sz="2000" baseline="0" dirty="0"/>
                        <a:t>.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Masyarakat secara mandiri atau bersama dengan BPS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831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err="1">
                <a:solidFill>
                  <a:srgbClr val="FFC000"/>
                </a:solidFill>
              </a:rPr>
              <a:t>Pengumpulan</a:t>
            </a:r>
            <a:r>
              <a:rPr lang="en-AU" sz="2800" b="1" dirty="0">
                <a:solidFill>
                  <a:srgbClr val="FFC000"/>
                </a:solidFill>
              </a:rPr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980728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b="1" dirty="0"/>
              <a:t>SENSUS:</a:t>
            </a:r>
          </a:p>
          <a:p>
            <a:pPr marL="693738" indent="-347663" algn="just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diadakan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10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tahun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sekali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Penduduk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Ekonomi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Pertanian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.</a:t>
            </a:r>
          </a:p>
          <a:p>
            <a:pPr marL="693738" indent="-347663" algn="just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</a:rPr>
              <a:t>Sensus</a:t>
            </a:r>
            <a:r>
              <a:rPr lang="en-US" sz="2000" dirty="0">
                <a:solidFill>
                  <a:srgbClr val="283B44"/>
                </a:solidFill>
              </a:rPr>
              <a:t> lain: </a:t>
            </a:r>
            <a:r>
              <a:rPr lang="en-US" sz="2000" dirty="0" err="1">
                <a:solidFill>
                  <a:srgbClr val="283B44"/>
                </a:solidFill>
              </a:rPr>
              <a:t>Industri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Besar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Sedang</a:t>
            </a:r>
            <a:r>
              <a:rPr lang="en-US" sz="2000" dirty="0">
                <a:solidFill>
                  <a:srgbClr val="283B44"/>
                </a:solidFill>
              </a:rPr>
              <a:t>, </a:t>
            </a:r>
            <a:r>
              <a:rPr lang="en-US" sz="2000" dirty="0" err="1">
                <a:solidFill>
                  <a:srgbClr val="283B44"/>
                </a:solidFill>
              </a:rPr>
              <a:t>Potensi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Desa</a:t>
            </a:r>
            <a:r>
              <a:rPr lang="en-US" sz="2000" dirty="0">
                <a:solidFill>
                  <a:srgbClr val="283B44"/>
                </a:solidFill>
              </a:rPr>
              <a:t>, </a:t>
            </a:r>
            <a:r>
              <a:rPr lang="en-US" sz="2000" dirty="0" err="1">
                <a:solidFill>
                  <a:srgbClr val="283B44"/>
                </a:solidFill>
              </a:rPr>
              <a:t>Pendaftaran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Pemilih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Pendataan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Penduduk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Berkelanjutan</a:t>
            </a:r>
            <a:r>
              <a:rPr lang="en-US" sz="2000" dirty="0">
                <a:solidFill>
                  <a:srgbClr val="283B44"/>
                </a:solidFill>
              </a:rPr>
              <a:t> (P4B), </a:t>
            </a:r>
            <a:r>
              <a:rPr lang="en-US" sz="2000" dirty="0" err="1">
                <a:solidFill>
                  <a:srgbClr val="283B44"/>
                </a:solidFill>
              </a:rPr>
              <a:t>Pendataan</a:t>
            </a:r>
            <a:r>
              <a:rPr lang="en-US" sz="2000" dirty="0">
                <a:solidFill>
                  <a:srgbClr val="283B44"/>
                </a:solidFill>
              </a:rPr>
              <a:t> Program </a:t>
            </a:r>
            <a:r>
              <a:rPr lang="en-US" sz="2000" dirty="0" err="1">
                <a:solidFill>
                  <a:srgbClr val="283B44"/>
                </a:solidFill>
              </a:rPr>
              <a:t>Perlindungan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Sosial</a:t>
            </a:r>
            <a:r>
              <a:rPr lang="en-US" sz="2000" dirty="0">
                <a:solidFill>
                  <a:srgbClr val="283B44"/>
                </a:solidFill>
              </a:rPr>
              <a:t> (</a:t>
            </a:r>
            <a:r>
              <a:rPr lang="en-US" sz="2000">
                <a:solidFill>
                  <a:srgbClr val="283B44"/>
                </a:solidFill>
              </a:rPr>
              <a:t>PPLS), Pemutakhiran Basis Data Terpadu (PBDT) </a:t>
            </a:r>
            <a:r>
              <a:rPr lang="en-US" sz="2000" dirty="0">
                <a:solidFill>
                  <a:srgbClr val="283B44"/>
                </a:solidFill>
              </a:rPr>
              <a:t>– </a:t>
            </a:r>
            <a:r>
              <a:rPr lang="en-US" sz="2000" dirty="0" err="1">
                <a:solidFill>
                  <a:srgbClr val="283B44"/>
                </a:solidFill>
              </a:rPr>
              <a:t>kemiskinan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mikro</a:t>
            </a:r>
            <a:endParaRPr lang="en-US" sz="2000" dirty="0">
              <a:solidFill>
                <a:srgbClr val="283B44"/>
              </a:solidFill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2000" b="1" dirty="0"/>
              <a:t>SURVEI: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BPS,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bulanan</a:t>
            </a:r>
            <a:r>
              <a:rPr lang="en-US" sz="2000" dirty="0"/>
              <a:t>, </a:t>
            </a:r>
            <a:r>
              <a:rPr lang="en-US" sz="2000" dirty="0" err="1"/>
              <a:t>triwulanan</a:t>
            </a:r>
            <a:r>
              <a:rPr lang="en-US" sz="2000" dirty="0"/>
              <a:t>,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tahunan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pelengkap</a:t>
            </a:r>
            <a:r>
              <a:rPr lang="en-US" sz="2000" dirty="0"/>
              <a:t> BPS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i="1" dirty="0" err="1"/>
              <a:t>indepth</a:t>
            </a:r>
            <a:r>
              <a:rPr lang="en-US" sz="2000" i="1" dirty="0"/>
              <a:t> study </a:t>
            </a:r>
            <a:r>
              <a:rPr lang="en-US" sz="2000" dirty="0"/>
              <a:t>(</a:t>
            </a:r>
            <a:r>
              <a:rPr lang="en-US" sz="2000" dirty="0" err="1"/>
              <a:t>misalnya</a:t>
            </a:r>
            <a:r>
              <a:rPr lang="en-US" sz="2000" dirty="0"/>
              <a:t>: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cabai</a:t>
            </a:r>
            <a:r>
              <a:rPr lang="en-US" sz="2000" dirty="0"/>
              <a:t>, </a:t>
            </a:r>
            <a:r>
              <a:rPr lang="en-US" sz="2000" dirty="0" err="1"/>
              <a:t>reliabilitas</a:t>
            </a:r>
            <a:r>
              <a:rPr lang="en-US" sz="2000" dirty="0"/>
              <a:t> data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Desa</a:t>
            </a:r>
            <a:r>
              <a:rPr lang="en-US" sz="2000" dirty="0"/>
              <a:t>, </a:t>
            </a:r>
            <a:r>
              <a:rPr lang="en-US" sz="2000" dirty="0" err="1"/>
              <a:t>komponen</a:t>
            </a:r>
            <a:r>
              <a:rPr lang="en-US" sz="2000" dirty="0"/>
              <a:t> IPM, </a:t>
            </a:r>
            <a:r>
              <a:rPr lang="en-US" sz="2000" dirty="0" err="1"/>
              <a:t>dsb</a:t>
            </a:r>
            <a:r>
              <a:rPr lang="en-US" sz="2000" dirty="0"/>
              <a:t>).</a:t>
            </a:r>
            <a:endParaRPr lang="en-US" sz="2000" dirty="0">
              <a:cs typeface="Times New Roman" pitchFamily="18" charset="0"/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2000" b="1" dirty="0">
                <a:cs typeface="Arial" pitchFamily="34" charset="0"/>
              </a:rPr>
              <a:t>KOMPILASI PRODUK ADMINISTRASI</a:t>
            </a:r>
            <a:r>
              <a:rPr lang="en-US" sz="2000" dirty="0">
                <a:cs typeface="Arial" pitchFamily="34" charset="0"/>
              </a:rPr>
              <a:t>: BPS </a:t>
            </a:r>
            <a:r>
              <a:rPr lang="en-US" sz="2000" dirty="0" err="1">
                <a:cs typeface="Arial" pitchFamily="34" charset="0"/>
              </a:rPr>
              <a:t>juga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mengumpulkan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produk-produk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administrasi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dari</a:t>
            </a:r>
            <a:r>
              <a:rPr lang="en-US" sz="2000" dirty="0">
                <a:cs typeface="Arial" pitchFamily="34" charset="0"/>
              </a:rPr>
              <a:t> K/L </a:t>
            </a:r>
            <a:r>
              <a:rPr lang="en-US" sz="2000" dirty="0" err="1">
                <a:cs typeface="Arial" pitchFamily="34" charset="0"/>
              </a:rPr>
              <a:t>dan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mengolahnya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menjadi</a:t>
            </a:r>
            <a:r>
              <a:rPr lang="en-US" sz="2000" dirty="0">
                <a:cs typeface="Arial" pitchFamily="34" charset="0"/>
              </a:rPr>
              <a:t> data.</a:t>
            </a:r>
          </a:p>
          <a:p>
            <a:pPr marL="682625" indent="-341313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</a:rPr>
              <a:t>Statistik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ekspor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impor</a:t>
            </a:r>
            <a:r>
              <a:rPr lang="en-US" sz="2000" dirty="0">
                <a:solidFill>
                  <a:srgbClr val="283B44"/>
                </a:solidFill>
              </a:rPr>
              <a:t> (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Dokumen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Bea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Cukai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)</a:t>
            </a:r>
          </a:p>
          <a:p>
            <a:pPr marL="682625" indent="-341313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Kunjungan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Wisman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(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dokumen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Imigrasi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) 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mengetahui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banyaknya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jasa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yang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terjual</a:t>
            </a:r>
            <a:endParaRPr lang="en-US" sz="2000" dirty="0">
              <a:solidFill>
                <a:srgbClr val="283B44"/>
              </a:solidFill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endParaRPr lang="en-US" sz="2400" dirty="0"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FFC000"/>
                </a:solidFill>
              </a:rPr>
              <a:t>Sensus yang Dilaksanakan oleh BPS </a:t>
            </a:r>
          </a:p>
        </p:txBody>
      </p:sp>
      <p:sp>
        <p:nvSpPr>
          <p:cNvPr id="4" name="矩形 10"/>
          <p:cNvSpPr/>
          <p:nvPr/>
        </p:nvSpPr>
        <p:spPr>
          <a:xfrm>
            <a:off x="0" y="1414687"/>
            <a:ext cx="9144000" cy="1294234"/>
          </a:xfrm>
          <a:prstGeom prst="rect">
            <a:avLst/>
          </a:prstGeom>
          <a:solidFill>
            <a:srgbClr val="0A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6469" y="1052736"/>
            <a:ext cx="7231063" cy="5439391"/>
            <a:chOff x="1203325" y="2172182"/>
            <a:chExt cx="7231063" cy="5439391"/>
          </a:xfrm>
        </p:grpSpPr>
        <p:sp>
          <p:nvSpPr>
            <p:cNvPr id="6" name="矩形 6"/>
            <p:cNvSpPr/>
            <p:nvPr/>
          </p:nvSpPr>
          <p:spPr bwMode="auto">
            <a:xfrm>
              <a:off x="1203325" y="2172182"/>
              <a:ext cx="2120900" cy="540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矩形 11"/>
            <p:cNvSpPr/>
            <p:nvPr/>
          </p:nvSpPr>
          <p:spPr bwMode="auto">
            <a:xfrm>
              <a:off x="3757613" y="2172182"/>
              <a:ext cx="2120900" cy="5400000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矩形 12"/>
            <p:cNvSpPr/>
            <p:nvPr/>
          </p:nvSpPr>
          <p:spPr bwMode="auto">
            <a:xfrm>
              <a:off x="6313488" y="2172182"/>
              <a:ext cx="2120900" cy="5400000"/>
            </a:xfrm>
            <a:prstGeom prst="rect">
              <a:avLst/>
            </a:prstGeom>
            <a:solidFill>
              <a:srgbClr val="F8D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矩形 15"/>
            <p:cNvSpPr/>
            <p:nvPr/>
          </p:nvSpPr>
          <p:spPr bwMode="auto">
            <a:xfrm>
              <a:off x="1222375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矩形 16"/>
            <p:cNvSpPr/>
            <p:nvPr/>
          </p:nvSpPr>
          <p:spPr bwMode="auto">
            <a:xfrm>
              <a:off x="3758141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矩形 17"/>
            <p:cNvSpPr/>
            <p:nvPr/>
          </p:nvSpPr>
          <p:spPr bwMode="auto">
            <a:xfrm>
              <a:off x="6312959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文本框 23"/>
            <p:cNvSpPr txBox="1">
              <a:spLocks noChangeArrowheads="1"/>
            </p:cNvSpPr>
            <p:nvPr/>
          </p:nvSpPr>
          <p:spPr bwMode="auto">
            <a:xfrm>
              <a:off x="1249363" y="3900374"/>
              <a:ext cx="205422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Sensus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Penduduk</a:t>
              </a:r>
              <a:endParaRPr lang="en-US" altLang="zh-CN" sz="1800" b="1" dirty="0">
                <a:solidFill>
                  <a:srgbClr val="7F7F7F"/>
                </a:solidFill>
                <a:latin typeface="Helvetica" pitchFamily="34" charset="0"/>
                <a:ea typeface="微软雅黑" pitchFamily="34" charset="-122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4287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1249363" y="4518419"/>
              <a:ext cx="2054225" cy="309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Amanah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UU No.16/1997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merupakan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agenda PBB;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0;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Penduduk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(SP) 2010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SP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ke-enam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1961, 1971, 1980, 1990,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2000;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SP2010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untuk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mengumpulkan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data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dasar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kependudukan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perumahan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parameter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demografi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program targeting. </a:t>
              </a:r>
            </a:p>
          </p:txBody>
        </p:sp>
        <p:sp>
          <p:nvSpPr>
            <p:cNvPr id="15" name="文本框 28"/>
            <p:cNvSpPr txBox="1">
              <a:spLocks noChangeArrowheads="1"/>
            </p:cNvSpPr>
            <p:nvPr/>
          </p:nvSpPr>
          <p:spPr bwMode="auto">
            <a:xfrm>
              <a:off x="3789362" y="3900374"/>
              <a:ext cx="205263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warna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hijau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pada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huruf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P</a:t>
              </a:r>
            </a:p>
          </p:txBody>
        </p:sp>
        <p:cxnSp>
          <p:nvCxnSpPr>
            <p:cNvPr id="16" name="直接连接符 29"/>
            <p:cNvCxnSpPr/>
            <p:nvPr/>
          </p:nvCxnSpPr>
          <p:spPr>
            <a:xfrm>
              <a:off x="39687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30"/>
            <p:cNvSpPr>
              <a:spLocks noChangeArrowheads="1"/>
            </p:cNvSpPr>
            <p:nvPr/>
          </p:nvSpPr>
          <p:spPr bwMode="auto">
            <a:xfrm>
              <a:off x="3789363" y="4518419"/>
              <a:ext cx="2052637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Digunakan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sebagai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data benchmark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untuk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sektor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pada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3;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(ST) 2013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ST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ke-enam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1963, 1973, 1983, 1993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2003;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Karakteristik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: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rumah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tangga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petani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ternak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hak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guna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lahan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dsb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.</a:t>
              </a:r>
            </a:p>
          </p:txBody>
        </p:sp>
        <p:sp>
          <p:nvSpPr>
            <p:cNvPr id="18" name="文本框 31"/>
            <p:cNvSpPr txBox="1">
              <a:spLocks noChangeArrowheads="1"/>
            </p:cNvSpPr>
            <p:nvPr/>
          </p:nvSpPr>
          <p:spPr bwMode="auto">
            <a:xfrm>
              <a:off x="6428209" y="3900374"/>
              <a:ext cx="192525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warna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oranye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pada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huruf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S</a:t>
              </a:r>
            </a:p>
          </p:txBody>
        </p:sp>
        <p:cxnSp>
          <p:nvCxnSpPr>
            <p:cNvPr id="19" name="直接连接符 32"/>
            <p:cNvCxnSpPr/>
            <p:nvPr/>
          </p:nvCxnSpPr>
          <p:spPr>
            <a:xfrm>
              <a:off x="65468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33"/>
            <p:cNvSpPr>
              <a:spLocks noChangeArrowheads="1"/>
            </p:cNvSpPr>
            <p:nvPr/>
          </p:nvSpPr>
          <p:spPr bwMode="auto">
            <a:xfrm>
              <a:off x="6369050" y="4518419"/>
              <a:ext cx="2052638" cy="216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pada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6;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Ekonomi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(SE) 2016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mendatang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SE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ke-empat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1986, 1996,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2006;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Karakteristik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perusahaan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: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perusahaan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tenaga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kerja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dsb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. </a:t>
              </a:r>
            </a:p>
          </p:txBody>
        </p:sp>
        <p:pic>
          <p:nvPicPr>
            <p:cNvPr id="21" name="Picture 20" descr="C:\Users\Public\Pictures\Logo SE2016 Fix\Logo SE2016 Fix\4 Logo SE2016 Fix Warna Vector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383251" y="2819045"/>
              <a:ext cx="1983865" cy="731520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8502" y="2680466"/>
              <a:ext cx="2103120" cy="9101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07700" y="2676238"/>
              <a:ext cx="2011680" cy="966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934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1" y="2276872"/>
            <a:ext cx="7272807" cy="1512168"/>
            <a:chOff x="4677909" y="2014358"/>
            <a:chExt cx="3948545" cy="1580560"/>
          </a:xfrm>
        </p:grpSpPr>
        <p:sp>
          <p:nvSpPr>
            <p:cNvPr id="3" name="Round Diagonal Corner Rectangle 39"/>
            <p:cNvSpPr/>
            <p:nvPr/>
          </p:nvSpPr>
          <p:spPr>
            <a:xfrm flipV="1">
              <a:off x="4968854" y="2014358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77909" y="2126877"/>
              <a:ext cx="3823855" cy="6417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</a:rPr>
                <a:t>STATISTIK DALAM PEMBANGUNAN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681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65828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altLang="zh-CN" b="1" dirty="0">
                <a:solidFill>
                  <a:srgbClr val="FFC000"/>
                </a:solidFill>
              </a:rPr>
              <a:t>Outline</a:t>
            </a:r>
            <a:endParaRPr lang="zh-CN" b="1" dirty="0">
              <a:solidFill>
                <a:srgbClr val="FFC000"/>
              </a:solidFill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763762" y="1304325"/>
            <a:ext cx="4968478" cy="900539"/>
            <a:chOff x="0" y="0"/>
            <a:chExt cx="3816424" cy="576064"/>
          </a:xfrm>
        </p:grpSpPr>
        <p:sp>
          <p:nvSpPr>
            <p:cNvPr id="34" name="矩形 2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3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1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829613" y="229409"/>
              <a:ext cx="2821767" cy="2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Data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Statistik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1691754" y="2390914"/>
            <a:ext cx="4968478" cy="966078"/>
            <a:chOff x="0" y="0"/>
            <a:chExt cx="3816424" cy="576064"/>
          </a:xfrm>
        </p:grpSpPr>
        <p:sp>
          <p:nvSpPr>
            <p:cNvPr id="39" name="矩形 9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2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868403" y="232562"/>
              <a:ext cx="2948021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Statistik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Dalam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Pembangunan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1691680" y="3591406"/>
            <a:ext cx="5256584" cy="1133738"/>
            <a:chOff x="0" y="0"/>
            <a:chExt cx="4039822" cy="576064"/>
          </a:xfrm>
        </p:grpSpPr>
        <p:sp>
          <p:nvSpPr>
            <p:cNvPr id="44" name="矩形 14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45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3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47" name="TextBox 17"/>
            <p:cNvSpPr txBox="1">
              <a:spLocks noChangeArrowheads="1"/>
            </p:cNvSpPr>
            <p:nvPr/>
          </p:nvSpPr>
          <p:spPr bwMode="auto">
            <a:xfrm>
              <a:off x="875777" y="210184"/>
              <a:ext cx="3164045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Kemiskinan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Dan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Ketenagakerjaan</a:t>
              </a:r>
              <a:endParaRPr lang="en-AU" altLang="zh-CN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1619672" y="4869160"/>
            <a:ext cx="5256584" cy="1008112"/>
            <a:chOff x="0" y="0"/>
            <a:chExt cx="3816424" cy="576064"/>
          </a:xfrm>
        </p:grpSpPr>
        <p:sp>
          <p:nvSpPr>
            <p:cNvPr id="49" name="矩形 19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50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4</a:t>
              </a:r>
              <a:endParaRPr lang="zh-CN" altLang="en-US" sz="2800" dirty="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52" name="TextBox 22"/>
            <p:cNvSpPr txBox="1">
              <a:spLocks noChangeArrowheads="1"/>
            </p:cNvSpPr>
            <p:nvPr/>
          </p:nvSpPr>
          <p:spPr bwMode="auto">
            <a:xfrm>
              <a:off x="888756" y="246885"/>
              <a:ext cx="2232248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Penutup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84990"/>
            <a:ext cx="9108504" cy="5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"/>
          <p:cNvSpPr/>
          <p:nvPr/>
        </p:nvSpPr>
        <p:spPr>
          <a:xfrm>
            <a:off x="298368" y="188640"/>
            <a:ext cx="7730016" cy="50405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014" tIns="56007" rIns="28004" bIns="56007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RPJMN 2015-2019</a:t>
            </a:r>
            <a:endParaRPr lang="id-ID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916" y="2348880"/>
            <a:ext cx="3827155" cy="2160240"/>
            <a:chOff x="4968854" y="2014358"/>
            <a:chExt cx="3657600" cy="1580560"/>
          </a:xfrm>
        </p:grpSpPr>
        <p:sp>
          <p:nvSpPr>
            <p:cNvPr id="4" name="Round Diagonal Corner Rectangle 39"/>
            <p:cNvSpPr/>
            <p:nvPr/>
          </p:nvSpPr>
          <p:spPr>
            <a:xfrm flipV="1">
              <a:off x="4968854" y="2014358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5478" y="2126877"/>
              <a:ext cx="350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 err="1">
                  <a:solidFill>
                    <a:srgbClr val="C0504D">
                      <a:lumMod val="75000"/>
                    </a:srgbClr>
                  </a:solidFill>
                </a:rPr>
                <a:t>Tema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 RPJMN 2015-2019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Pembangunan yang </a:t>
              </a:r>
              <a:r>
                <a:rPr lang="en-US" sz="2400" dirty="0" err="1">
                  <a:solidFill>
                    <a:prstClr val="black"/>
                  </a:solidFill>
                </a:rPr>
                <a:t>kuat</a:t>
              </a:r>
              <a:r>
                <a:rPr lang="en-US" sz="2400" dirty="0">
                  <a:solidFill>
                    <a:prstClr val="black"/>
                  </a:solidFill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</a:rPr>
                <a:t>inklusif</a:t>
              </a:r>
              <a:r>
                <a:rPr lang="en-US" sz="2400" dirty="0">
                  <a:solidFill>
                    <a:prstClr val="black"/>
                  </a:solidFill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berkelanjutan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92216" y="1618922"/>
            <a:ext cx="4344280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Memantapkan pembangunan secara menyeluruh dengan menekankan pembangunan keunggulan kompetitif perekonomian yang berbasis SDA yang tersedia, SDM yang ber</a:t>
            </a:r>
            <a:r>
              <a:rPr lang="en-A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kualitas, serta kemampuan IPTEK</a:t>
            </a:r>
          </a:p>
        </p:txBody>
      </p:sp>
      <p:sp>
        <p:nvSpPr>
          <p:cNvPr id="7" name="Chevron 13"/>
          <p:cNvSpPr/>
          <p:nvPr/>
        </p:nvSpPr>
        <p:spPr>
          <a:xfrm>
            <a:off x="3956016" y="2883670"/>
            <a:ext cx="701937" cy="1224136"/>
          </a:xfrm>
          <a:custGeom>
            <a:avLst/>
            <a:gdLst>
              <a:gd name="connsiteX0" fmla="*/ 0 w 533400"/>
              <a:gd name="connsiteY0" fmla="*/ 0 h 609600"/>
              <a:gd name="connsiteX1" fmla="*/ 266700 w 533400"/>
              <a:gd name="connsiteY1" fmla="*/ 0 h 609600"/>
              <a:gd name="connsiteX2" fmla="*/ 533400 w 533400"/>
              <a:gd name="connsiteY2" fmla="*/ 304800 h 609600"/>
              <a:gd name="connsiteX3" fmla="*/ 266700 w 533400"/>
              <a:gd name="connsiteY3" fmla="*/ 609600 h 609600"/>
              <a:gd name="connsiteX4" fmla="*/ 0 w 533400"/>
              <a:gd name="connsiteY4" fmla="*/ 609600 h 609600"/>
              <a:gd name="connsiteX5" fmla="*/ 266700 w 533400"/>
              <a:gd name="connsiteY5" fmla="*/ 304800 h 609600"/>
              <a:gd name="connsiteX6" fmla="*/ 0 w 533400"/>
              <a:gd name="connsiteY6" fmla="*/ 0 h 609600"/>
              <a:gd name="connsiteX0" fmla="*/ 0 w 533400"/>
              <a:gd name="connsiteY0" fmla="*/ 0 h 609600"/>
              <a:gd name="connsiteX1" fmla="*/ 533400 w 533400"/>
              <a:gd name="connsiteY1" fmla="*/ 304800 h 609600"/>
              <a:gd name="connsiteX2" fmla="*/ 266700 w 533400"/>
              <a:gd name="connsiteY2" fmla="*/ 609600 h 609600"/>
              <a:gd name="connsiteX3" fmla="*/ 0 w 533400"/>
              <a:gd name="connsiteY3" fmla="*/ 609600 h 609600"/>
              <a:gd name="connsiteX4" fmla="*/ 266700 w 533400"/>
              <a:gd name="connsiteY4" fmla="*/ 304800 h 609600"/>
              <a:gd name="connsiteX5" fmla="*/ 0 w 533400"/>
              <a:gd name="connsiteY5" fmla="*/ 0 h 609600"/>
              <a:gd name="connsiteX0" fmla="*/ 0 w 533400"/>
              <a:gd name="connsiteY0" fmla="*/ 0 h 609600"/>
              <a:gd name="connsiteX1" fmla="*/ 533400 w 533400"/>
              <a:gd name="connsiteY1" fmla="*/ 304800 h 609600"/>
              <a:gd name="connsiteX2" fmla="*/ 0 w 533400"/>
              <a:gd name="connsiteY2" fmla="*/ 609600 h 609600"/>
              <a:gd name="connsiteX3" fmla="*/ 266700 w 533400"/>
              <a:gd name="connsiteY3" fmla="*/ 304800 h 609600"/>
              <a:gd name="connsiteX4" fmla="*/ 0 w 53340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609600">
                <a:moveTo>
                  <a:pt x="0" y="0"/>
                </a:moveTo>
                <a:lnTo>
                  <a:pt x="533400" y="304800"/>
                </a:lnTo>
                <a:lnTo>
                  <a:pt x="0" y="609600"/>
                </a:lnTo>
                <a:lnTo>
                  <a:pt x="266700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dkEdge">
            <a:bevelT w="533400" h="533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1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"/>
          <p:cNvSpPr/>
          <p:nvPr/>
        </p:nvSpPr>
        <p:spPr>
          <a:xfrm>
            <a:off x="467544" y="116632"/>
            <a:ext cx="8676456" cy="50405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014" tIns="56007" rIns="28004" bIns="56007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KEBUTUHAN DATA DALAM MEMENUHI NAWACITA</a:t>
            </a:r>
            <a:endParaRPr lang="id-ID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1052736"/>
            <a:ext cx="8890815" cy="5544616"/>
            <a:chOff x="4999278" y="1973957"/>
            <a:chExt cx="3657600" cy="1580560"/>
          </a:xfrm>
        </p:grpSpPr>
        <p:sp>
          <p:nvSpPr>
            <p:cNvPr id="4" name="Round Diagonal Corner Rectangle 39"/>
            <p:cNvSpPr/>
            <p:nvPr/>
          </p:nvSpPr>
          <p:spPr>
            <a:xfrm flipV="1">
              <a:off x="4999278" y="1973957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47273" y="2126877"/>
              <a:ext cx="3433405" cy="12110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NAWA CITA KEENAM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Membangun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konektivitas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nasional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Membanguna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transportasi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masal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Infrastruktur</a:t>
              </a:r>
              <a:r>
                <a:rPr lang="en-US" sz="2400" dirty="0">
                  <a:solidFill>
                    <a:prstClr val="black"/>
                  </a:solidFill>
                </a:rPr>
                <a:t>/</a:t>
              </a:r>
              <a:r>
                <a:rPr lang="en-US" sz="2400" dirty="0" err="1">
                  <a:solidFill>
                    <a:prstClr val="black"/>
                  </a:solidFill>
                </a:rPr>
                <a:t>pratsarana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dasar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Penguatan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Investasi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Mendorong</a:t>
              </a:r>
              <a:r>
                <a:rPr lang="en-US" sz="2400" dirty="0">
                  <a:solidFill>
                    <a:prstClr val="black"/>
                  </a:solidFill>
                </a:rPr>
                <a:t> BUMN </a:t>
              </a:r>
              <a:r>
                <a:rPr lang="en-US" sz="2400" dirty="0" err="1">
                  <a:solidFill>
                    <a:prstClr val="black"/>
                  </a:solidFill>
                </a:rPr>
                <a:t>menjadi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agen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pembangunan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Kapasitas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inovasi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Teknologi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Akselerasi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Pertumbuhan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Ekonomi</a:t>
              </a:r>
              <a:r>
                <a:rPr lang="en-US" sz="2400" dirty="0">
                  <a:solidFill>
                    <a:prstClr val="black"/>
                  </a:solidFill>
                </a:rPr>
                <a:t> Nasional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Penguatan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Kapasitas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Perdaganga</a:t>
              </a:r>
              <a:r>
                <a:rPr lang="en-US" sz="2400" dirty="0">
                  <a:solidFill>
                    <a:prstClr val="black"/>
                  </a:solidFill>
                </a:rPr>
                <a:t> Nasional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Peningkatan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Daya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Saing</a:t>
              </a:r>
              <a:r>
                <a:rPr lang="en-US" sz="2400" dirty="0">
                  <a:solidFill>
                    <a:prstClr val="black"/>
                  </a:solidFill>
                </a:rPr>
                <a:t>  Tenaga </a:t>
              </a:r>
              <a:r>
                <a:rPr lang="en-US" sz="2400" dirty="0" err="1">
                  <a:solidFill>
                    <a:prstClr val="black"/>
                  </a:solidFill>
                </a:rPr>
                <a:t>Kerja</a:t>
              </a:r>
              <a:endParaRPr lang="en-US" sz="2400" dirty="0">
                <a:solidFill>
                  <a:srgbClr val="C0504D">
                    <a:lumMod val="75000"/>
                  </a:srgb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892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"/>
          <a:stretch/>
        </p:blipFill>
        <p:spPr>
          <a:xfrm>
            <a:off x="-15417" y="877788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30" y="873644"/>
            <a:ext cx="6683765" cy="517661"/>
          </a:xfrm>
        </p:spPr>
        <p:txBody>
          <a:bodyPr>
            <a:normAutofit fontScale="90000"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</a:p>
        </p:txBody>
      </p:sp>
      <p:sp>
        <p:nvSpPr>
          <p:cNvPr id="4" name="object 3"/>
          <p:cNvSpPr/>
          <p:nvPr/>
        </p:nvSpPr>
        <p:spPr>
          <a:xfrm>
            <a:off x="1299505" y="1343798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5223825" y="1418275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3884958" y="1932893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6"/>
          <p:cNvSpPr/>
          <p:nvPr/>
        </p:nvSpPr>
        <p:spPr>
          <a:xfrm>
            <a:off x="3912616" y="2042892"/>
            <a:ext cx="1058195" cy="77014"/>
          </a:xfrm>
          <a:custGeom>
            <a:avLst/>
            <a:gdLst/>
            <a:ahLst/>
            <a:cxnLst/>
            <a:rect l="l" t="t" r="r" b="b"/>
            <a:pathLst>
              <a:path w="1512189" h="114300">
                <a:moveTo>
                  <a:pt x="1416939" y="76200"/>
                </a:moveTo>
                <a:lnTo>
                  <a:pt x="1397889" y="76199"/>
                </a:lnTo>
                <a:lnTo>
                  <a:pt x="1397889" y="114300"/>
                </a:lnTo>
                <a:lnTo>
                  <a:pt x="1512189" y="57150"/>
                </a:lnTo>
                <a:lnTo>
                  <a:pt x="1416939" y="76200"/>
                </a:lnTo>
                <a:close/>
              </a:path>
              <a:path w="1512189" h="114300">
                <a:moveTo>
                  <a:pt x="1416939" y="38100"/>
                </a:moveTo>
                <a:lnTo>
                  <a:pt x="1397889" y="0"/>
                </a:lnTo>
                <a:lnTo>
                  <a:pt x="1397888" y="38100"/>
                </a:lnTo>
                <a:lnTo>
                  <a:pt x="1416939" y="38100"/>
                </a:lnTo>
                <a:close/>
              </a:path>
              <a:path w="1512189" h="114300">
                <a:moveTo>
                  <a:pt x="0" y="38100"/>
                </a:moveTo>
                <a:lnTo>
                  <a:pt x="0" y="76200"/>
                </a:lnTo>
                <a:lnTo>
                  <a:pt x="1416939" y="76200"/>
                </a:lnTo>
                <a:lnTo>
                  <a:pt x="1512189" y="57150"/>
                </a:lnTo>
                <a:lnTo>
                  <a:pt x="1397889" y="0"/>
                </a:lnTo>
                <a:lnTo>
                  <a:pt x="1416939" y="38100"/>
                </a:lnTo>
                <a:lnTo>
                  <a:pt x="0" y="38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>
            <a:off x="3302494" y="260788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8"/>
          <p:cNvSpPr/>
          <p:nvPr/>
        </p:nvSpPr>
        <p:spPr>
          <a:xfrm>
            <a:off x="3305190" y="2671216"/>
            <a:ext cx="1313968" cy="34289"/>
          </a:xfrm>
          <a:custGeom>
            <a:avLst/>
            <a:gdLst/>
            <a:ahLst/>
            <a:cxnLst/>
            <a:rect l="l" t="t" r="r" b="b"/>
            <a:pathLst>
              <a:path w="1877695">
                <a:moveTo>
                  <a:pt x="0" y="0"/>
                </a:moveTo>
                <a:lnTo>
                  <a:pt x="1877695" y="0"/>
                </a:lnTo>
              </a:path>
            </a:pathLst>
          </a:custGeom>
          <a:ln w="381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343150" y="3313902"/>
            <a:ext cx="1422749" cy="116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893439" y="3313867"/>
            <a:ext cx="1537160" cy="1151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566888" y="3313885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582412" y="4488472"/>
            <a:ext cx="2304289" cy="126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371600" y="4504457"/>
            <a:ext cx="1875773" cy="1258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392330" y="4517323"/>
            <a:ext cx="2043274" cy="1247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4498107" y="2604326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4579164" y="2638399"/>
            <a:ext cx="79985" cy="727780"/>
          </a:xfrm>
          <a:custGeom>
            <a:avLst/>
            <a:gdLst/>
            <a:ahLst/>
            <a:cxnLst/>
            <a:rect l="l" t="t" r="r" b="b"/>
            <a:pathLst>
              <a:path w="114300" h="1080134">
                <a:moveTo>
                  <a:pt x="38100" y="965834"/>
                </a:moveTo>
                <a:lnTo>
                  <a:pt x="0" y="965834"/>
                </a:lnTo>
                <a:lnTo>
                  <a:pt x="57150" y="1080134"/>
                </a:lnTo>
                <a:lnTo>
                  <a:pt x="114300" y="965834"/>
                </a:lnTo>
                <a:lnTo>
                  <a:pt x="76200" y="965834"/>
                </a:lnTo>
                <a:lnTo>
                  <a:pt x="76200" y="984884"/>
                </a:lnTo>
                <a:lnTo>
                  <a:pt x="38100" y="984884"/>
                </a:lnTo>
                <a:lnTo>
                  <a:pt x="38100" y="965834"/>
                </a:lnTo>
                <a:close/>
              </a:path>
              <a:path w="114300" h="1080134">
                <a:moveTo>
                  <a:pt x="38100" y="984884"/>
                </a:moveTo>
                <a:lnTo>
                  <a:pt x="76200" y="984884"/>
                </a:lnTo>
                <a:lnTo>
                  <a:pt x="76200" y="0"/>
                </a:lnTo>
                <a:lnTo>
                  <a:pt x="38100" y="0"/>
                </a:lnTo>
                <a:lnTo>
                  <a:pt x="38100" y="98488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2185" y="87115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ject 3"/>
          <p:cNvSpPr/>
          <p:nvPr/>
        </p:nvSpPr>
        <p:spPr>
          <a:xfrm>
            <a:off x="1308860" y="134131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4"/>
          <p:cNvSpPr/>
          <p:nvPr/>
        </p:nvSpPr>
        <p:spPr>
          <a:xfrm>
            <a:off x="5233179" y="141578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5"/>
          <p:cNvSpPr/>
          <p:nvPr/>
        </p:nvSpPr>
        <p:spPr>
          <a:xfrm>
            <a:off x="3894313" y="193040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7"/>
          <p:cNvSpPr/>
          <p:nvPr/>
        </p:nvSpPr>
        <p:spPr>
          <a:xfrm>
            <a:off x="3311843" y="2606373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61534" y="869644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bject 3"/>
          <p:cNvSpPr/>
          <p:nvPr/>
        </p:nvSpPr>
        <p:spPr>
          <a:xfrm>
            <a:off x="1318210" y="1339797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5242529" y="1414275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903662" y="1928893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1"/>
          <p:cNvSpPr/>
          <p:nvPr/>
        </p:nvSpPr>
        <p:spPr>
          <a:xfrm>
            <a:off x="5536951" y="3313867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4468171" y="2604309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7"/>
          <p:cNvSpPr/>
          <p:nvPr/>
        </p:nvSpPr>
        <p:spPr>
          <a:xfrm>
            <a:off x="3281907" y="260635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31598" y="86962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bject 3"/>
          <p:cNvSpPr/>
          <p:nvPr/>
        </p:nvSpPr>
        <p:spPr>
          <a:xfrm>
            <a:off x="1288273" y="133978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4"/>
          <p:cNvSpPr/>
          <p:nvPr/>
        </p:nvSpPr>
        <p:spPr>
          <a:xfrm>
            <a:off x="5212593" y="141425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5"/>
          <p:cNvSpPr/>
          <p:nvPr/>
        </p:nvSpPr>
        <p:spPr>
          <a:xfrm>
            <a:off x="3873726" y="192887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"/>
          <a:stretch/>
        </p:blipFill>
        <p:spPr>
          <a:xfrm>
            <a:off x="83507" y="856416"/>
            <a:ext cx="9143999" cy="5143501"/>
          </a:xfrm>
          <a:prstGeom prst="rect">
            <a:avLst/>
          </a:prstGeom>
        </p:spPr>
      </p:pic>
      <p:sp>
        <p:nvSpPr>
          <p:cNvPr id="36" name="object 9"/>
          <p:cNvSpPr/>
          <p:nvPr/>
        </p:nvSpPr>
        <p:spPr>
          <a:xfrm>
            <a:off x="2426656" y="3313902"/>
            <a:ext cx="1422749" cy="116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10"/>
          <p:cNvSpPr/>
          <p:nvPr/>
        </p:nvSpPr>
        <p:spPr>
          <a:xfrm>
            <a:off x="3976945" y="3313867"/>
            <a:ext cx="1537160" cy="1151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665919" y="4488472"/>
            <a:ext cx="2304289" cy="126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13"/>
          <p:cNvSpPr/>
          <p:nvPr/>
        </p:nvSpPr>
        <p:spPr>
          <a:xfrm>
            <a:off x="1455106" y="4504457"/>
            <a:ext cx="1875773" cy="1258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14"/>
          <p:cNvSpPr/>
          <p:nvPr/>
        </p:nvSpPr>
        <p:spPr>
          <a:xfrm>
            <a:off x="3475836" y="4517323"/>
            <a:ext cx="2043274" cy="1247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11"/>
          <p:cNvSpPr/>
          <p:nvPr/>
        </p:nvSpPr>
        <p:spPr>
          <a:xfrm>
            <a:off x="5620458" y="3313867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15"/>
          <p:cNvSpPr/>
          <p:nvPr/>
        </p:nvSpPr>
        <p:spPr>
          <a:xfrm>
            <a:off x="4551678" y="2604309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7"/>
          <p:cNvSpPr/>
          <p:nvPr/>
        </p:nvSpPr>
        <p:spPr>
          <a:xfrm>
            <a:off x="3365413" y="260635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015105" y="86962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bject 3"/>
          <p:cNvSpPr/>
          <p:nvPr/>
        </p:nvSpPr>
        <p:spPr>
          <a:xfrm>
            <a:off x="1371780" y="133978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"/>
          <p:cNvSpPr/>
          <p:nvPr/>
        </p:nvSpPr>
        <p:spPr>
          <a:xfrm>
            <a:off x="5296099" y="141425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5"/>
          <p:cNvSpPr/>
          <p:nvPr/>
        </p:nvSpPr>
        <p:spPr>
          <a:xfrm>
            <a:off x="3957233" y="192887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02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500" b="1" dirty="0">
                <a:solidFill>
                  <a:srgbClr val="FFC000"/>
                </a:solidFill>
              </a:rPr>
              <a:t>DATA STATISTIK DALAM PEMBANGUNAN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9263" y="1124744"/>
            <a:ext cx="830547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Asumsi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Makro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Ekonomi</a:t>
            </a:r>
            <a:r>
              <a:rPr lang="en-US" sz="2200" dirty="0">
                <a:sym typeface="Wingdings" pitchFamily="2" charset="2"/>
              </a:rPr>
              <a:t> 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Pertumbuhan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Ekonomi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 smtClean="0">
                <a:sym typeface="Wingdings" pitchFamily="2" charset="2"/>
              </a:rPr>
              <a:t>Inflasi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Suku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Bunga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sym typeface="Wingdings" pitchFamily="2" charset="2"/>
              </a:rPr>
              <a:t>Lifting </a:t>
            </a:r>
            <a:r>
              <a:rPr lang="en-US" sz="2200" dirty="0" err="1">
                <a:sym typeface="Wingdings" pitchFamily="2" charset="2"/>
              </a:rPr>
              <a:t>Minyak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Kurs</a:t>
            </a:r>
            <a:r>
              <a:rPr lang="en-US" sz="2200" dirty="0">
                <a:sym typeface="Wingdings" pitchFamily="2" charset="2"/>
              </a:rPr>
              <a:t> Dollar</a:t>
            </a:r>
          </a:p>
          <a:p>
            <a:pPr marL="463550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Indikator</a:t>
            </a:r>
            <a:r>
              <a:rPr lang="en-US" sz="2200" dirty="0">
                <a:sym typeface="Wingdings" pitchFamily="2" charset="2"/>
              </a:rPr>
              <a:t> Pembangunan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Kemiskinan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Pengangguran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Ketimpangan</a:t>
            </a:r>
            <a:r>
              <a:rPr lang="en-US" sz="2200" dirty="0">
                <a:sym typeface="Wingdings" pitchFamily="2" charset="2"/>
              </a:rPr>
              <a:t>  (</a:t>
            </a:r>
            <a:r>
              <a:rPr lang="en-US" sz="2200" i="1" dirty="0">
                <a:sym typeface="Wingdings" pitchFamily="2" charset="2"/>
              </a:rPr>
              <a:t>Gini Ratio</a:t>
            </a:r>
            <a:r>
              <a:rPr lang="en-US" sz="2200" dirty="0">
                <a:sym typeface="Wingdings" pitchFamily="2" charset="2"/>
              </a:rPr>
              <a:t>)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Indek</a:t>
            </a:r>
            <a:r>
              <a:rPr lang="en-US" sz="2200" dirty="0">
                <a:sym typeface="Wingdings" pitchFamily="2" charset="2"/>
              </a:rPr>
              <a:t> Pembangunan </a:t>
            </a:r>
            <a:r>
              <a:rPr lang="en-US" sz="2200" dirty="0" err="1">
                <a:sym typeface="Wingdings" pitchFamily="2" charset="2"/>
              </a:rPr>
              <a:t>Manusia</a:t>
            </a:r>
            <a:endParaRPr lang="en-US" sz="2200" dirty="0"/>
          </a:p>
          <a:p>
            <a:pPr marL="341313" indent="-341313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545"/>
          </a:xfrm>
        </p:spPr>
        <p:txBody>
          <a:bodyPr>
            <a:noAutofit/>
          </a:bodyPr>
          <a:lstStyle/>
          <a:p>
            <a:r>
              <a:rPr lang="en-AU" sz="2000" b="1" dirty="0" err="1">
                <a:solidFill>
                  <a:srgbClr val="FFC000"/>
                </a:solidFill>
              </a:rPr>
              <a:t>Contoh</a:t>
            </a:r>
            <a:r>
              <a:rPr lang="en-AU" sz="2000" b="1" dirty="0">
                <a:solidFill>
                  <a:srgbClr val="FFC000"/>
                </a:solidFill>
              </a:rPr>
              <a:t> Data: </a:t>
            </a:r>
            <a:r>
              <a:rPr lang="en-AU" sz="2000" b="1" dirty="0" err="1">
                <a:solidFill>
                  <a:srgbClr val="FFC000"/>
                </a:solidFill>
              </a:rPr>
              <a:t>Ringkasan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Indikator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Sosial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Ekonomi</a:t>
            </a:r>
            <a:r>
              <a:rPr lang="en-AU" sz="2000" b="1" dirty="0">
                <a:solidFill>
                  <a:srgbClr val="FFC000"/>
                </a:solidFill>
              </a:rPr>
              <a:t/>
            </a:r>
            <a:br>
              <a:rPr lang="en-AU" sz="2000" b="1" dirty="0">
                <a:solidFill>
                  <a:srgbClr val="FFC000"/>
                </a:solidFill>
              </a:rPr>
            </a:br>
            <a:endParaRPr lang="en-AU" sz="2000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D70D478-F79F-4DAB-924E-40B737DC297D}" type="slidenum">
              <a:rPr lang="en-US" sz="1200" smtClean="0"/>
              <a:pPr algn="r"/>
              <a:t>25</a:t>
            </a:fld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604068"/>
              </p:ext>
            </p:extLst>
          </p:nvPr>
        </p:nvGraphicFramePr>
        <p:xfrm>
          <a:off x="179512" y="836712"/>
          <a:ext cx="8740468" cy="5184573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9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5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0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674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857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 </a:t>
                      </a:r>
                      <a:r>
                        <a:rPr lang="en-US" sz="1400" b="1" u="none" strike="noStrike" dirty="0" err="1">
                          <a:solidFill>
                            <a:srgbClr val="FFC000"/>
                          </a:solidFill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err="1">
                          <a:solidFill>
                            <a:srgbClr val="FFC000"/>
                          </a:solidFill>
                        </a:rPr>
                        <a:t>Satuan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2011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rgbClr val="FFC000"/>
                          </a:solidFill>
                        </a:rPr>
                        <a:t>2013</a:t>
                      </a:r>
                      <a:endParaRPr lang="en-US" sz="1400" b="1" i="0" u="none" strike="noStrike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rgbClr val="FFC000"/>
                          </a:solidFill>
                        </a:rPr>
                        <a:t>2014</a:t>
                      </a:r>
                      <a:endParaRPr lang="en-US" sz="1400" b="1" i="0" u="none" strike="noStrike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 fontAlgn="t"/>
                      <a:r>
                        <a:rPr lang="id-ID" sz="1400" b="1" u="none" strike="noStrike" dirty="0">
                          <a:solidFill>
                            <a:srgbClr val="FFC000"/>
                          </a:solidFill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Pertumbuhan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Ekonomi</a:t>
                      </a:r>
                      <a:r>
                        <a:rPr lang="en-US" sz="1400" u="none" strike="noStrike" dirty="0"/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 (2010=100)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6,17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6,03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5,56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5,02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4,</a:t>
                      </a:r>
                      <a:r>
                        <a:rPr lang="en-US" sz="1400" u="none" strike="noStrike" dirty="0"/>
                        <a:t>7</a:t>
                      </a:r>
                      <a:r>
                        <a:rPr lang="id-ID" sz="1400" u="none" strike="noStrike" dirty="0"/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5,18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baseline="30000" dirty="0"/>
                        <a:t>1)</a:t>
                      </a:r>
                      <a:endParaRPr lang="en-US" sz="1400" b="0" i="0" u="none" strike="noStrike" baseline="30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Laju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Inflasi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3,79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4,30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8,38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8,36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3,35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2,79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2</a:t>
                      </a:r>
                      <a:r>
                        <a:rPr lang="id-ID" sz="1400" u="none" strike="noStrike" baseline="30000" dirty="0"/>
                        <a:t>)</a:t>
                      </a:r>
                      <a:endParaRPr lang="en-US" sz="1400" b="0" i="0" u="none" strike="noStrike" baseline="30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Ekspor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Miliar</a:t>
                      </a:r>
                      <a:r>
                        <a:rPr lang="en-US" sz="1400" u="none" strike="noStrike" dirty="0"/>
                        <a:t> US$ (FOB)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203,5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190,0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182,6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176,0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150,</a:t>
                      </a:r>
                      <a:r>
                        <a:rPr lang="en-US" sz="1400" u="none" strike="noStrike" dirty="0"/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91,7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3)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Impor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Miliar</a:t>
                      </a:r>
                      <a:r>
                        <a:rPr lang="en-US" sz="1400" u="none" strike="noStrike" dirty="0"/>
                        <a:t> US$ (CIF)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177,4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191,7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186,6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178,2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142,7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87,3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3)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Kemiskinan</a:t>
                      </a:r>
                      <a:r>
                        <a:rPr lang="en-US" sz="1400" u="none" strike="noStrike" baseline="30000" dirty="0"/>
                        <a:t>4)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(</a:t>
                      </a:r>
                      <a:r>
                        <a:rPr lang="en-US" sz="1400" u="none" strike="noStrike" dirty="0" err="1"/>
                        <a:t>Maret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dirty="0"/>
                        <a:t> (</a:t>
                      </a:r>
                      <a:r>
                        <a:rPr lang="en-US" sz="1400" u="none" strike="noStrike" dirty="0" err="1"/>
                        <a:t>juta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30,12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29,25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28,17</a:t>
                      </a:r>
                      <a:endParaRPr lang="en-US" sz="140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28,28</a:t>
                      </a:r>
                      <a:endParaRPr lang="en-US" sz="1400" u="none" strike="noStrike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28,59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28,01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1025525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12,49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11,36</a:t>
                      </a:r>
                      <a:endParaRPr lang="en-US" sz="140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11,25</a:t>
                      </a:r>
                      <a:endParaRPr lang="en-US" sz="1400" u="none" strike="noStrike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11,22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10,86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u="none" strike="noStrike" dirty="0"/>
                        <a:t>(September)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dirty="0"/>
                        <a:t> (</a:t>
                      </a:r>
                      <a:r>
                        <a:rPr lang="en-US" sz="1400" u="none" strike="noStrike" dirty="0" err="1"/>
                        <a:t>juta</a:t>
                      </a:r>
                      <a:r>
                        <a:rPr lang="en-US" sz="1400" u="none" strike="noStrike" dirty="0"/>
                        <a:t> orang)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30,01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27,73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   28,51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1025525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12,36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11,66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11,46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10,96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11,13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Pengangguran</a:t>
                      </a:r>
                      <a:r>
                        <a:rPr lang="en-US" sz="1400" u="none" strike="noStrike" baseline="30000" dirty="0"/>
                        <a:t>4)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(Februari)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baseline="0" dirty="0"/>
                        <a:t> (</a:t>
                      </a:r>
                      <a:r>
                        <a:rPr lang="en-US" sz="1400" u="none" strike="noStrike" baseline="0" dirty="0" err="1"/>
                        <a:t>juta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8,38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7,76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7,24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7,15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7,45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119063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 7,02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TPT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6,96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6,37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5,88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5,70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5,81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5,50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u="none" strike="noStrike" dirty="0"/>
                        <a:t>(</a:t>
                      </a:r>
                      <a:r>
                        <a:rPr lang="en-US" sz="1400" u="none" strike="noStrike" dirty="0" err="1"/>
                        <a:t>Agustus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baseline="0" dirty="0"/>
                        <a:t> (</a:t>
                      </a:r>
                      <a:r>
                        <a:rPr lang="en-US" sz="1400" u="none" strike="noStrike" baseline="0" dirty="0" err="1"/>
                        <a:t>juta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8,68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7,35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7,41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7,24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7,56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TPT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7,48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6,13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6,17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5,94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6,18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1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Rasio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baseline="0" dirty="0" err="1"/>
                        <a:t>Gini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/>
                        <a:t>(</a:t>
                      </a:r>
                      <a:r>
                        <a:rPr lang="en-US" sz="1400" u="none" strike="noStrike" kern="1200" dirty="0" err="1"/>
                        <a:t>Maret</a:t>
                      </a:r>
                      <a:r>
                        <a:rPr lang="en-US" sz="1400" u="none" strike="noStrike" kern="1200" dirty="0"/>
                        <a:t>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0,397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/>
                        <a:t>(September)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926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IPM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67,09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67,70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68,31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68,90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   69,55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430977" y="6030637"/>
            <a:ext cx="3204919" cy="6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/>
              <a:t>Pertumbuhan</a:t>
            </a:r>
            <a:r>
              <a:rPr lang="en-US" sz="1100" kern="0" dirty="0"/>
              <a:t> </a:t>
            </a:r>
            <a:r>
              <a:rPr lang="en-US" sz="1100" kern="0" dirty="0" err="1"/>
              <a:t>Ekonomi</a:t>
            </a:r>
            <a:r>
              <a:rPr lang="en-US" sz="1100" kern="0" dirty="0"/>
              <a:t> </a:t>
            </a:r>
            <a:r>
              <a:rPr lang="en-US" sz="1100" kern="0" dirty="0" err="1"/>
              <a:t>Triwulan</a:t>
            </a:r>
            <a:r>
              <a:rPr lang="en-US" sz="1100" kern="0" dirty="0"/>
              <a:t> II (</a:t>
            </a:r>
            <a:r>
              <a:rPr lang="en-US" sz="1100" i="1" kern="0" dirty="0"/>
              <a:t>y-on-y</a:t>
            </a:r>
            <a:r>
              <a:rPr lang="en-US" sz="1100" kern="0" dirty="0"/>
              <a:t>)</a:t>
            </a:r>
          </a:p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/>
              <a:t>Inflasi</a:t>
            </a:r>
            <a:r>
              <a:rPr lang="en-US" sz="1100" kern="0" dirty="0"/>
              <a:t> </a:t>
            </a:r>
            <a:r>
              <a:rPr lang="en-US" sz="1100" kern="0" dirty="0" err="1"/>
              <a:t>Agustus</a:t>
            </a:r>
            <a:r>
              <a:rPr lang="en-US" sz="1100" kern="0" dirty="0"/>
              <a:t> </a:t>
            </a:r>
            <a:r>
              <a:rPr lang="id-ID" sz="1100" kern="0" dirty="0"/>
              <a:t>2016 </a:t>
            </a:r>
            <a:r>
              <a:rPr lang="en-US" sz="1100" kern="0" dirty="0"/>
              <a:t>(</a:t>
            </a:r>
            <a:r>
              <a:rPr lang="en-US" sz="1100" i="1" kern="0" dirty="0"/>
              <a:t>y-on-y</a:t>
            </a:r>
            <a:r>
              <a:rPr lang="en-US" sz="1100" kern="0" dirty="0"/>
              <a:t>)</a:t>
            </a:r>
          </a:p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>
                <a:solidFill>
                  <a:prstClr val="black"/>
                </a:solidFill>
              </a:rPr>
              <a:t>Januari</a:t>
            </a:r>
            <a:r>
              <a:rPr lang="en-US" sz="1100" kern="0" dirty="0">
                <a:solidFill>
                  <a:prstClr val="black"/>
                </a:solidFill>
              </a:rPr>
              <a:t> – </a:t>
            </a:r>
            <a:r>
              <a:rPr lang="en-US" sz="1100" kern="0" dirty="0" err="1">
                <a:solidFill>
                  <a:prstClr val="black"/>
                </a:solidFill>
              </a:rPr>
              <a:t>Agustus</a:t>
            </a:r>
            <a:r>
              <a:rPr lang="en-US" sz="1100" kern="0" dirty="0">
                <a:solidFill>
                  <a:prstClr val="black"/>
                </a:solidFill>
              </a:rPr>
              <a:t>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168" y="6021288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2700" algn="just" fontAlgn="base">
              <a:buClr>
                <a:srgbClr val="0F1B8B"/>
              </a:buClr>
              <a:defRPr/>
            </a:pPr>
            <a:r>
              <a:rPr lang="en-US" sz="1200" kern="0" dirty="0" err="1">
                <a:solidFill>
                  <a:srgbClr val="000000"/>
                </a:solidFill>
              </a:rPr>
              <a:t>Ket</a:t>
            </a:r>
            <a:r>
              <a:rPr lang="en-US" sz="1200" kern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341" y="604480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lvl="2" indent="-165100" algn="just">
              <a:buClr>
                <a:schemeClr val="tx1"/>
              </a:buClr>
              <a:buFont typeface="+mj-lt"/>
              <a:buAutoNum type="arabicPeriod" startAt="4"/>
            </a:pPr>
            <a:r>
              <a:rPr lang="en-US" sz="1100" kern="0" dirty="0">
                <a:solidFill>
                  <a:prstClr val="black"/>
                </a:solidFill>
              </a:rPr>
              <a:t>Data </a:t>
            </a:r>
            <a:r>
              <a:rPr lang="en-US" sz="1100" kern="0" dirty="0" err="1">
                <a:solidFill>
                  <a:prstClr val="black"/>
                </a:solidFill>
              </a:rPr>
              <a:t>kemiskinan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dan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pengangguran</a:t>
            </a:r>
            <a:r>
              <a:rPr lang="en-US" sz="1100" kern="0" dirty="0">
                <a:solidFill>
                  <a:prstClr val="black"/>
                </a:solidFill>
              </a:rPr>
              <a:t> 2011-2013 </a:t>
            </a:r>
            <a:r>
              <a:rPr lang="en-US" sz="1100" kern="0" dirty="0" err="1">
                <a:solidFill>
                  <a:prstClr val="black"/>
                </a:solidFill>
              </a:rPr>
              <a:t>merupakan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hasil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i="1" kern="0" dirty="0" err="1">
                <a:solidFill>
                  <a:prstClr val="black"/>
                </a:solidFill>
              </a:rPr>
              <a:t>backcasting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menggunakan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penimbang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hasil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proyeksi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penduduk</a:t>
            </a:r>
            <a:endParaRPr lang="en-US" sz="1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5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sz="2000" b="1" dirty="0" err="1">
                <a:solidFill>
                  <a:srgbClr val="FFC000"/>
                </a:solidFill>
              </a:rPr>
              <a:t>Contoh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Pemanfaatan</a:t>
            </a:r>
            <a:r>
              <a:rPr lang="en-AU" sz="2000" b="1" dirty="0">
                <a:solidFill>
                  <a:srgbClr val="FFC000"/>
                </a:solidFill>
              </a:rPr>
              <a:t> Data: </a:t>
            </a:r>
            <a:br>
              <a:rPr lang="en-AU" sz="2000" b="1" dirty="0">
                <a:solidFill>
                  <a:srgbClr val="FFC000"/>
                </a:solidFill>
              </a:rPr>
            </a:br>
            <a:r>
              <a:rPr lang="en-AU" sz="2000" b="1" dirty="0" err="1">
                <a:solidFill>
                  <a:srgbClr val="FFC000"/>
                </a:solidFill>
              </a:rPr>
              <a:t>Analisis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Pertumbuhan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Ekonomi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dan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Kemiskinan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035011747"/>
              </p:ext>
            </p:extLst>
          </p:nvPr>
        </p:nvGraphicFramePr>
        <p:xfrm>
          <a:off x="179512" y="708818"/>
          <a:ext cx="4392488" cy="452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62705" y="897601"/>
            <a:ext cx="4245739" cy="55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d-ID" sz="1800" dirty="0">
                <a:solidFill>
                  <a:srgbClr val="456573"/>
                </a:solidFill>
              </a:rPr>
              <a:t>Ditengah k</a:t>
            </a:r>
            <a:r>
              <a:rPr lang="en-US" sz="1800" dirty="0" err="1">
                <a:solidFill>
                  <a:srgbClr val="456573"/>
                </a:solidFill>
              </a:rPr>
              <a:t>risis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g</a:t>
            </a:r>
            <a:r>
              <a:rPr lang="en-US" sz="1800" dirty="0" err="1">
                <a:solidFill>
                  <a:srgbClr val="456573"/>
                </a:solidFill>
              </a:rPr>
              <a:t>lobal</a:t>
            </a:r>
            <a:r>
              <a:rPr lang="en-US" sz="1800" dirty="0">
                <a:solidFill>
                  <a:srgbClr val="456573"/>
                </a:solidFill>
              </a:rPr>
              <a:t>, </a:t>
            </a:r>
            <a:r>
              <a:rPr lang="id-ID" sz="1800" dirty="0">
                <a:solidFill>
                  <a:srgbClr val="456573"/>
                </a:solidFill>
              </a:rPr>
              <a:t>p</a:t>
            </a:r>
            <a:r>
              <a:rPr lang="en-US" sz="1800" dirty="0" err="1">
                <a:solidFill>
                  <a:srgbClr val="456573"/>
                </a:solidFill>
              </a:rPr>
              <a:t>ertumbuhan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e</a:t>
            </a:r>
            <a:r>
              <a:rPr lang="en-US" sz="1800" dirty="0" err="1">
                <a:solidFill>
                  <a:srgbClr val="456573"/>
                </a:solidFill>
              </a:rPr>
              <a:t>konomi</a:t>
            </a:r>
            <a:r>
              <a:rPr lang="id-ID" sz="1800" dirty="0">
                <a:solidFill>
                  <a:srgbClr val="456573"/>
                </a:solidFill>
              </a:rPr>
              <a:t> Indonesia cukup menggembirakan </a:t>
            </a:r>
            <a:r>
              <a:rPr lang="en-US" sz="1800" dirty="0" err="1">
                <a:solidFill>
                  <a:srgbClr val="456573"/>
                </a:solidFill>
              </a:rPr>
              <a:t>namun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penurunan kemiskinan </a:t>
            </a:r>
            <a:r>
              <a:rPr lang="en-US" sz="1800" dirty="0" err="1">
                <a:solidFill>
                  <a:srgbClr val="456573"/>
                </a:solidFill>
              </a:rPr>
              <a:t>dinilai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berjalan lambat.</a:t>
            </a:r>
          </a:p>
          <a:p>
            <a:r>
              <a:rPr lang="id-ID" sz="1800" b="1" dirty="0">
                <a:solidFill>
                  <a:srgbClr val="456573"/>
                </a:solidFill>
              </a:rPr>
              <a:t>MENGAPA PENURUNAN KEMISKINAN BERJALAN LAMBAT? Kemungkinan: </a:t>
            </a: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dirty="0">
                <a:solidFill>
                  <a:srgbClr val="456573"/>
                </a:solidFill>
              </a:rPr>
              <a:t>Program penanggulangan kemiskinan kurang tepat karena tidak memperhatikan karakteristik kemiskinan.?</a:t>
            </a: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dirty="0">
                <a:solidFill>
                  <a:srgbClr val="456573"/>
                </a:solidFill>
              </a:rPr>
              <a:t>Kebijakan penanggulangan kemiskinan cukup bagus tapi bermasalah di lapangan? – Peran Monev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r>
              <a:rPr lang="id-ID" sz="1800" dirty="0">
                <a:solidFill>
                  <a:srgbClr val="456573"/>
                </a:solidFill>
              </a:rPr>
              <a:t>, integrasi antar kluster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r>
              <a:rPr lang="id-ID" sz="1800" dirty="0">
                <a:solidFill>
                  <a:srgbClr val="456573"/>
                </a:solidFill>
              </a:rPr>
              <a:t>, komitment</a:t>
            </a:r>
            <a:r>
              <a:rPr lang="en-US" sz="1800" dirty="0">
                <a:solidFill>
                  <a:srgbClr val="456573"/>
                </a:solidFill>
              </a:rPr>
              <a:t>?,</a:t>
            </a:r>
            <a:r>
              <a:rPr lang="id-ID" sz="1800" dirty="0">
                <a:solidFill>
                  <a:srgbClr val="456573"/>
                </a:solidFill>
              </a:rPr>
              <a:t>  dana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endParaRPr lang="id-ID" sz="1800" dirty="0">
              <a:solidFill>
                <a:srgbClr val="456573"/>
              </a:solidFill>
            </a:endParaRP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b="1" dirty="0">
                <a:solidFill>
                  <a:srgbClr val="C00000"/>
                </a:solidFill>
              </a:rPr>
              <a:t>Pertumbuhan ekonomi kurang berkualitas – tidak sensitif terhadap penurunan kemiskinan?</a:t>
            </a:r>
            <a:endParaRPr lang="en-US" sz="1800" b="1" dirty="0">
              <a:solidFill>
                <a:srgbClr val="C00000"/>
              </a:solidFill>
            </a:endParaRP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en-US" sz="1800" b="1" dirty="0" err="1">
                <a:solidFill>
                  <a:srgbClr val="C00000"/>
                </a:solidFill>
              </a:rPr>
              <a:t>Kemiskinan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sudah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pada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taraf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krusial</a:t>
            </a:r>
            <a:endParaRPr lang="id-ID" sz="1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203" y="836712"/>
            <a:ext cx="2844736" cy="609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400" dirty="0">
                <a:latin typeface="+mn-lt"/>
              </a:rPr>
              <a:t>Pada bulan Maret 201</a:t>
            </a:r>
            <a:r>
              <a:rPr lang="en-US" sz="1400" dirty="0">
                <a:latin typeface="+mn-lt"/>
              </a:rPr>
              <a:t>6</a:t>
            </a:r>
            <a:r>
              <a:rPr lang="id-ID" sz="1400" dirty="0">
                <a:latin typeface="+mn-lt"/>
              </a:rPr>
              <a:t> persentase penduduk miskin 11,</a:t>
            </a:r>
            <a:r>
              <a:rPr lang="en-US" sz="1400" dirty="0">
                <a:latin typeface="+mn-lt"/>
              </a:rPr>
              <a:t>22</a:t>
            </a:r>
            <a:r>
              <a:rPr lang="id-ID" sz="1400" dirty="0">
                <a:latin typeface="+mn-lt"/>
              </a:rPr>
              <a:t> % </a:t>
            </a:r>
            <a:endParaRPr lang="en-AU" sz="1400" dirty="0">
              <a:latin typeface="+mn-lt"/>
            </a:endParaRPr>
          </a:p>
          <a:p>
            <a:pPr algn="r">
              <a:lnSpc>
                <a:spcPct val="80000"/>
              </a:lnSpc>
            </a:pPr>
            <a:r>
              <a:rPr lang="id-ID" sz="1400" dirty="0">
                <a:latin typeface="+mn-lt"/>
              </a:rPr>
              <a:t>(target pemerintah </a:t>
            </a:r>
            <a:r>
              <a:rPr lang="en-AU" sz="1400" dirty="0">
                <a:latin typeface="+mn-lt"/>
              </a:rPr>
              <a:t>9-10%</a:t>
            </a:r>
            <a:r>
              <a:rPr lang="id-ID" sz="1400" dirty="0">
                <a:latin typeface="+mn-lt"/>
              </a:rPr>
              <a:t>). </a:t>
            </a:r>
            <a:endParaRPr lang="id-ID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229200"/>
            <a:ext cx="4293804" cy="1440160"/>
          </a:xfrm>
          <a:prstGeom prst="rect">
            <a:avLst/>
          </a:prstGeom>
          <a:solidFill>
            <a:srgbClr val="456573"/>
          </a:solidFill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DATA YANG DIPERLUKAN UNTUK ANALISIS: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PDRB (series,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struktur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penduduk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miskin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(P0, P1, P2)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ketenaga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kerjaan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556792"/>
            <a:ext cx="1008112" cy="2736304"/>
          </a:xfrm>
          <a:prstGeom prst="rect">
            <a:avLst/>
          </a:prstGeom>
          <a:solidFill>
            <a:srgbClr val="FF5F2D">
              <a:alpha val="15000"/>
            </a:srgbClr>
          </a:solidFill>
          <a:ln>
            <a:solidFill>
              <a:srgbClr val="FF5F2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6048" y="3579405"/>
            <a:ext cx="576000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12701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sz="2000" b="1" dirty="0" err="1">
                <a:solidFill>
                  <a:srgbClr val="FFC000"/>
                </a:solidFill>
              </a:rPr>
              <a:t>Contoh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Pemanfaatan</a:t>
            </a:r>
            <a:r>
              <a:rPr lang="en-AU" sz="2000" b="1" dirty="0">
                <a:solidFill>
                  <a:srgbClr val="FFC000"/>
                </a:solidFill>
              </a:rPr>
              <a:t> Data: </a:t>
            </a:r>
            <a:br>
              <a:rPr lang="en-AU" sz="2000" b="1" dirty="0">
                <a:solidFill>
                  <a:srgbClr val="FFC000"/>
                </a:solidFill>
              </a:rPr>
            </a:br>
            <a:r>
              <a:rPr lang="en-AU" sz="2000" b="1" dirty="0" err="1">
                <a:solidFill>
                  <a:srgbClr val="FFC000"/>
                </a:solidFill>
              </a:rPr>
              <a:t>Pertumbuhan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Ekonomi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Kurang</a:t>
            </a:r>
            <a:r>
              <a:rPr lang="en-AU" sz="2000" b="1" dirty="0">
                <a:solidFill>
                  <a:srgbClr val="FFC000"/>
                </a:solidFill>
              </a:rPr>
              <a:t> </a:t>
            </a:r>
            <a:r>
              <a:rPr lang="en-AU" sz="2000" b="1" dirty="0" err="1">
                <a:solidFill>
                  <a:srgbClr val="FFC000"/>
                </a:solidFill>
              </a:rPr>
              <a:t>Berkualitas</a:t>
            </a:r>
            <a:r>
              <a:rPr lang="en-AU" sz="2000" b="1" dirty="0">
                <a:solidFill>
                  <a:srgbClr val="FFC000"/>
                </a:solidFill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473482"/>
              </p:ext>
            </p:extLst>
          </p:nvPr>
        </p:nvGraphicFramePr>
        <p:xfrm>
          <a:off x="-2080" y="1319777"/>
          <a:ext cx="9146080" cy="3406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Industri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Pengolahan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Pertanian</a:t>
                      </a:r>
                      <a:r>
                        <a:rPr lang="en-US" sz="1050" b="1" u="none" strike="noStrike" dirty="0">
                          <a:effectLst/>
                        </a:rPr>
                        <a:t>, </a:t>
                      </a:r>
                      <a:r>
                        <a:rPr lang="en-US" sz="1050" b="1" u="none" strike="noStrike" dirty="0" err="1">
                          <a:effectLst/>
                        </a:rPr>
                        <a:t>Kehutanan</a:t>
                      </a:r>
                      <a:r>
                        <a:rPr lang="en-US" sz="1050" b="1" u="none" strike="noStrike" dirty="0">
                          <a:effectLst/>
                        </a:rPr>
                        <a:t>,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Perikanan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Perdagangan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Besar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Eceran</a:t>
                      </a:r>
                      <a:r>
                        <a:rPr lang="en-US" sz="1050" b="1" u="none" strike="noStrike" dirty="0">
                          <a:effectLst/>
                        </a:rPr>
                        <a:t>; </a:t>
                      </a:r>
                      <a:r>
                        <a:rPr lang="en-US" sz="1050" b="1" u="none" strike="noStrike" dirty="0" err="1">
                          <a:effectLst/>
                        </a:rPr>
                        <a:t>Reparasi</a:t>
                      </a:r>
                      <a:r>
                        <a:rPr lang="en-US" sz="1050" b="1" u="none" strike="noStrike" dirty="0">
                          <a:effectLst/>
                        </a:rPr>
                        <a:t> …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Konstruksi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Pertambangan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Penggalian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Transportasi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Pergudangan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Keuangan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Asuransi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Administrasi Pemerintahan, Pertahanan dan Jaminan ...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Komunikasi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Pendidikan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Penyediaan Akomodasi dan Makan Minum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Real </a:t>
                      </a:r>
                      <a:r>
                        <a:rPr lang="en-US" sz="1050" b="1" u="none" strike="noStrike" dirty="0" err="1">
                          <a:effectLst/>
                        </a:rPr>
                        <a:t>Estat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lainnya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Perusahaan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Pengadaan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Listrik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Gas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Jasa Kesehatan dan Kegiatan Sosial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Pengadaan</a:t>
                      </a:r>
                      <a:r>
                        <a:rPr lang="en-US" sz="1050" b="1" u="none" strike="noStrike" dirty="0">
                          <a:effectLst/>
                        </a:rPr>
                        <a:t> Air, </a:t>
                      </a:r>
                      <a:r>
                        <a:rPr lang="en-US" sz="1050" b="1" u="none" strike="noStrike" dirty="0" err="1">
                          <a:effectLst/>
                        </a:rPr>
                        <a:t>Pengelolaan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Sampah</a:t>
                      </a:r>
                      <a:r>
                        <a:rPr lang="en-US" sz="1050" b="1" u="none" strike="noStrike" dirty="0">
                          <a:effectLst/>
                        </a:rPr>
                        <a:t>, …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82886" y="936170"/>
            <a:ext cx="4552422" cy="307777"/>
          </a:xfrm>
          <a:prstGeom prst="rect">
            <a:avLst/>
          </a:prstGeom>
          <a:solidFill>
            <a:srgbClr val="FFF2B9"/>
          </a:solidFill>
          <a:ln w="9525">
            <a:solidFill>
              <a:srgbClr val="E1B400"/>
            </a:solidFill>
            <a:prstDash val="lgDash"/>
            <a:miter lim="800000"/>
            <a:headEnd/>
            <a:tailEnd/>
          </a:ln>
          <a:effectLst>
            <a:glow rad="63500">
              <a:srgbClr val="FFF2B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b="1" dirty="0" err="1">
                <a:latin typeface="+mn-lt"/>
                <a:cs typeface="Arial" pitchFamily="34" charset="0"/>
              </a:rPr>
              <a:t>Distribusi</a:t>
            </a:r>
            <a:r>
              <a:rPr lang="en-US" sz="1400" b="1" dirty="0">
                <a:latin typeface="+mn-lt"/>
                <a:cs typeface="Arial" pitchFamily="34" charset="0"/>
              </a:rPr>
              <a:t> PDB </a:t>
            </a:r>
            <a:r>
              <a:rPr lang="en-US" sz="1400" b="1" dirty="0">
                <a:cs typeface="Arial" pitchFamily="34" charset="0"/>
              </a:rPr>
              <a:t>Semester I-2016</a:t>
            </a:r>
            <a:r>
              <a:rPr lang="en-US" sz="1400" b="1" dirty="0">
                <a:latin typeface="+mn-lt"/>
                <a:cs typeface="Arial" pitchFamily="34" charset="0"/>
              </a:rPr>
              <a:t> (%)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3975479651"/>
              </p:ext>
            </p:extLst>
          </p:nvPr>
        </p:nvGraphicFramePr>
        <p:xfrm>
          <a:off x="6129371" y="1176895"/>
          <a:ext cx="312314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2079" y="936170"/>
            <a:ext cx="4521828" cy="307777"/>
          </a:xfrm>
          <a:prstGeom prst="rect">
            <a:avLst/>
          </a:prstGeom>
          <a:solidFill>
            <a:srgbClr val="DDE7EB"/>
          </a:solidFill>
          <a:ln w="9525">
            <a:solidFill>
              <a:schemeClr val="accent3">
                <a:lumMod val="75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Pertumbuhan</a:t>
            </a:r>
            <a:r>
              <a:rPr lang="en-US" sz="1400" b="1" dirty="0">
                <a:latin typeface="+mn-lt"/>
                <a:cs typeface="Arial" pitchFamily="34" charset="0"/>
              </a:rPr>
              <a:t> </a:t>
            </a:r>
            <a:r>
              <a:rPr lang="en-US" sz="1400" b="1" dirty="0" err="1">
                <a:latin typeface="+mn-lt"/>
                <a:cs typeface="Arial" pitchFamily="34" charset="0"/>
              </a:rPr>
              <a:t>Ekonomi</a:t>
            </a:r>
            <a:r>
              <a:rPr lang="en-US" sz="1400" b="1" dirty="0">
                <a:latin typeface="+mn-lt"/>
                <a:cs typeface="Arial" pitchFamily="34" charset="0"/>
              </a:rPr>
              <a:t> Semester I-2016 (%)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096785343"/>
              </p:ext>
            </p:extLst>
          </p:nvPr>
        </p:nvGraphicFramePr>
        <p:xfrm>
          <a:off x="357961" y="1176895"/>
          <a:ext cx="349395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3"/>
          <p:cNvSpPr txBox="1">
            <a:spLocks/>
          </p:cNvSpPr>
          <p:nvPr/>
        </p:nvSpPr>
        <p:spPr>
          <a:xfrm>
            <a:off x="755576" y="4869160"/>
            <a:ext cx="7848872" cy="16561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id-ID" sz="1800" b="1" dirty="0">
                <a:solidFill>
                  <a:srgbClr val="283B44"/>
                </a:solidFill>
              </a:rPr>
              <a:t>Pertumbuhan tinggi terjadi di </a:t>
            </a:r>
            <a:r>
              <a:rPr lang="en-US" sz="1800" b="1" dirty="0" err="1">
                <a:solidFill>
                  <a:srgbClr val="283B44"/>
                </a:solidFill>
              </a:rPr>
              <a:t>lapangan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en-US" sz="1800" b="1" dirty="0" err="1">
                <a:solidFill>
                  <a:srgbClr val="283B44"/>
                </a:solidFill>
              </a:rPr>
              <a:t>usaha</a:t>
            </a:r>
            <a:r>
              <a:rPr lang="id-ID" sz="1800" b="1" dirty="0">
                <a:solidFill>
                  <a:srgbClr val="283B44"/>
                </a:solidFill>
              </a:rPr>
              <a:t> </a:t>
            </a:r>
            <a:r>
              <a:rPr lang="id-ID" sz="1800" b="1" i="1" dirty="0">
                <a:solidFill>
                  <a:srgbClr val="283B44"/>
                </a:solidFill>
              </a:rPr>
              <a:t>capital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i="1" dirty="0">
                <a:solidFill>
                  <a:srgbClr val="283B44"/>
                </a:solidFill>
              </a:rPr>
              <a:t>intensi</a:t>
            </a:r>
            <a:r>
              <a:rPr lang="en-US" sz="1800" b="1" i="1" dirty="0" err="1">
                <a:solidFill>
                  <a:srgbClr val="283B44"/>
                </a:solidFill>
              </a:rPr>
              <a:t>ve</a:t>
            </a:r>
            <a:r>
              <a:rPr lang="en-US" sz="1800" b="1" i="1" dirty="0">
                <a:solidFill>
                  <a:srgbClr val="283B44"/>
                </a:solidFill>
              </a:rPr>
              <a:t> </a:t>
            </a:r>
            <a:r>
              <a:rPr lang="id-ID" sz="1800" b="1" dirty="0">
                <a:solidFill>
                  <a:srgbClr val="283B44"/>
                </a:solidFill>
              </a:rPr>
              <a:t>yg </a:t>
            </a:r>
            <a:r>
              <a:rPr lang="id-ID" sz="1800" b="1" i="1" dirty="0">
                <a:solidFill>
                  <a:srgbClr val="283B44"/>
                </a:solidFill>
              </a:rPr>
              <a:t>share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dirty="0">
                <a:solidFill>
                  <a:srgbClr val="283B44"/>
                </a:solidFill>
              </a:rPr>
              <a:t>nya terhadap PDB kecil (</a:t>
            </a:r>
            <a:r>
              <a:rPr lang="id-ID" sz="1800" b="1" i="1" dirty="0">
                <a:solidFill>
                  <a:srgbClr val="283B44"/>
                </a:solidFill>
              </a:rPr>
              <a:t>share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id-ID" sz="1800" b="1" dirty="0">
                <a:solidFill>
                  <a:srgbClr val="283B44"/>
                </a:solidFill>
              </a:rPr>
              <a:t>Jasa Keuangan dan Asuransi hanya </a:t>
            </a:r>
            <a:r>
              <a:rPr lang="en-US" sz="1800" b="1" dirty="0">
                <a:solidFill>
                  <a:srgbClr val="283B44"/>
                </a:solidFill>
              </a:rPr>
              <a:t>4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20</a:t>
            </a:r>
            <a:r>
              <a:rPr lang="id-ID" sz="1800" b="1" dirty="0">
                <a:solidFill>
                  <a:srgbClr val="283B44"/>
                </a:solidFill>
              </a:rPr>
              <a:t>%).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283B44"/>
                </a:solidFill>
              </a:rPr>
              <a:t>Lapangan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en-US" sz="1800" b="1" dirty="0" err="1">
                <a:solidFill>
                  <a:srgbClr val="283B44"/>
                </a:solidFill>
              </a:rPr>
              <a:t>usaha</a:t>
            </a:r>
            <a:r>
              <a:rPr lang="id-ID" sz="1800" b="1" dirty="0">
                <a:solidFill>
                  <a:srgbClr val="283B44"/>
                </a:solidFill>
              </a:rPr>
              <a:t> yg </a:t>
            </a:r>
            <a:r>
              <a:rPr lang="id-ID" sz="1800" b="1" i="1" dirty="0">
                <a:solidFill>
                  <a:srgbClr val="283B44"/>
                </a:solidFill>
              </a:rPr>
              <a:t>labor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i="1" dirty="0">
                <a:solidFill>
                  <a:srgbClr val="283B44"/>
                </a:solidFill>
              </a:rPr>
              <a:t>intensi</a:t>
            </a:r>
            <a:r>
              <a:rPr lang="en-US" sz="1800" b="1" i="1" dirty="0" err="1">
                <a:solidFill>
                  <a:srgbClr val="283B44"/>
                </a:solidFill>
              </a:rPr>
              <a:t>ve</a:t>
            </a:r>
            <a:r>
              <a:rPr lang="en-US" sz="1800" b="1" i="1" dirty="0">
                <a:solidFill>
                  <a:srgbClr val="283B44"/>
                </a:solidFill>
              </a:rPr>
              <a:t>  </a:t>
            </a:r>
            <a:r>
              <a:rPr lang="id-ID" sz="1800" b="1" dirty="0">
                <a:solidFill>
                  <a:srgbClr val="283B44"/>
                </a:solidFill>
              </a:rPr>
              <a:t>dan </a:t>
            </a:r>
            <a:r>
              <a:rPr lang="id-ID" sz="1800" b="1" i="1" dirty="0">
                <a:solidFill>
                  <a:srgbClr val="283B44"/>
                </a:solidFill>
              </a:rPr>
              <a:t>shar</a:t>
            </a:r>
            <a:r>
              <a:rPr lang="id-ID" sz="1800" b="1" dirty="0">
                <a:solidFill>
                  <a:srgbClr val="283B44"/>
                </a:solidFill>
              </a:rPr>
              <a:t>e</a:t>
            </a:r>
            <a:r>
              <a:rPr lang="en-US" sz="1800" b="1" dirty="0">
                <a:solidFill>
                  <a:srgbClr val="283B44"/>
                </a:solidFill>
              </a:rPr>
              <a:t>-</a:t>
            </a:r>
            <a:r>
              <a:rPr lang="id-ID" sz="1800" b="1" dirty="0">
                <a:solidFill>
                  <a:srgbClr val="283B44"/>
                </a:solidFill>
              </a:rPr>
              <a:t>nya besar thd PDB, tumbuh relatif lambat (</a:t>
            </a:r>
            <a:r>
              <a:rPr lang="id-ID" sz="1800" b="1" i="1" dirty="0">
                <a:solidFill>
                  <a:srgbClr val="283B44"/>
                </a:solidFill>
              </a:rPr>
              <a:t>share </a:t>
            </a:r>
            <a:r>
              <a:rPr lang="id-ID" sz="1800" b="1" dirty="0">
                <a:solidFill>
                  <a:srgbClr val="283B44"/>
                </a:solidFill>
              </a:rPr>
              <a:t>pertanian 1</a:t>
            </a:r>
            <a:r>
              <a:rPr lang="en-US" sz="1800" b="1" dirty="0">
                <a:solidFill>
                  <a:srgbClr val="283B44"/>
                </a:solidFill>
              </a:rPr>
              <a:t>3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93</a:t>
            </a:r>
            <a:r>
              <a:rPr lang="id-ID" sz="1800" b="1" dirty="0">
                <a:solidFill>
                  <a:srgbClr val="283B44"/>
                </a:solidFill>
              </a:rPr>
              <a:t>%, industri 2</a:t>
            </a:r>
            <a:r>
              <a:rPr lang="en-US" sz="1800" b="1" dirty="0">
                <a:solidFill>
                  <a:srgbClr val="283B44"/>
                </a:solidFill>
              </a:rPr>
              <a:t>0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66</a:t>
            </a:r>
            <a:r>
              <a:rPr lang="id-ID" sz="1800" b="1" dirty="0">
                <a:solidFill>
                  <a:srgbClr val="283B44"/>
                </a:solidFill>
              </a:rPr>
              <a:t>%). </a:t>
            </a:r>
            <a:r>
              <a:rPr lang="en-US" sz="1800" b="1" dirty="0">
                <a:solidFill>
                  <a:srgbClr val="283B44"/>
                </a:solidFill>
              </a:rPr>
              <a:t>S</a:t>
            </a:r>
            <a:r>
              <a:rPr lang="id-ID" sz="1800" b="1" dirty="0">
                <a:solidFill>
                  <a:srgbClr val="283B44"/>
                </a:solidFill>
              </a:rPr>
              <a:t>ektor</a:t>
            </a:r>
            <a:r>
              <a:rPr lang="en-AU" sz="1800" b="1" dirty="0">
                <a:solidFill>
                  <a:srgbClr val="283B44"/>
                </a:solidFill>
              </a:rPr>
              <a:t>-</a:t>
            </a:r>
            <a:r>
              <a:rPr lang="en-AU" sz="1800" b="1" dirty="0" err="1">
                <a:solidFill>
                  <a:srgbClr val="283B44"/>
                </a:solidFill>
              </a:rPr>
              <a:t>sektor</a:t>
            </a:r>
            <a:r>
              <a:rPr lang="id-ID" sz="1800" b="1" dirty="0">
                <a:solidFill>
                  <a:srgbClr val="283B44"/>
                </a:solidFill>
              </a:rPr>
              <a:t> ini bersama sektor perdagangan menyerap paling banyak TK.</a:t>
            </a:r>
          </a:p>
        </p:txBody>
      </p:sp>
    </p:spTree>
    <p:extLst>
      <p:ext uri="{BB962C8B-B14F-4D97-AF65-F5344CB8AC3E}">
        <p14:creationId xmlns:p14="http://schemas.microsoft.com/office/powerpoint/2010/main" xmlns="" val="10031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6297" y="120989"/>
            <a:ext cx="792088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9pPr>
          </a:lstStyle>
          <a:p>
            <a:pPr algn="l"/>
            <a:r>
              <a:rPr lang="en-US" sz="2400" b="1" kern="0" dirty="0" err="1">
                <a:solidFill>
                  <a:srgbClr val="FFC000"/>
                </a:solidFill>
              </a:rPr>
              <a:t>Pertumbuhan</a:t>
            </a:r>
            <a:r>
              <a:rPr lang="en-US" sz="2400" b="1" kern="0" dirty="0">
                <a:solidFill>
                  <a:srgbClr val="FFC000"/>
                </a:solidFill>
              </a:rPr>
              <a:t> </a:t>
            </a:r>
            <a:r>
              <a:rPr lang="en-US" sz="2400" b="1" kern="0" dirty="0" err="1">
                <a:solidFill>
                  <a:srgbClr val="FFC000"/>
                </a:solidFill>
              </a:rPr>
              <a:t>dan</a:t>
            </a:r>
            <a:r>
              <a:rPr lang="en-US" sz="2400" b="1" kern="0" dirty="0">
                <a:solidFill>
                  <a:srgbClr val="FFC000"/>
                </a:solidFill>
              </a:rPr>
              <a:t> </a:t>
            </a:r>
            <a:r>
              <a:rPr lang="en-US" sz="2400" b="1" kern="0" dirty="0" err="1">
                <a:solidFill>
                  <a:srgbClr val="FFC000"/>
                </a:solidFill>
              </a:rPr>
              <a:t>Kontribusi</a:t>
            </a:r>
            <a:r>
              <a:rPr lang="en-US" sz="2400" b="1" kern="0" dirty="0">
                <a:solidFill>
                  <a:srgbClr val="FFC000"/>
                </a:solidFill>
              </a:rPr>
              <a:t> PDB</a:t>
            </a:r>
            <a:br>
              <a:rPr lang="en-US" sz="2400" b="1" kern="0" dirty="0">
                <a:solidFill>
                  <a:srgbClr val="FFC000"/>
                </a:solidFill>
              </a:rPr>
            </a:br>
            <a:r>
              <a:rPr lang="en-US" sz="2400" b="1" kern="0" dirty="0" err="1">
                <a:solidFill>
                  <a:srgbClr val="FFC000"/>
                </a:solidFill>
              </a:rPr>
              <a:t>Menurut</a:t>
            </a:r>
            <a:r>
              <a:rPr lang="en-US" sz="2400" b="1" kern="0" dirty="0">
                <a:solidFill>
                  <a:srgbClr val="FFC000"/>
                </a:solidFill>
              </a:rPr>
              <a:t> </a:t>
            </a:r>
            <a:r>
              <a:rPr lang="en-US" sz="2400" b="1" kern="0" dirty="0" err="1">
                <a:solidFill>
                  <a:srgbClr val="FFC000"/>
                </a:solidFill>
              </a:rPr>
              <a:t>Pengeluaran</a:t>
            </a:r>
            <a:r>
              <a:rPr lang="en-US" sz="2400" b="1" kern="0" dirty="0">
                <a:solidFill>
                  <a:srgbClr val="FFC000"/>
                </a:solidFill>
              </a:rPr>
              <a:t>, Semester I-201</a:t>
            </a:r>
            <a:r>
              <a:rPr lang="id-ID" sz="2400" b="1" kern="0" dirty="0">
                <a:solidFill>
                  <a:srgbClr val="FFC000"/>
                </a:solidFill>
              </a:rPr>
              <a:t>6</a:t>
            </a:r>
            <a:endParaRPr lang="en-US" sz="2400" b="1" kern="0" dirty="0">
              <a:solidFill>
                <a:srgbClr val="FFC000"/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582886" y="936170"/>
            <a:ext cx="455242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Distribusi</a:t>
            </a:r>
            <a:r>
              <a:rPr lang="en-US" sz="1400" b="1" dirty="0">
                <a:latin typeface="+mn-lt"/>
                <a:cs typeface="Arial" pitchFamily="34" charset="0"/>
              </a:rPr>
              <a:t> PDB (%)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-2079" y="936170"/>
            <a:ext cx="45218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Pertumbuhan</a:t>
            </a:r>
            <a:r>
              <a:rPr lang="en-US" sz="1400" b="1" dirty="0">
                <a:latin typeface="+mn-lt"/>
                <a:cs typeface="Arial" pitchFamily="34" charset="0"/>
              </a:rPr>
              <a:t> </a:t>
            </a:r>
            <a:r>
              <a:rPr lang="en-US" sz="1400" b="1" dirty="0" err="1">
                <a:latin typeface="+mn-lt"/>
                <a:cs typeface="Arial" pitchFamily="34" charset="0"/>
              </a:rPr>
              <a:t>Ekonomi</a:t>
            </a:r>
            <a:r>
              <a:rPr lang="en-US" sz="1400" b="1" dirty="0">
                <a:latin typeface="+mn-lt"/>
                <a:cs typeface="Arial" pitchFamily="34" charset="0"/>
              </a:rPr>
              <a:t> (%)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2080" y="1319777"/>
          <a:ext cx="9146080" cy="343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Tangga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Pembentukan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Pemerintah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LNPRT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Dikurangi Impor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342498339"/>
              </p:ext>
            </p:extLst>
          </p:nvPr>
        </p:nvGraphicFramePr>
        <p:xfrm>
          <a:off x="0" y="1176895"/>
          <a:ext cx="318915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300785538"/>
              </p:ext>
            </p:extLst>
          </p:nvPr>
        </p:nvGraphicFramePr>
        <p:xfrm>
          <a:off x="5716051" y="1176895"/>
          <a:ext cx="335174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7507" y="4800600"/>
            <a:ext cx="2926080" cy="1936747"/>
            <a:chOff x="357961" y="4845052"/>
            <a:chExt cx="1905000" cy="1936747"/>
          </a:xfrm>
        </p:grpSpPr>
        <p:sp>
          <p:nvSpPr>
            <p:cNvPr id="11" name="Trapezoid 10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SEMESTER I-2016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9614" y="4800600"/>
            <a:ext cx="2926080" cy="1936747"/>
            <a:chOff x="357961" y="4845052"/>
            <a:chExt cx="1905000" cy="1936747"/>
          </a:xfrm>
        </p:grpSpPr>
        <p:sp>
          <p:nvSpPr>
            <p:cNvPr id="15" name="Trapezoid 14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PERTUMBUHAN TERTINGGI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1720" y="4800600"/>
            <a:ext cx="2926080" cy="1936747"/>
            <a:chOff x="357961" y="4845052"/>
            <a:chExt cx="1905000" cy="1936747"/>
          </a:xfrm>
        </p:grpSpPr>
        <p:sp>
          <p:nvSpPr>
            <p:cNvPr id="19" name="Trapezoid 18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DISTRIBUSI TERBESAR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1720" y="4800600"/>
            <a:ext cx="2926080" cy="1936747"/>
            <a:chOff x="357961" y="4845052"/>
            <a:chExt cx="1905000" cy="1936747"/>
          </a:xfrm>
        </p:grpSpPr>
        <p:sp>
          <p:nvSpPr>
            <p:cNvPr id="23" name="Trapezoid 22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DISTRIBUSI TERBESAR</a:t>
              </a:r>
            </a:p>
          </p:txBody>
        </p:sp>
      </p:grpSp>
      <p:sp>
        <p:nvSpPr>
          <p:cNvPr id="26" name="Content Placeholder 3"/>
          <p:cNvSpPr txBox="1">
            <a:spLocks/>
          </p:cNvSpPr>
          <p:nvPr/>
        </p:nvSpPr>
        <p:spPr>
          <a:xfrm>
            <a:off x="357961" y="5296626"/>
            <a:ext cx="2484790" cy="7940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buClr>
                <a:prstClr val="black"/>
              </a:buClr>
              <a:defRPr/>
            </a:pP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Pertumbuhan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terjadi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di </a:t>
            </a:r>
            <a:r>
              <a:rPr lang="en-US" altLang="en-US" sz="1600" b="1" dirty="0">
                <a:solidFill>
                  <a:srgbClr val="283B44"/>
                </a:solidFill>
                <a:latin typeface="+mn-lt"/>
              </a:rPr>
              <a:t>SEMUA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jenis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pengeluaran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,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kecuali</a:t>
            </a:r>
            <a:r>
              <a:rPr lang="id-ID" altLang="en-US" sz="1600" dirty="0">
                <a:solidFill>
                  <a:srgbClr val="283B44"/>
                </a:solidFill>
                <a:latin typeface="+mn-lt"/>
              </a:rPr>
              <a:t> 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Ekspor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dan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Impor</a:t>
            </a:r>
            <a:r>
              <a:rPr lang="id-ID" altLang="en-US" sz="1600" dirty="0">
                <a:solidFill>
                  <a:srgbClr val="283B44"/>
                </a:solidFill>
                <a:latin typeface="+mn-lt"/>
              </a:rPr>
              <a:t>.</a:t>
            </a:r>
            <a:endParaRPr lang="en-US" altLang="en-US" sz="1600" dirty="0">
              <a:solidFill>
                <a:srgbClr val="283B44"/>
              </a:solidFill>
              <a:latin typeface="+mn-lt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3009900" y="5274128"/>
            <a:ext cx="310896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id-ID" altLang="en-US" sz="1400" dirty="0">
                <a:solidFill>
                  <a:srgbClr val="283B44"/>
                </a:solidFill>
                <a:latin typeface="+mn-lt"/>
              </a:rPr>
              <a:t>LNPRT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(</a:t>
            </a:r>
            <a:r>
              <a:rPr lang="id-ID" altLang="en-US" sz="1400" b="1" dirty="0">
                <a:solidFill>
                  <a:srgbClr val="283B44"/>
                </a:solidFill>
                <a:latin typeface="+mn-lt"/>
                <a:cs typeface="+mn-cs"/>
              </a:rPr>
              <a:t>6,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56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)</a:t>
            </a: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Pembentukan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Modal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Tetap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Bruto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</a:rPr>
              <a:t>(5,31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</a:rPr>
              <a:t>)</a:t>
            </a:r>
            <a:endParaRPr lang="en-US" altLang="en-US" sz="1400" b="1" dirty="0">
              <a:solidFill>
                <a:srgbClr val="283B44"/>
              </a:solidFill>
              <a:latin typeface="+mn-lt"/>
              <a:cs typeface="+mn-cs"/>
            </a:endParaRP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rumah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Tangga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(4,99</a:t>
            </a:r>
            <a:r>
              <a:rPr lang="id-ID" altLang="en-US" sz="1400" b="1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6130290" y="5277513"/>
            <a:ext cx="280416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71500" lvl="1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Rumah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Tangga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 </a:t>
            </a:r>
            <a:b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</a:b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(56,11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  <a:p>
            <a:pPr marL="571500" lvl="1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d-ID" altLang="en-US" sz="1400" dirty="0">
                <a:solidFill>
                  <a:srgbClr val="283B44"/>
                </a:solidFill>
                <a:latin typeface="+mj-lt"/>
                <a:cs typeface="+mn-cs"/>
              </a:rPr>
              <a:t>Pembentukan Modal Tetap Bruto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(32,79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d-ID" altLang="en-US" sz="1400" dirty="0">
                <a:solidFill>
                  <a:srgbClr val="283B44"/>
                </a:solidFill>
                <a:latin typeface="+mj-lt"/>
                <a:cs typeface="+mn-cs"/>
              </a:rPr>
              <a:t>Ekspor 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</a:t>
            </a:r>
            <a:r>
              <a:rPr lang="id-ID" altLang="en-US" sz="1400" b="1" dirty="0">
                <a:solidFill>
                  <a:srgbClr val="283B44"/>
                </a:solidFill>
                <a:latin typeface="+mj-lt"/>
                <a:cs typeface="+mn-cs"/>
              </a:rPr>
              <a:t>18,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90</a:t>
            </a:r>
            <a:r>
              <a:rPr lang="id-ID" altLang="en-US" sz="1400" b="1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641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20150" cy="974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kern="1000" cap="none" dirty="0"/>
              <a:t>PERTUMBUHAN EKONOMI DARI 2 SISI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5576" y="980728"/>
            <a:ext cx="4381040" cy="3024336"/>
            <a:chOff x="6199599" y="951206"/>
            <a:chExt cx="3589240" cy="2090044"/>
          </a:xfrm>
        </p:grpSpPr>
        <p:sp>
          <p:nvSpPr>
            <p:cNvPr id="11" name="Round Diagonal Corner Rectangle 39"/>
            <p:cNvSpPr/>
            <p:nvPr/>
          </p:nvSpPr>
          <p:spPr>
            <a:xfrm flipV="1">
              <a:off x="6199599" y="951206"/>
              <a:ext cx="3589240" cy="2090044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83639" y="1006930"/>
              <a:ext cx="3505200" cy="20186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PRODUKSI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srgbClr val="00B050"/>
                  </a:solidFill>
                </a:rPr>
                <a:t>Pertanian</a:t>
              </a:r>
              <a:endParaRPr lang="en-US" sz="2400" dirty="0">
                <a:solidFill>
                  <a:srgbClr val="00B05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Petambangan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srgbClr val="0070C0"/>
                  </a:solidFill>
                </a:rPr>
                <a:t>Industri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Manufaktur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Konstruksi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Perdagangan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Jasa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680" y="4073002"/>
            <a:ext cx="6120680" cy="2524350"/>
            <a:chOff x="6052315" y="1529187"/>
            <a:chExt cx="3912590" cy="1825204"/>
          </a:xfrm>
        </p:grpSpPr>
        <p:sp>
          <p:nvSpPr>
            <p:cNvPr id="15" name="Round Diagonal Corner Rectangle 39"/>
            <p:cNvSpPr/>
            <p:nvPr/>
          </p:nvSpPr>
          <p:spPr>
            <a:xfrm flipV="1">
              <a:off x="6052315" y="1565572"/>
              <a:ext cx="3912590" cy="1788819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595" y="1529187"/>
              <a:ext cx="3314196" cy="16690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PENGGUNAAN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Rumahtangga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LNPRT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Pemerintah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Ekspor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Impor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924157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20688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b="1" dirty="0"/>
              <a:t>             </a:t>
            </a:r>
            <a:r>
              <a:rPr lang="en-US" sz="5400" b="1" dirty="0"/>
              <a:t>DATA STATISTIK  </a:t>
            </a:r>
            <a:endParaRPr lang="en-US" sz="5400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453487" y="3394935"/>
            <a:ext cx="7680383" cy="19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88640"/>
            <a:ext cx="7774632" cy="5040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Sektor Pertanian </a:t>
            </a:r>
            <a:endParaRPr lang="en-US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11560" y="764704"/>
            <a:ext cx="8280920" cy="5688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 err="1" smtClean="0"/>
              <a:t>Kontribusi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PDB </a:t>
            </a:r>
            <a:r>
              <a:rPr lang="en-US" sz="2200" dirty="0" err="1" smtClean="0"/>
              <a:t>terus</a:t>
            </a:r>
            <a:r>
              <a:rPr lang="en-US" sz="2200" dirty="0" smtClean="0"/>
              <a:t> </a:t>
            </a:r>
            <a:r>
              <a:rPr lang="en-US" sz="2200" dirty="0" err="1" smtClean="0"/>
              <a:t>menurun</a:t>
            </a:r>
            <a:r>
              <a:rPr lang="en-US" sz="2200" dirty="0" smtClean="0"/>
              <a:t> </a:t>
            </a:r>
            <a:r>
              <a:rPr lang="en-US" sz="2200" dirty="0" err="1" smtClean="0"/>
              <a:t>th</a:t>
            </a:r>
            <a:r>
              <a:rPr lang="en-US" sz="2200" dirty="0" smtClean="0"/>
              <a:t> 2010 (13,93%), </a:t>
            </a:r>
            <a:r>
              <a:rPr lang="en-US" sz="2200" dirty="0" err="1" smtClean="0"/>
              <a:t>tahun</a:t>
            </a:r>
            <a:r>
              <a:rPr lang="en-US" sz="2200" dirty="0" smtClean="0"/>
              <a:t> 2015 (13,52%) </a:t>
            </a:r>
            <a:r>
              <a:rPr lang="en-US" sz="2200" dirty="0" err="1" smtClean="0"/>
              <a:t>padahal</a:t>
            </a:r>
            <a:r>
              <a:rPr lang="en-US" sz="2200" dirty="0" smtClean="0"/>
              <a:t> </a:t>
            </a:r>
            <a:r>
              <a:rPr lang="en-US" sz="2200" dirty="0" err="1" smtClean="0"/>
              <a:t>tahun</a:t>
            </a:r>
            <a:r>
              <a:rPr lang="en-US" sz="2200" dirty="0" smtClean="0"/>
              <a:t> 2012 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14,50%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 err="1" smtClean="0"/>
              <a:t>Jumpah</a:t>
            </a:r>
            <a:r>
              <a:rPr lang="en-US" sz="2200" dirty="0" smtClean="0"/>
              <a:t> </a:t>
            </a:r>
            <a:r>
              <a:rPr lang="en-US" sz="2200" dirty="0" err="1" smtClean="0"/>
              <a:t>rumah</a:t>
            </a:r>
            <a:r>
              <a:rPr lang="en-US" sz="2200" dirty="0" smtClean="0"/>
              <a:t> </a:t>
            </a:r>
            <a:r>
              <a:rPr lang="en-US" sz="2200" dirty="0" err="1" smtClean="0"/>
              <a:t>tangga</a:t>
            </a:r>
            <a:r>
              <a:rPr lang="en-US" sz="2200" dirty="0" smtClean="0"/>
              <a:t> </a:t>
            </a:r>
            <a:r>
              <a:rPr lang="en-US" sz="2200" dirty="0" err="1" smtClean="0"/>
              <a:t>tani</a:t>
            </a:r>
            <a:r>
              <a:rPr lang="en-US" sz="2200" dirty="0" smtClean="0"/>
              <a:t> </a:t>
            </a:r>
            <a:r>
              <a:rPr lang="en-US" sz="2200" dirty="0" err="1" smtClean="0"/>
              <a:t>menurun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10 </a:t>
            </a:r>
            <a:r>
              <a:rPr lang="en-US" sz="2200" dirty="0" err="1" smtClean="0"/>
              <a:t>tahun</a:t>
            </a:r>
            <a:r>
              <a:rPr lang="en-US" sz="2200" dirty="0" smtClean="0"/>
              <a:t>, 2003 (31,23 </a:t>
            </a:r>
            <a:r>
              <a:rPr lang="en-US" sz="2200" dirty="0" err="1" smtClean="0"/>
              <a:t>jt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dirty="0" smtClean="0"/>
              <a:t> 2013 (26,14 </a:t>
            </a:r>
            <a:r>
              <a:rPr lang="en-US" sz="2200" dirty="0" err="1" smtClean="0"/>
              <a:t>jt</a:t>
            </a:r>
            <a:r>
              <a:rPr lang="en-US" sz="2200" dirty="0" smtClean="0"/>
              <a:t>)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turun</a:t>
            </a:r>
            <a:r>
              <a:rPr lang="en-US" sz="2200" dirty="0" smtClean="0"/>
              <a:t> 5,1 </a:t>
            </a:r>
            <a:r>
              <a:rPr lang="en-US" sz="2200" dirty="0" err="1" smtClean="0"/>
              <a:t>jt</a:t>
            </a:r>
            <a:r>
              <a:rPr lang="en-US" sz="2200" dirty="0" smtClean="0"/>
              <a:t> (16,32%)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 err="1" smtClean="0"/>
              <a:t>Petani</a:t>
            </a:r>
            <a:r>
              <a:rPr lang="en-US" sz="2200" dirty="0" smtClean="0"/>
              <a:t> </a:t>
            </a:r>
            <a:r>
              <a:rPr lang="en-US" sz="2200" dirty="0" err="1" smtClean="0"/>
              <a:t>gurem</a:t>
            </a:r>
            <a:r>
              <a:rPr lang="en-US" sz="2200" dirty="0" smtClean="0"/>
              <a:t> </a:t>
            </a:r>
            <a:r>
              <a:rPr lang="en-US" sz="2200" dirty="0" err="1" smtClean="0"/>
              <a:t>menurun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tah</a:t>
            </a:r>
            <a:r>
              <a:rPr lang="en-US" sz="2200" dirty="0" smtClean="0"/>
              <a:t> 2003 (19,02 </a:t>
            </a:r>
            <a:r>
              <a:rPr lang="en-US" sz="2200" dirty="0" err="1" smtClean="0"/>
              <a:t>jt</a:t>
            </a:r>
            <a:r>
              <a:rPr lang="en-US" sz="2200" dirty="0" smtClean="0"/>
              <a:t>)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2013 (14,25 </a:t>
            </a:r>
            <a:r>
              <a:rPr lang="en-US" sz="2200" dirty="0" err="1" smtClean="0"/>
              <a:t>jt</a:t>
            </a:r>
            <a:r>
              <a:rPr lang="en-US" sz="2200" dirty="0" smtClean="0"/>
              <a:t>)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turun</a:t>
            </a:r>
            <a:r>
              <a:rPr lang="en-US" sz="2200" dirty="0" smtClean="0"/>
              <a:t> 4,77 </a:t>
            </a:r>
            <a:r>
              <a:rPr lang="en-US" sz="2200" dirty="0" err="1" smtClean="0"/>
              <a:t>jt</a:t>
            </a:r>
            <a:r>
              <a:rPr lang="en-US" sz="2200" dirty="0" smtClean="0"/>
              <a:t> (25,07%)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 err="1" smtClean="0"/>
              <a:t>Luas</a:t>
            </a:r>
            <a:r>
              <a:rPr lang="en-US" sz="2200" dirty="0" smtClean="0"/>
              <a:t> </a:t>
            </a:r>
            <a:r>
              <a:rPr lang="en-US" sz="2200" dirty="0" err="1" smtClean="0"/>
              <a:t>lahan</a:t>
            </a:r>
            <a:r>
              <a:rPr lang="en-US" sz="2200" dirty="0" smtClean="0"/>
              <a:t> total yang </a:t>
            </a:r>
            <a:r>
              <a:rPr lang="en-US" sz="2200" dirty="0" err="1" smtClean="0"/>
              <a:t>dikuasai</a:t>
            </a:r>
            <a:r>
              <a:rPr lang="en-US" sz="2200" dirty="0" smtClean="0"/>
              <a:t> </a:t>
            </a:r>
            <a:r>
              <a:rPr lang="en-US" sz="2200" dirty="0" err="1" smtClean="0"/>
              <a:t>menigkat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2003 (0,41 ha)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2013 (0,89 ha)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lahan</a:t>
            </a:r>
            <a:r>
              <a:rPr lang="en-US" sz="2200" dirty="0" smtClean="0"/>
              <a:t> </a:t>
            </a:r>
            <a:r>
              <a:rPr lang="en-US" sz="2200" dirty="0" err="1" smtClean="0"/>
              <a:t>petanian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 2003 (0,35 ha) </a:t>
            </a:r>
            <a:r>
              <a:rPr lang="en-US" sz="2200" dirty="0" err="1" smtClean="0"/>
              <a:t>mejadi</a:t>
            </a:r>
            <a:r>
              <a:rPr lang="en-US" sz="2200" dirty="0" smtClean="0"/>
              <a:t> 2013 (0,86 ha)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 err="1" smtClean="0"/>
              <a:t>Rumahtangga</a:t>
            </a:r>
            <a:r>
              <a:rPr lang="en-US" sz="2200" dirty="0" smtClean="0"/>
              <a:t> </a:t>
            </a:r>
            <a:r>
              <a:rPr lang="en-US" sz="2200" dirty="0" err="1" smtClean="0"/>
              <a:t>pertanian</a:t>
            </a:r>
            <a:r>
              <a:rPr lang="en-US" sz="2200" dirty="0" smtClean="0"/>
              <a:t> </a:t>
            </a:r>
            <a:r>
              <a:rPr lang="en-US" sz="2200" dirty="0" err="1" smtClean="0"/>
              <a:t>terbanyak</a:t>
            </a:r>
            <a:r>
              <a:rPr lang="en-US" sz="2200" dirty="0" smtClean="0"/>
              <a:t> </a:t>
            </a:r>
            <a:r>
              <a:rPr lang="en-US" sz="2200" dirty="0" err="1" smtClean="0"/>
              <a:t>berusia</a:t>
            </a:r>
            <a:r>
              <a:rPr lang="en-US" sz="2200" dirty="0" smtClean="0"/>
              <a:t> 55 </a:t>
            </a:r>
            <a:r>
              <a:rPr lang="en-US" sz="2200" dirty="0" err="1" smtClean="0"/>
              <a:t>th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(32,76%); </a:t>
            </a:r>
            <a:r>
              <a:rPr lang="en-US" sz="2200" dirty="0" err="1" smtClean="0"/>
              <a:t>diikuti</a:t>
            </a:r>
            <a:r>
              <a:rPr lang="en-US" sz="2200" dirty="0" smtClean="0"/>
              <a:t> 45-54 </a:t>
            </a:r>
            <a:r>
              <a:rPr lang="en-US" sz="2200" dirty="0" err="1" smtClean="0"/>
              <a:t>th</a:t>
            </a:r>
            <a:r>
              <a:rPr lang="en-US" sz="2200" dirty="0" smtClean="0"/>
              <a:t> (28,03%); 35-44 </a:t>
            </a:r>
            <a:r>
              <a:rPr lang="en-US" sz="2200" dirty="0" err="1" smtClean="0"/>
              <a:t>th</a:t>
            </a:r>
            <a:r>
              <a:rPr lang="en-US" sz="2200" dirty="0" smtClean="0"/>
              <a:t> (26,34 %;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kurang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35 </a:t>
            </a:r>
            <a:r>
              <a:rPr lang="en-US" sz="2200" dirty="0" err="1" smtClean="0"/>
              <a:t>th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(12,87%)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139019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88640"/>
            <a:ext cx="7774632" cy="5040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Sektor Industri Manufaktur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717466"/>
            <a:ext cx="8206680" cy="5807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mtClean="0"/>
              <a:t> </a:t>
            </a:r>
            <a:r>
              <a:rPr lang="en-US" sz="2400" smtClean="0"/>
              <a:t>Kontribusi terhadap PDB juga terus menurun th 2012 (32,96%), tahun 2015 (20,84%) padahal tahun 90 an  mencapai lebih dari 24 %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smtClean="0"/>
              <a:t>Jumlah perusahaan industri manufaktur mencapai 3,5 juta persh/usaha dan hanya sekitar 25 ribu perush kategori menengah dan sedang (tk &gt;= 100 org)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smtClean="0"/>
              <a:t>Industri menegah dan besar menyumbang sktr 87 % value added sector industry.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smtClean="0"/>
              <a:t>Industri kecil dan mikro menyerap tenaga kerja sekitar 75 % tenaga kerja yang diserap industry manufaktur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smtClean="0"/>
              <a:t>Sebagian besar bahan baku industry menengah besar berasal dari impor</a:t>
            </a:r>
            <a:endParaRPr lang="en-US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304006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-1" y="1397000"/>
          <a:ext cx="90545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27784" y="1100034"/>
            <a:ext cx="6340217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Jumlah 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rumah</a:t>
            </a:r>
            <a:r>
              <a:rPr lang="en-US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tangga</a:t>
            </a:r>
            <a:r>
              <a:rPr lang="en-US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usaha pertanian tahun 2013 sebanyak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26,14 juta rumah tangga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mengalami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penurunan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seb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anyak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5,10 juta rumah tangga (16,32 persen)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dibanding tahun 2003.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505" y="5190846"/>
            <a:ext cx="8860496" cy="1523691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jumlah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rumah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tangga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usaha pertanian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tertinggi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antara tahun 2003 sampai tahun 2013 terjadi di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Hortikultura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seb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anyak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6,3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juta ru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mah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ta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ngga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(37,40 persen)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, sedangkan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kehutanan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mengalami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jumlah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rumah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tangga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usaha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pertanian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paling rendah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se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banyak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0,04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juta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ru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mah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ta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ngga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(0,66 persen)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id-ID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31031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00FF00"/>
                </a:highlight>
              </a:rPr>
              <a:t>JUMLAH RUTA USAHA PERTANIAN 2003 DAN 2013</a:t>
            </a:r>
            <a:endParaRPr lang="en-US" sz="24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82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457200" y="1239340"/>
          <a:ext cx="813816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88176"/>
            <a:ext cx="88437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Jumlah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Ruta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Petani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Gurem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menurut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Pulau,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Hasil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ST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2003 dan 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ST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2013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8200" y="1135300"/>
            <a:ext cx="4303035" cy="122164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Jumlah Rumah Tangga Petani Gurem tahun 2013 sebanyak 14,25 juta rumah tangga, turun sebanyak 4,77 juta rumah tangga (25,07 persen) dibanding tahun 2003.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0518" y="5061471"/>
            <a:ext cx="8551468" cy="69635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Penurunan jumlah petani gurem terbesar terdapat di </a:t>
            </a:r>
            <a:r>
              <a:rPr lang="en-US" sz="180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rovinsi Jawa Tengah sebanyak 1,32 juta</a:t>
            </a:r>
          </a:p>
          <a:p>
            <a:r>
              <a:rPr lang="en-US" sz="180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umah tangga (28,46 persen)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2014" y="5849258"/>
            <a:ext cx="8551468" cy="761746"/>
          </a:xfrm>
          <a:prstGeom prst="roundRect">
            <a:avLst/>
          </a:prstGeom>
          <a:solidFill>
            <a:srgbClr val="00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>
                <a:solidFill>
                  <a:schemeClr val="tx1"/>
                </a:solidFill>
                <a:latin typeface="Arial Narrow" pitchFamily="34" charset="0"/>
              </a:rPr>
              <a:t>Kenaikan jumlah petani gurem terbesar terdapat di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id-ID" sz="1800" dirty="0">
                <a:solidFill>
                  <a:schemeClr val="tx1"/>
                </a:solidFill>
                <a:latin typeface="Arial Narrow" pitchFamily="34" charset="0"/>
              </a:rPr>
              <a:t>rovinsi Papua sebanyak 0,14 juta rumah tangga (79,87 persen)</a:t>
            </a:r>
          </a:p>
        </p:txBody>
      </p:sp>
      <p:sp>
        <p:nvSpPr>
          <p:cNvPr id="10" name="Slide Number Placeholder 40"/>
          <p:cNvSpPr txBox="1">
            <a:spLocks/>
          </p:cNvSpPr>
          <p:nvPr/>
        </p:nvSpPr>
        <p:spPr>
          <a:xfrm>
            <a:off x="7043770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5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3932" y="149731"/>
            <a:ext cx="8839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/>
                </a:solidFill>
                <a:latin typeface="Arial Narrow" pitchFamily="34" charset="0"/>
              </a:rPr>
              <a:t>Rata-rata Luas Lahan yang Dikuasai Rumah Tangga Usaha Pertanian di Indonesia, 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Hasil</a:t>
            </a:r>
            <a:r>
              <a:rPr lang="id-ID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ST</a:t>
            </a:r>
            <a:r>
              <a:rPr lang="id-ID" sz="2400" b="1" dirty="0">
                <a:solidFill>
                  <a:schemeClr val="tx1"/>
                </a:solidFill>
                <a:latin typeface="Arial Narrow" pitchFamily="34" charset="0"/>
              </a:rPr>
              <a:t>2003 dan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ST</a:t>
            </a:r>
            <a:r>
              <a:rPr lang="id-ID" sz="2400" b="1" dirty="0">
                <a:solidFill>
                  <a:schemeClr val="tx1"/>
                </a:solidFill>
                <a:latin typeface="Arial Narrow" pitchFamily="34" charset="0"/>
              </a:rPr>
              <a:t>2013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(Ha)</a:t>
            </a:r>
            <a:endParaRPr lang="id-ID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9321" y="5677063"/>
            <a:ext cx="8856890" cy="1133639"/>
          </a:xfrm>
          <a:prstGeom prst="roundRect">
            <a:avLst>
              <a:gd name="adj" fmla="val 11923"/>
            </a:avLst>
          </a:prstGeom>
          <a:solidFill>
            <a:schemeClr val="accent3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Lahan Pertanian Bukan Sawah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merupakan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lahan terluas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 yang dikuasai oleh Rumah Tangga Pertanian baik pada tahun 2003 maupun tahun 2013 yaitu masing-masing se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</a:rPr>
              <a:t>luas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0,25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ha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dan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0,66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ha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338002484"/>
              </p:ext>
            </p:extLst>
          </p:nvPr>
        </p:nvGraphicFramePr>
        <p:xfrm>
          <a:off x="89336" y="1156136"/>
          <a:ext cx="441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635064" y="1171902"/>
          <a:ext cx="441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40"/>
          <p:cNvSpPr txBox="1">
            <a:spLocks/>
          </p:cNvSpPr>
          <p:nvPr/>
        </p:nvSpPr>
        <p:spPr>
          <a:xfrm>
            <a:off x="7048532" y="656433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7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381000" y="1263318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95600" y="1196752"/>
            <a:ext cx="5598408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</a:rPr>
              <a:t>Jumlah petani di Indonesia tahun 2013 sebanyak 31,7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</a:rPr>
              <a:t>0</a:t>
            </a: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</a:rPr>
              <a:t> juta orang.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3555" y="5240612"/>
            <a:ext cx="8856890" cy="1066800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Jumlah petani perempuan terbanyak berada di Subsektor Tanaman Pangan sebanyak 4,30 juta orang, sementara jumlah petani perempuan paling sedikit berada di Subsektor Perikanan kegiatan Penangkapan Ikan sebanyak 0,06 juta orang.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20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7723"/>
            <a:ext cx="874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latin typeface="Arial Narrow" pitchFamily="34" charset="0"/>
              </a:rPr>
              <a:t>Jumlah Petani Menurut Subsektor dan </a:t>
            </a:r>
            <a:endParaRPr lang="en-US" sz="2400" b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Arial Narrow" pitchFamily="34" charset="0"/>
              </a:rPr>
              <a:t>Jumlah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Petani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menurut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Susektor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Jenis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Kelamin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Hasil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ST</a:t>
            </a:r>
            <a:r>
              <a:rPr lang="id-ID" sz="2400" b="1" dirty="0">
                <a:latin typeface="Arial Narrow" pitchFamily="34" charset="0"/>
              </a:rPr>
              <a:t>2013</a:t>
            </a:r>
            <a:endParaRPr lang="id-ID" sz="2400" b="1" i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012276" y="2917086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d-ID" dirty="0"/>
              <a:t>Jumlah Petani (juta orang)</a:t>
            </a:r>
          </a:p>
        </p:txBody>
      </p:sp>
      <p:sp>
        <p:nvSpPr>
          <p:cNvPr id="11" name="Slide Number Placeholder 40"/>
          <p:cNvSpPr txBox="1">
            <a:spLocks/>
          </p:cNvSpPr>
          <p:nvPr/>
        </p:nvSpPr>
        <p:spPr>
          <a:xfrm>
            <a:off x="6938994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6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9731"/>
            <a:ext cx="859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Arial Narrow" pitchFamily="34" charset="0"/>
              </a:rPr>
              <a:t>Persentase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Rumah</a:t>
            </a:r>
            <a:r>
              <a:rPr lang="id-ID" sz="2400" b="1" dirty="0">
                <a:latin typeface="Arial Narrow" pitchFamily="34" charset="0"/>
              </a:rPr>
              <a:t> Tangga Usaha Pertanian Menurut Kelompok Umur dan Jenis Kelamin Petani Utama </a:t>
            </a:r>
            <a:r>
              <a:rPr lang="en-US" sz="2400" b="1" dirty="0" err="1">
                <a:latin typeface="Arial Narrow" pitchFamily="34" charset="0"/>
              </a:rPr>
              <a:t>Hasil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ST</a:t>
            </a:r>
            <a:r>
              <a:rPr lang="id-ID" sz="2400" b="1" dirty="0">
                <a:latin typeface="Arial Narrow" pitchFamily="34" charset="0"/>
              </a:rPr>
              <a:t>2013</a:t>
            </a:r>
            <a:endParaRPr lang="id-ID" sz="2400" b="1" i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3750" y="5445224"/>
            <a:ext cx="7956886" cy="838200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algn="l"/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Jumlah petani utama dengan usia di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atas 54 tahun masih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relatif</a:t>
            </a:r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 besar sebanyak 8,56 juta orang (32,76 persen)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67544" y="1340768"/>
          <a:ext cx="820349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40"/>
          <p:cNvSpPr txBox="1">
            <a:spLocks/>
          </p:cNvSpPr>
          <p:nvPr/>
        </p:nvSpPr>
        <p:spPr>
          <a:xfrm>
            <a:off x="6938994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562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66156" y="1124744"/>
            <a:ext cx="6798332" cy="1011786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Jumlah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perusahaan pertanian berbadan hukum 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tahun 2013 sebanyak 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4.165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perusahaan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, mengalami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peningkatan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 sebanyak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55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perusahaan (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3,87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persen) 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dibanding tahun 2003.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068" y="5124450"/>
            <a:ext cx="8763000" cy="153875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Pertumbuhan jumlah perusahan pertanian berbadan hukum tertinggi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antara tahun 2003 sampai tahun 2013 terjadi di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Subsektor perkebunan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yaitu sebanyak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4 perusahaan (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19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,0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 persen)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. Sementara itu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perikanan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kegiatan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budidaya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ikan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mengalami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jumlah perusahaan pertanian berbadan hukum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tertinggi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yaitu sebanyak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41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perusahaan (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46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35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persen)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pada periode yang sama.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8" y="260648"/>
            <a:ext cx="7560840" cy="4581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 err="1" smtClean="0">
                <a:solidFill>
                  <a:schemeClr val="tx1"/>
                </a:solidFill>
              </a:rPr>
              <a:t>Perusah</a:t>
            </a:r>
            <a:r>
              <a:rPr lang="id-ID" sz="2800" b="1" dirty="0" smtClean="0">
                <a:solidFill>
                  <a:schemeClr val="tx1"/>
                </a:solidFill>
              </a:rPr>
              <a:t>aan Pertanian Berbadan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id-ID" sz="2800" b="1" dirty="0" smtClean="0">
                <a:solidFill>
                  <a:schemeClr val="tx1"/>
                </a:solidFill>
              </a:rPr>
              <a:t>Hukum</a:t>
            </a:r>
            <a:endParaRPr lang="id-ID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04800" y="1856624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678598" y="3259723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d-ID"/>
              <a:t>Jumlah </a:t>
            </a:r>
            <a:r>
              <a:rPr lang="en-US"/>
              <a:t>perusahaan</a:t>
            </a:r>
            <a:endParaRPr lang="id-ID"/>
          </a:p>
        </p:txBody>
      </p:sp>
      <p:sp>
        <p:nvSpPr>
          <p:cNvPr id="9" name="Slide Number Placeholder 40"/>
          <p:cNvSpPr txBox="1">
            <a:spLocks/>
          </p:cNvSpPr>
          <p:nvPr/>
        </p:nvSpPr>
        <p:spPr>
          <a:xfrm>
            <a:off x="6996144" y="656433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08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27584" y="2437725"/>
            <a:ext cx="71868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KEMISKINAN</a:t>
            </a:r>
          </a:p>
          <a:p>
            <a:pPr algn="ctr"/>
            <a:r>
              <a:rPr lang="en-US" altLang="zh-CN" sz="40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DAN KETENAGAKERJAAN</a:t>
            </a:r>
          </a:p>
          <a:p>
            <a:pPr algn="ctr"/>
            <a:endParaRPr lang="zh-CN" altLang="en-US" sz="7200" b="1" dirty="0">
              <a:solidFill>
                <a:srgbClr val="45657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6444208" y="2528952"/>
            <a:ext cx="144000" cy="468000"/>
            <a:chOff x="3187700" y="1155700"/>
            <a:chExt cx="203200" cy="698500"/>
          </a:xfrm>
        </p:grpSpPr>
        <p:sp>
          <p:nvSpPr>
            <p:cNvPr id="3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9119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2060848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KEMISKINAN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55" r="35255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8" r="1457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3" r="1510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6" r="35756"/>
          <a:stretch/>
        </p:blipFill>
        <p:spPr/>
      </p:pic>
    </p:spTree>
    <p:extLst>
      <p:ext uri="{BB962C8B-B14F-4D97-AF65-F5344CB8AC3E}">
        <p14:creationId xmlns:p14="http://schemas.microsoft.com/office/powerpoint/2010/main" xmlns="" val="165954747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43"/>
            <a:ext cx="8229600" cy="561545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err="1">
                <a:solidFill>
                  <a:srgbClr val="FFC000"/>
                </a:solidFill>
              </a:rPr>
              <a:t>Arti</a:t>
            </a:r>
            <a:r>
              <a:rPr lang="en-AU" sz="3200" b="1" dirty="0">
                <a:solidFill>
                  <a:srgbClr val="FFC000"/>
                </a:solidFill>
              </a:rPr>
              <a:t> </a:t>
            </a:r>
            <a:r>
              <a:rPr lang="en-AU" sz="3200" b="1" dirty="0" err="1">
                <a:solidFill>
                  <a:srgbClr val="FFC000"/>
                </a:solidFill>
              </a:rPr>
              <a:t>Statistik</a:t>
            </a:r>
            <a:endParaRPr lang="en-AU" sz="32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425" y="620688"/>
            <a:ext cx="87970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3200" b="1" dirty="0"/>
              <a:t>    </a:t>
            </a:r>
            <a:r>
              <a:rPr lang="en-US" sz="2800" dirty="0">
                <a:cs typeface="Times New Roman" pitchFamily="18" charset="0"/>
              </a:rPr>
              <a:t>UU No. 16 </a:t>
            </a:r>
            <a:r>
              <a:rPr lang="en-US" sz="2800" dirty="0" err="1">
                <a:cs typeface="Times New Roman" pitchFamily="18" charset="0"/>
              </a:rPr>
              <a:t>tahun</a:t>
            </a:r>
            <a:r>
              <a:rPr lang="en-US" sz="2800" dirty="0">
                <a:cs typeface="Times New Roman" pitchFamily="18" charset="0"/>
              </a:rPr>
              <a:t> 1997 </a:t>
            </a:r>
            <a:r>
              <a:rPr lang="en-US" sz="2800" dirty="0" err="1">
                <a:cs typeface="Times New Roman" pitchFamily="18" charset="0"/>
              </a:rPr>
              <a:t>tentang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Statistik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statistik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2800" dirty="0">
                <a:cs typeface="Times New Roman" pitchFamily="18" charset="0"/>
              </a:rPr>
              <a:t>      </a:t>
            </a:r>
            <a:r>
              <a:rPr lang="en-US" sz="2800" dirty="0" err="1">
                <a:cs typeface="Times New Roman" pitchFamily="18" charset="0"/>
              </a:rPr>
              <a:t>diartikan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secara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luas</a:t>
            </a:r>
            <a:endParaRPr lang="en-US" sz="2800" dirty="0"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2800" dirty="0">
                <a:cs typeface="Arial" pitchFamily="34" charset="0"/>
              </a:rPr>
              <a:t>    </a:t>
            </a:r>
            <a:r>
              <a:rPr lang="en-US" sz="2800" dirty="0" err="1">
                <a:cs typeface="Arial" pitchFamily="34" charset="0"/>
              </a:rPr>
              <a:t>Statistik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sebagai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Ilmu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sebagai</a:t>
            </a:r>
            <a:r>
              <a:rPr lang="en-US" sz="2800" dirty="0">
                <a:cs typeface="Arial" pitchFamily="34" charset="0"/>
              </a:rPr>
              <a:t> Data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2800" dirty="0">
                <a:cs typeface="Arial" pitchFamily="34" charset="0"/>
              </a:rPr>
              <a:t>    </a:t>
            </a:r>
            <a:r>
              <a:rPr lang="en-US" sz="2800" dirty="0" err="1">
                <a:cs typeface="Arial" pitchFamily="34" charset="0"/>
              </a:rPr>
              <a:t>Statistik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sbg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Ilmu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err="1">
                <a:cs typeface="Arial" pitchFamily="34" charset="0"/>
              </a:rPr>
              <a:t>merencanakan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 err="1" smtClean="0">
                <a:cs typeface="Arial" pitchFamily="34" charset="0"/>
              </a:rPr>
              <a:t>mengumpulkan</a:t>
            </a:r>
            <a:r>
              <a:rPr lang="en-US" sz="2800" dirty="0">
                <a:cs typeface="Arial" pitchFamily="34" charset="0"/>
              </a:rPr>
              <a:t>,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2800" dirty="0">
                <a:cs typeface="Arial" pitchFamily="34" charset="0"/>
              </a:rPr>
              <a:t>      </a:t>
            </a:r>
            <a:r>
              <a:rPr lang="en-US" sz="2800" dirty="0" err="1">
                <a:cs typeface="Arial" pitchFamily="34" charset="0"/>
              </a:rPr>
              <a:t>mengolah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 err="1">
                <a:cs typeface="Arial" pitchFamily="34" charset="0"/>
              </a:rPr>
              <a:t>menganalisis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mendiseminasikan</a:t>
            </a:r>
            <a:r>
              <a:rPr lang="en-US" sz="2800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2800" dirty="0">
                <a:cs typeface="Arial" pitchFamily="34" charset="0"/>
              </a:rPr>
              <a:t>      data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2800" dirty="0">
                <a:cs typeface="Arial" pitchFamily="34" charset="0"/>
              </a:rPr>
              <a:t>    </a:t>
            </a:r>
            <a:r>
              <a:rPr lang="en-US" sz="2800" dirty="0"/>
              <a:t>Data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r>
              <a:rPr lang="en-US" sz="2800" dirty="0"/>
              <a:t> yang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2800" dirty="0"/>
              <a:t>      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menerangkan</a:t>
            </a:r>
            <a:r>
              <a:rPr lang="en-US" sz="2800" dirty="0"/>
              <a:t> 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endParaRPr lang="en-US" sz="2800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453487" y="3394935"/>
            <a:ext cx="7680383" cy="19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1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86652" y="188640"/>
            <a:ext cx="8257351" cy="5974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640960" cy="6258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1" hangingPunct="1">
              <a:lnSpc>
                <a:spcPts val="2900"/>
              </a:lnSpc>
            </a:pPr>
            <a:r>
              <a:rPr lang="fi-FI" sz="2800" dirty="0">
                <a:latin typeface="+mn-lt"/>
              </a:rPr>
              <a:t>Perkembangan Kemiskinan di Indonesia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40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48" y="6582199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dirty="0" err="1">
                <a:solidFill>
                  <a:schemeClr val="bg1"/>
                </a:solidFill>
                <a:latin typeface="Calibri"/>
              </a:rPr>
              <a:t>Keterangan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: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Tahun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Maret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2012- Sept 2013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hasil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i="1" dirty="0" err="1">
                <a:solidFill>
                  <a:schemeClr val="bg1"/>
                </a:solidFill>
                <a:latin typeface="Calibri"/>
              </a:rPr>
              <a:t>backasting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dengan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menggunakan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proyeksi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/>
              </a:rPr>
              <a:t>Penduduk</a:t>
            </a:r>
            <a:r>
              <a:rPr lang="en-AU" sz="1200" dirty="0">
                <a:solidFill>
                  <a:schemeClr val="bg1"/>
                </a:solidFill>
                <a:latin typeface="Calibri"/>
              </a:rPr>
              <a:t> SP 2010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517" y="3646809"/>
          <a:ext cx="8856981" cy="2996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2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53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150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Tahun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 Penduduk Miskin </a:t>
                      </a:r>
                    </a:p>
                    <a:p>
                      <a:pPr algn="ctr" fontAlgn="ctr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</a:t>
                      </a:r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uta</a:t>
                      </a:r>
                      <a:r>
                        <a:rPr lang="fi-FI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orang)</a:t>
                      </a:r>
                      <a:endParaRPr lang="fi-FI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Persentase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Miskin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(%)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Indeks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Kedalaman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(P1)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Indeks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Keparahan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(P2)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Garis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Rp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Kapita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Bln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 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29,25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11,96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1,880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0,473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248 707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Sept 2012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28,71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11,66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1,901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0,484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259 520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28,17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11,36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1,745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271 626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Sept 2013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28,60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11,46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1,883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0,482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292 951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2014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28,28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11,25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1,753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0,435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302 735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Sept 2014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27,73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10,96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1,751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0,441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312 328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Mar 2015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28,59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11,22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1,971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0,535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330 776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Sept 2015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28,51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11,13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1,841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0,511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344 809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Mar 2016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28,01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10,86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1.944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0,525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354 386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/>
          </p:nvPr>
        </p:nvGraphicFramePr>
        <p:xfrm>
          <a:off x="1" y="980728"/>
          <a:ext cx="914399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203847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1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92100" y="982663"/>
          <a:ext cx="4903788" cy="3433762"/>
        </p:xfrm>
        <a:graphic>
          <a:graphicData uri="http://schemas.openxmlformats.org/presentationml/2006/ole">
            <p:oleObj spid="_x0000_s1085" name="Worksheet" r:id="rId3" imgW="3781332" imgH="2648048" progId="">
              <p:embed/>
            </p:oleObj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44624"/>
            <a:ext cx="7920880" cy="5667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v-SE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Komoditi yang Memberi Pengaruh Besar Terhadap Garis Kemiskinan </a:t>
            </a:r>
            <a: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sv-S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Maret 2016 </a:t>
            </a:r>
            <a: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(Persen)</a:t>
            </a:r>
            <a:endParaRPr lang="en-US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41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25516" y="2855503"/>
            <a:ext cx="717140" cy="582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46"/>
          <p:cNvGraphicFramePr>
            <a:graphicFrameLocks/>
          </p:cNvGraphicFramePr>
          <p:nvPr>
            <p:extLst/>
          </p:nvPr>
        </p:nvGraphicFramePr>
        <p:xfrm>
          <a:off x="4427984" y="1124744"/>
          <a:ext cx="4572000" cy="431292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Komoditi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Perkotaan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Perdesaan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Rokok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kretek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filter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9,08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Daging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Roti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Bawang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Tahu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6" name="Group 46"/>
          <p:cNvGraphicFramePr>
            <a:graphicFrameLocks/>
          </p:cNvGraphicFramePr>
          <p:nvPr>
            <p:extLst/>
          </p:nvPr>
        </p:nvGraphicFramePr>
        <p:xfrm>
          <a:off x="302663" y="4221088"/>
          <a:ext cx="3931920" cy="25393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6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Komoditi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Perkotaan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Perdesaan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Perumahan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Listrik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Bensin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Pendidikan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Perlengkapan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23" name="Elbow Connector 22"/>
          <p:cNvCxnSpPr/>
          <p:nvPr/>
        </p:nvCxnSpPr>
        <p:spPr>
          <a:xfrm rot="5400000">
            <a:off x="-360734" y="2744738"/>
            <a:ext cx="2304256" cy="360412"/>
          </a:xfrm>
          <a:prstGeom prst="bentConnector3">
            <a:avLst>
              <a:gd name="adj1" fmla="val -1518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utoShape 20" descr="http://www.aperfectworld.org/clipart/symbols/rexclamation.gif"/>
          <p:cNvSpPr>
            <a:spLocks noChangeAspect="1" noChangeArrowheads="1"/>
          </p:cNvSpPr>
          <p:nvPr/>
        </p:nvSpPr>
        <p:spPr bwMode="auto">
          <a:xfrm>
            <a:off x="63504" y="-136524"/>
            <a:ext cx="1743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92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345" y="4281767"/>
            <a:ext cx="9184504" cy="2623531"/>
            <a:chOff x="-32083" y="4140971"/>
            <a:chExt cx="9184504" cy="1877593"/>
          </a:xfrm>
        </p:grpSpPr>
        <p:grpSp>
          <p:nvGrpSpPr>
            <p:cNvPr id="3" name="Group 2"/>
            <p:cNvGrpSpPr/>
            <p:nvPr/>
          </p:nvGrpSpPr>
          <p:grpSpPr>
            <a:xfrm>
              <a:off x="2988086" y="4149080"/>
              <a:ext cx="6164335" cy="1869484"/>
              <a:chOff x="2979666" y="1083853"/>
              <a:chExt cx="6164335" cy="1725663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9666" y="1083854"/>
                <a:ext cx="3096344" cy="1704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C:\Users\bps\Pictures\TKI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34400"/>
              <a:stretch/>
            </p:blipFill>
            <p:spPr bwMode="auto">
              <a:xfrm>
                <a:off x="6076010" y="1083853"/>
                <a:ext cx="3067991" cy="172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http://puchsukahujan.files.wordpress.com/2011/11/bendera-republik-indonesi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83" y="4140971"/>
              <a:ext cx="3090855" cy="18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-8505" y="198884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KETENAGAKERJAAN</a:t>
            </a:r>
          </a:p>
        </p:txBody>
      </p:sp>
    </p:spTree>
    <p:extLst>
      <p:ext uri="{BB962C8B-B14F-4D97-AF65-F5344CB8AC3E}">
        <p14:creationId xmlns:p14="http://schemas.microsoft.com/office/powerpoint/2010/main" xmlns="" val="4082214919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0149-42B6-477A-8E62-0E921D2E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074920" y="404664"/>
            <a:ext cx="3962400" cy="93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rIns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nl-NL" sz="1600" b="1" dirty="0">
                <a:solidFill>
                  <a:srgbClr val="0E114E"/>
                </a:solidFill>
              </a:rPr>
              <a:t>Kegiatan Formal dan Informal </a:t>
            </a:r>
          </a:p>
          <a:p>
            <a:pPr algn="ctr">
              <a:spcBef>
                <a:spcPts val="0"/>
              </a:spcBef>
            </a:pPr>
            <a:r>
              <a:rPr lang="nl-NL" sz="1600" b="1" dirty="0">
                <a:solidFill>
                  <a:srgbClr val="0E114E"/>
                </a:solidFill>
              </a:rPr>
              <a:t>(Juta Orang), </a:t>
            </a:r>
          </a:p>
          <a:p>
            <a:pPr algn="ctr">
              <a:spcBef>
                <a:spcPts val="0"/>
              </a:spcBef>
            </a:pPr>
            <a:r>
              <a:rPr lang="en-US" sz="1600" b="1" dirty="0" err="1">
                <a:solidFill>
                  <a:srgbClr val="0E114E"/>
                </a:solidFill>
              </a:rPr>
              <a:t>Agustus</a:t>
            </a:r>
            <a:r>
              <a:rPr lang="en-US" sz="1600" b="1" dirty="0">
                <a:solidFill>
                  <a:srgbClr val="0E114E"/>
                </a:solidFill>
              </a:rPr>
              <a:t> 2014 – </a:t>
            </a:r>
            <a:r>
              <a:rPr lang="en-US" sz="1600" b="1" dirty="0" err="1">
                <a:solidFill>
                  <a:srgbClr val="0E114E"/>
                </a:solidFill>
              </a:rPr>
              <a:t>Februari</a:t>
            </a:r>
            <a:r>
              <a:rPr lang="en-US" sz="1600" b="1" dirty="0">
                <a:solidFill>
                  <a:srgbClr val="0E114E"/>
                </a:solidFill>
              </a:rPr>
              <a:t>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" y="404664"/>
            <a:ext cx="4800600" cy="923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r>
              <a:rPr lang="fi-FI" sz="1600" b="1" dirty="0">
                <a:solidFill>
                  <a:prstClr val="black"/>
                </a:solidFill>
              </a:rPr>
              <a:t>Tingkat Pengangguran Terbuka (TPT) </a:t>
            </a:r>
          </a:p>
          <a:p>
            <a:pPr algn="ctr">
              <a:defRPr/>
            </a:pPr>
            <a:r>
              <a:rPr lang="fi-FI" sz="1600" b="1" dirty="0">
                <a:solidFill>
                  <a:prstClr val="black"/>
                </a:solidFill>
              </a:rPr>
              <a:t>di Indonesia</a:t>
            </a:r>
          </a:p>
          <a:p>
            <a:pPr algn="ctr">
              <a:defRPr/>
            </a:pPr>
            <a:r>
              <a:rPr lang="fi-FI" sz="1600" b="1" dirty="0">
                <a:solidFill>
                  <a:srgbClr val="C00000"/>
                </a:solidFill>
              </a:rPr>
              <a:t>Agustus 2014 – Februari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709" y="1652652"/>
            <a:ext cx="4754571" cy="4584660"/>
            <a:chOff x="106018" y="2549505"/>
            <a:chExt cx="4903411" cy="3663955"/>
          </a:xfrm>
        </p:grpSpPr>
        <p:sp>
          <p:nvSpPr>
            <p:cNvPr id="31" name="任意多边形 48"/>
            <p:cNvSpPr/>
            <p:nvPr/>
          </p:nvSpPr>
          <p:spPr>
            <a:xfrm flipV="1">
              <a:off x="563642" y="5557491"/>
              <a:ext cx="2650044" cy="655969"/>
            </a:xfrm>
            <a:custGeom>
              <a:avLst/>
              <a:gdLst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  <a:gd name="connsiteX4" fmla="*/ 2311400 w 2419350"/>
                <a:gd name="connsiteY4" fmla="*/ 679450 h 679450"/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9350" h="679450">
                  <a:moveTo>
                    <a:pt x="0" y="679450"/>
                  </a:moveTo>
                  <a:lnTo>
                    <a:pt x="0" y="0"/>
                  </a:lnTo>
                  <a:lnTo>
                    <a:pt x="2419350" y="0"/>
                  </a:lnTo>
                  <a:lnTo>
                    <a:pt x="2419350" y="673100"/>
                  </a:lnTo>
                </a:path>
              </a:pathLst>
            </a:custGeom>
            <a:noFill/>
            <a:ln w="57150" cap="rnd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2" name="任意多边形 49"/>
            <p:cNvSpPr/>
            <p:nvPr/>
          </p:nvSpPr>
          <p:spPr>
            <a:xfrm flipV="1">
              <a:off x="1945367" y="5548531"/>
              <a:ext cx="2281473" cy="348158"/>
            </a:xfrm>
            <a:custGeom>
              <a:avLst/>
              <a:gdLst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  <a:gd name="connsiteX4" fmla="*/ 2311400 w 2419350"/>
                <a:gd name="connsiteY4" fmla="*/ 679450 h 679450"/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9350" h="679450">
                  <a:moveTo>
                    <a:pt x="0" y="679450"/>
                  </a:moveTo>
                  <a:lnTo>
                    <a:pt x="0" y="0"/>
                  </a:lnTo>
                  <a:lnTo>
                    <a:pt x="2419350" y="0"/>
                  </a:lnTo>
                  <a:lnTo>
                    <a:pt x="2419350" y="673100"/>
                  </a:lnTo>
                </a:path>
              </a:pathLst>
            </a:custGeom>
            <a:noFill/>
            <a:ln w="57150" cap="rnd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F92B0"/>
                </a:solidFill>
                <a:cs typeface="Calibri" pitchFamily="34" charset="0"/>
              </a:endParaRPr>
            </a:p>
          </p:txBody>
        </p:sp>
        <p:sp>
          <p:nvSpPr>
            <p:cNvPr id="33" name="圆角矩形 3"/>
            <p:cNvSpPr/>
            <p:nvPr/>
          </p:nvSpPr>
          <p:spPr>
            <a:xfrm flipV="1">
              <a:off x="160882" y="2549505"/>
              <a:ext cx="1134066" cy="2952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4" name="任意多边形 4"/>
            <p:cNvSpPr/>
            <p:nvPr/>
          </p:nvSpPr>
          <p:spPr>
            <a:xfrm>
              <a:off x="160882" y="3226621"/>
              <a:ext cx="1134066" cy="232191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5" name="圆角矩形 14"/>
            <p:cNvSpPr/>
            <p:nvPr/>
          </p:nvSpPr>
          <p:spPr>
            <a:xfrm flipV="1">
              <a:off x="1333306" y="2549505"/>
              <a:ext cx="1134066" cy="29529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6" name="任意多边形 15"/>
            <p:cNvSpPr/>
            <p:nvPr/>
          </p:nvSpPr>
          <p:spPr>
            <a:xfrm>
              <a:off x="1325801" y="3226621"/>
              <a:ext cx="1134066" cy="2321910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7" name="文本框 50"/>
            <p:cNvSpPr txBox="1"/>
            <p:nvPr/>
          </p:nvSpPr>
          <p:spPr>
            <a:xfrm>
              <a:off x="709979" y="5903729"/>
              <a:ext cx="18090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sz="1400" b="1" kern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+ 0,24 poin (320 ribu)</a:t>
              </a:r>
            </a:p>
          </p:txBody>
        </p:sp>
        <p:sp>
          <p:nvSpPr>
            <p:cNvPr id="38" name="文本框 51"/>
            <p:cNvSpPr txBox="1"/>
            <p:nvPr/>
          </p:nvSpPr>
          <p:spPr>
            <a:xfrm>
              <a:off x="3117374" y="5890902"/>
              <a:ext cx="189205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- 0,31 </a:t>
              </a:r>
              <a:r>
                <a:rPr lang="en-US" altLang="zh-CN" sz="1400" b="1" dirty="0" err="1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poin</a:t>
              </a: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 (430 </a:t>
              </a:r>
              <a:r>
                <a:rPr lang="en-US" altLang="zh-CN" sz="1400" b="1" dirty="0" err="1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ribu</a:t>
              </a: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106018" y="2577230"/>
              <a:ext cx="1260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Agustus 2014: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7,24 juta orang</a:t>
              </a:r>
            </a:p>
          </p:txBody>
        </p:sp>
        <p:sp>
          <p:nvSpPr>
            <p:cNvPr id="40" name="文本框 17"/>
            <p:cNvSpPr txBox="1">
              <a:spLocks noChangeArrowheads="1"/>
            </p:cNvSpPr>
            <p:nvPr/>
          </p:nvSpPr>
          <p:spPr bwMode="auto">
            <a:xfrm>
              <a:off x="1333306" y="2577230"/>
              <a:ext cx="1173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b="1" baseline="-25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Februari 2015: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b="1" baseline="-25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7,45 juta orang</a:t>
              </a:r>
            </a:p>
          </p:txBody>
        </p:sp>
        <p:sp>
          <p:nvSpPr>
            <p:cNvPr id="47" name="圆角矩形 25"/>
            <p:cNvSpPr/>
            <p:nvPr/>
          </p:nvSpPr>
          <p:spPr bwMode="auto">
            <a:xfrm flipV="1">
              <a:off x="3715678" y="2552063"/>
              <a:ext cx="1134899" cy="29516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8" name="任意多边形 26"/>
            <p:cNvSpPr/>
            <p:nvPr/>
          </p:nvSpPr>
          <p:spPr bwMode="auto">
            <a:xfrm>
              <a:off x="3716511" y="3226619"/>
              <a:ext cx="1134900" cy="2321910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9" name="文本框 28"/>
            <p:cNvSpPr txBox="1">
              <a:spLocks noChangeArrowheads="1"/>
            </p:cNvSpPr>
            <p:nvPr/>
          </p:nvSpPr>
          <p:spPr bwMode="auto">
            <a:xfrm>
              <a:off x="3716449" y="2577230"/>
              <a:ext cx="11908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Februari 201</a:t>
              </a:r>
              <a:r>
                <a:rPr lang="en-AU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6</a:t>
              </a:r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:</a:t>
              </a:r>
            </a:p>
            <a:p>
              <a:pPr algn="ctr" eaLnBrk="1" hangingPunct="1"/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7,</a:t>
              </a:r>
              <a:r>
                <a:rPr lang="en-AU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02</a:t>
              </a:r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 juta orang</a:t>
              </a:r>
            </a:p>
          </p:txBody>
        </p:sp>
        <p:sp>
          <p:nvSpPr>
            <p:cNvPr id="42" name="圆角矩形 14"/>
            <p:cNvSpPr/>
            <p:nvPr/>
          </p:nvSpPr>
          <p:spPr>
            <a:xfrm flipV="1">
              <a:off x="2518238" y="2550784"/>
              <a:ext cx="1134899" cy="29529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3" name="任意多边形 15"/>
            <p:cNvSpPr/>
            <p:nvPr/>
          </p:nvSpPr>
          <p:spPr>
            <a:xfrm>
              <a:off x="2519071" y="3226621"/>
              <a:ext cx="1134900" cy="232191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4" name="文本框 17"/>
            <p:cNvSpPr txBox="1">
              <a:spLocks noChangeArrowheads="1"/>
            </p:cNvSpPr>
            <p:nvPr/>
          </p:nvSpPr>
          <p:spPr bwMode="auto">
            <a:xfrm>
              <a:off x="2518238" y="2577230"/>
              <a:ext cx="11982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Agustus 2015: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7,56 juta orang</a:t>
              </a:r>
            </a:p>
          </p:txBody>
        </p:sp>
        <p:graphicFrame>
          <p:nvGraphicFramePr>
            <p:cNvPr id="45" name="Chart 44"/>
            <p:cNvGraphicFramePr>
              <a:graphicFrameLocks/>
            </p:cNvGraphicFramePr>
            <p:nvPr>
              <p:extLst/>
            </p:nvPr>
          </p:nvGraphicFramePr>
          <p:xfrm>
            <a:off x="106680" y="3343101"/>
            <a:ext cx="4754737" cy="2214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6" name="Straight Connector 45"/>
            <p:cNvCxnSpPr/>
            <p:nvPr/>
          </p:nvCxnSpPr>
          <p:spPr>
            <a:xfrm>
              <a:off x="164217" y="5517811"/>
              <a:ext cx="46896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4365774"/>
              </p:ext>
            </p:extLst>
          </p:nvPr>
        </p:nvGraphicFramePr>
        <p:xfrm>
          <a:off x="5071136" y="1628800"/>
          <a:ext cx="4325400" cy="458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3320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76200" y="4742357"/>
            <a:ext cx="9247290" cy="1810843"/>
            <a:chOff x="-27090" y="5576503"/>
            <a:chExt cx="9247290" cy="1810843"/>
          </a:xfrm>
        </p:grpSpPr>
        <p:sp>
          <p:nvSpPr>
            <p:cNvPr id="12" name="梯形 1"/>
            <p:cNvSpPr/>
            <p:nvPr/>
          </p:nvSpPr>
          <p:spPr>
            <a:xfrm>
              <a:off x="76200" y="5591175"/>
              <a:ext cx="1476000" cy="352425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2"/>
            <p:cNvSpPr/>
            <p:nvPr/>
          </p:nvSpPr>
          <p:spPr>
            <a:xfrm>
              <a:off x="-27090" y="5721832"/>
              <a:ext cx="9247290" cy="16655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梯形 3"/>
            <p:cNvSpPr/>
            <p:nvPr/>
          </p:nvSpPr>
          <p:spPr>
            <a:xfrm flipV="1">
              <a:off x="190272" y="5576503"/>
              <a:ext cx="1260000" cy="396000"/>
            </a:xfrm>
            <a:prstGeom prst="trapezoid">
              <a:avLst>
                <a:gd name="adj" fmla="val 1987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90" name="Content Placeholder 4"/>
          <p:cNvSpPr>
            <a:spLocks noGrp="1"/>
          </p:cNvSpPr>
          <p:nvPr>
            <p:ph sz="quarter" idx="13"/>
          </p:nvPr>
        </p:nvSpPr>
        <p:spPr>
          <a:xfrm>
            <a:off x="-255690" y="5297488"/>
            <a:ext cx="9475890" cy="1408112"/>
          </a:xfrm>
        </p:spPr>
        <p:txBody>
          <a:bodyPr lIns="182880" rtlCol="0">
            <a:noAutofit/>
          </a:bodyPr>
          <a:lstStyle/>
          <a:p>
            <a:pPr marL="6286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Pada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ebruari 2016, TPT terendah ada pada penduduk berpendidikan SD ke bawah yaitu sebesar 3,4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%, sementara TPT tertinggi pada jenjang pendidikan SMK sebesar 9,84%</a:t>
            </a:r>
          </a:p>
          <a:p>
            <a:pPr marL="6286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Dalam setahun terakhir, TPT yang mengalami p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eningkatan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terjadi pada jenjang SM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   (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0,79 persen 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poin) dan 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Universitas 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0,88 persen poin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0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570663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EC61C6D-95E2-4399-99F0-477645FF21D5}" type="slidenum">
              <a:rPr lang="id-ID" sz="1400" b="1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d-ID" sz="1400" b="1" dirty="0">
              <a:solidFill>
                <a:prstClr val="black"/>
              </a:solidFill>
            </a:endParaRP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1042988" y="171116"/>
            <a:ext cx="89154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TPT Menurut Pendidikan (Persen),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247" name="Content Placeholder 4"/>
          <p:cNvSpPr>
            <a:spLocks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128710"/>
          <a:ext cx="8269289" cy="3290890"/>
        </p:xfrm>
        <a:graphic>
          <a:graphicData uri="http://schemas.openxmlformats.org/drawingml/2006/table">
            <a:tbl>
              <a:tblPr/>
              <a:tblGrid>
                <a:gridCol w="3412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29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Pendidikan Tertinggi yang Ditamatkan</a:t>
                      </a:r>
                    </a:p>
                  </a:txBody>
                  <a:tcPr marL="5500" marR="5500" marT="5495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  <a:endParaRPr kumimoji="0" lang="id-ID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4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Agustus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Februari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Agustus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Februari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(1)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(2)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(3)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(4)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(5)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awah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3,61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Pertama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(SMP)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Atas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(SMA)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10,32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6,95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Kejuruan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(SMK)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12,65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Diploma I/II/III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7,49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7,54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5,34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6,40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0" marR="0" marT="35995" marB="359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5,94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5,81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6,18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5,50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85915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76200" y="4800600"/>
            <a:ext cx="9247290" cy="1791249"/>
            <a:chOff x="-27090" y="5576503"/>
            <a:chExt cx="9247290" cy="1791249"/>
          </a:xfrm>
        </p:grpSpPr>
        <p:sp>
          <p:nvSpPr>
            <p:cNvPr id="12" name="梯形 1"/>
            <p:cNvSpPr/>
            <p:nvPr/>
          </p:nvSpPr>
          <p:spPr>
            <a:xfrm>
              <a:off x="76200" y="5591175"/>
              <a:ext cx="1476000" cy="352425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2"/>
            <p:cNvSpPr/>
            <p:nvPr/>
          </p:nvSpPr>
          <p:spPr>
            <a:xfrm>
              <a:off x="-27090" y="5721832"/>
              <a:ext cx="9247290" cy="16459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梯形 3"/>
            <p:cNvSpPr/>
            <p:nvPr/>
          </p:nvSpPr>
          <p:spPr>
            <a:xfrm flipV="1">
              <a:off x="190272" y="5576503"/>
              <a:ext cx="1260000" cy="396000"/>
            </a:xfrm>
            <a:prstGeom prst="trapezoid">
              <a:avLst>
                <a:gd name="adj" fmla="val 1987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aphicFrame>
        <p:nvGraphicFramePr>
          <p:cNvPr id="3" name="Chart 12"/>
          <p:cNvGraphicFramePr>
            <a:graphicFrameLocks/>
          </p:cNvGraphicFramePr>
          <p:nvPr>
            <p:extLst/>
          </p:nvPr>
        </p:nvGraphicFramePr>
        <p:xfrm>
          <a:off x="-206683" y="871691"/>
          <a:ext cx="9309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027113" y="115888"/>
            <a:ext cx="82296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itchFamily="34" charset="0"/>
              </a:rPr>
              <a:t>Bekerja Menurut Pendidikan (persen),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itchFamily="34" charset="0"/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10" name="Right Arrow 4"/>
          <p:cNvSpPr/>
          <p:nvPr/>
        </p:nvSpPr>
        <p:spPr>
          <a:xfrm>
            <a:off x="76200" y="4997923"/>
            <a:ext cx="8915400" cy="1842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880" tIns="10795" rIns="0" bIns="10795" spcCol="1270" anchor="ctr"/>
          <a:lstStyle/>
          <a:p>
            <a:pPr marL="0" lvl="1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Pada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Februari</a:t>
            </a:r>
            <a:r>
              <a:rPr lang="en-A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201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285750" lvl="1" indent="-285750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Kualitas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tenaga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didominasi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berpendidikan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S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ke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bawah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52,4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juta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orang (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43,46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%)</a:t>
            </a:r>
          </a:p>
          <a:p>
            <a:pPr marL="285750" lvl="1" indent="-285750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Diploma 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I/II/III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Universitas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hanya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sekitar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1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3,7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juta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orang (11,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34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%) </a:t>
            </a:r>
            <a:endParaRPr lang="en-US" sz="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0" lvl="1" defTabSz="7556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Dalam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setahun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terakhir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268288" lvl="1" indent="-268288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Penduduk bekerja berpendidikan SD ke Bawah turun dari 45,19% menjadi 43,46%</a:t>
            </a:r>
          </a:p>
          <a:p>
            <a:pPr marL="268288" lvl="1" indent="-268288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Penduduk bekerja berpendidikan Diploma I/II/III dan Universitas naik dari 10,89% menjadi 11,34%.</a:t>
            </a:r>
          </a:p>
        </p:txBody>
      </p:sp>
      <p:sp>
        <p:nvSpPr>
          <p:cNvPr id="11273" name="Slide Number Placeholder 7"/>
          <p:cNvSpPr txBox="1">
            <a:spLocks/>
          </p:cNvSpPr>
          <p:nvPr/>
        </p:nvSpPr>
        <p:spPr bwMode="auto">
          <a:xfrm>
            <a:off x="7010400" y="66103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1DEF477-FCA5-4E4C-A62D-EE7DD778273F}" type="slidenum">
              <a:rPr lang="en-US" sz="1100" b="1">
                <a:latin typeface="+mj-lt"/>
              </a:rPr>
              <a:pPr algn="r" eaLnBrk="1" hangingPunct="1"/>
              <a:t>45</a:t>
            </a:fld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64577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/>
          </p:nvPr>
        </p:nvGraphicFramePr>
        <p:xfrm>
          <a:off x="314325" y="1054702"/>
          <a:ext cx="8543925" cy="334062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65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3574">
                <a:tc rowSpan="3">
                  <a:txBody>
                    <a:bodyPr/>
                    <a:lstStyle/>
                    <a:p>
                      <a:pPr algn="ctr" rtl="0" fontAlgn="t">
                        <a:lnSpc>
                          <a:spcPts val="1100"/>
                        </a:lnSpc>
                      </a:pPr>
                      <a:r>
                        <a:rPr lang="id-ID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Lapangan Pekerjaan Utama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2015</a:t>
                      </a: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Agustus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Februari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Agustus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Februari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pPr algn="ctr" rtl="0" fontAlgn="t"/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425" marR="7425" marT="76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425" marR="7425" marT="7672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Persen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167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100"/>
                        </a:lnSpc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(1)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100"/>
                        </a:lnSpc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(2)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(3)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(4)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(5)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60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(6)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Pertanian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38,97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40,12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31,74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Industri</a:t>
                      </a:r>
                      <a:r>
                        <a:rPr lang="id-ID" sz="1600" u="none" strike="noStrike" baseline="0" dirty="0">
                          <a:effectLst/>
                          <a:latin typeface="+mn-lt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15,26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16,38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15,97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13,24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Konstruksi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7,28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7,72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6,39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Perdagangan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24,83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26,65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28,50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23,62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Transportasi, Pergudangan &amp; Komunikasi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5,11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5,19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Keuangan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3,03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3,65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3,48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Jasa Kemasyarakatan/perorangan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18,42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19,41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17,94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16,40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Lainnya</a:t>
                      </a:r>
                      <a:r>
                        <a:rPr lang="id-ID" sz="1600" u="none" strike="noStrike" baseline="30000" dirty="0">
                          <a:effectLst/>
                          <a:latin typeface="+mn-lt"/>
                        </a:rPr>
                        <a:t>*)</a:t>
                      </a:r>
                      <a:endParaRPr lang="id-ID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1,73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1,73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896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114,63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120,85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114,82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120,65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3430" name="Rectangle 15"/>
          <p:cNvSpPr>
            <a:spLocks noChangeArrowheads="1"/>
          </p:cNvSpPr>
          <p:nvPr/>
        </p:nvSpPr>
        <p:spPr bwMode="auto">
          <a:xfrm>
            <a:off x="969963" y="116632"/>
            <a:ext cx="835501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Struktur Lapangan Pekerjaan Penduduk (Juta Orang),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52400" y="4800600"/>
            <a:ext cx="9310688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矩形 9"/>
          <p:cNvSpPr/>
          <p:nvPr/>
        </p:nvSpPr>
        <p:spPr bwMode="auto">
          <a:xfrm>
            <a:off x="250825" y="4965788"/>
            <a:ext cx="504825" cy="23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itchFamily="34" charset="-122"/>
            </a:endParaRPr>
          </a:p>
        </p:txBody>
      </p:sp>
      <p:cxnSp>
        <p:nvCxnSpPr>
          <p:cNvPr id="25" name="直接连接符 12"/>
          <p:cNvCxnSpPr>
            <a:stCxn id="19" idx="2"/>
          </p:cNvCxnSpPr>
          <p:nvPr/>
        </p:nvCxnSpPr>
        <p:spPr bwMode="auto">
          <a:xfrm>
            <a:off x="503238" y="5203913"/>
            <a:ext cx="342106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4" name="矩形 15"/>
          <p:cNvSpPr>
            <a:spLocks noChangeArrowheads="1"/>
          </p:cNvSpPr>
          <p:nvPr/>
        </p:nvSpPr>
        <p:spPr bwMode="auto">
          <a:xfrm>
            <a:off x="755650" y="4839209"/>
            <a:ext cx="337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Struktur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Lapangan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Pekerjaan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endParaRPr lang="zh-CN" altLang="en-US" sz="2000" b="1" dirty="0">
              <a:latin typeface="Calibri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4316519" y="5259475"/>
            <a:ext cx="475128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Calibri"/>
                <a:cs typeface="Arial" charset="0"/>
              </a:rPr>
              <a:t>Dalam setahun terakhir jumlah penduduk bekerja  men</a:t>
            </a:r>
            <a:r>
              <a:rPr lang="id-ID" sz="1600" dirty="0">
                <a:latin typeface="Calibri"/>
                <a:cs typeface="Arial" charset="0"/>
              </a:rPr>
              <a:t>urun</a:t>
            </a:r>
            <a:r>
              <a:rPr lang="sv-SE" sz="1600" dirty="0">
                <a:latin typeface="Calibri"/>
                <a:cs typeface="Arial" charset="0"/>
              </a:rPr>
              <a:t> kecuali:</a:t>
            </a:r>
            <a:endParaRPr lang="en-US" sz="1600" dirty="0">
              <a:latin typeface="Calibri"/>
              <a:cs typeface="Arial" charset="0"/>
            </a:endParaRPr>
          </a:p>
          <a:p>
            <a:pPr marL="185738" lvl="1" indent="-185738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>
                <a:latin typeface="Calibri"/>
                <a:cs typeface="Arial" charset="0"/>
              </a:rPr>
              <a:t>Sektor</a:t>
            </a:r>
            <a:r>
              <a:rPr lang="id-ID" sz="1600" dirty="0">
                <a:latin typeface="Calibri"/>
                <a:cs typeface="Arial" charset="0"/>
              </a:rPr>
              <a:t> </a:t>
            </a:r>
            <a:r>
              <a:rPr lang="en-US" sz="1600" dirty="0">
                <a:latin typeface="Calibri"/>
                <a:cs typeface="Arial" charset="0"/>
              </a:rPr>
              <a:t>P</a:t>
            </a:r>
            <a:r>
              <a:rPr lang="id-ID" sz="1600" dirty="0">
                <a:latin typeface="Calibri"/>
                <a:cs typeface="Arial" charset="0"/>
              </a:rPr>
              <a:t>erdagangan </a:t>
            </a:r>
            <a:r>
              <a:rPr lang="en-US" sz="1600" dirty="0" err="1">
                <a:latin typeface="Calibri"/>
                <a:cs typeface="Arial" charset="0"/>
              </a:rPr>
              <a:t>ber</a:t>
            </a:r>
            <a:r>
              <a:rPr lang="id-ID" sz="1600" dirty="0">
                <a:latin typeface="Calibri"/>
                <a:cs typeface="Arial" charset="0"/>
              </a:rPr>
              <a:t>tambah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en-US" sz="1600" dirty="0" err="1">
                <a:latin typeface="Calibri"/>
                <a:cs typeface="Arial" charset="0"/>
              </a:rPr>
              <a:t>sebanyak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id-ID" sz="1600" dirty="0">
                <a:latin typeface="Calibri"/>
                <a:cs typeface="Arial" charset="0"/>
              </a:rPr>
              <a:t>1,8 juta </a:t>
            </a:r>
            <a:r>
              <a:rPr lang="en-US" sz="1600" dirty="0">
                <a:latin typeface="Calibri"/>
                <a:cs typeface="Arial" charset="0"/>
              </a:rPr>
              <a:t>orang (</a:t>
            </a:r>
            <a:r>
              <a:rPr lang="id-ID" sz="1600" dirty="0">
                <a:latin typeface="Calibri"/>
                <a:cs typeface="Arial" charset="0"/>
              </a:rPr>
              <a:t>6,94</a:t>
            </a:r>
            <a:r>
              <a:rPr lang="en-US" sz="1600" dirty="0">
                <a:latin typeface="Calibri"/>
                <a:cs typeface="Arial" charset="0"/>
              </a:rPr>
              <a:t>%)</a:t>
            </a:r>
          </a:p>
          <a:p>
            <a:pPr marL="185738" lvl="1" indent="-185738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>
                <a:latin typeface="Calibri"/>
                <a:cs typeface="Arial" charset="0"/>
              </a:rPr>
              <a:t>Sektor</a:t>
            </a:r>
            <a:r>
              <a:rPr lang="id-ID" sz="1600" dirty="0">
                <a:latin typeface="Calibri"/>
                <a:cs typeface="Arial" charset="0"/>
              </a:rPr>
              <a:t> </a:t>
            </a:r>
            <a:r>
              <a:rPr lang="en-US" sz="1600" dirty="0">
                <a:latin typeface="Calibri"/>
                <a:cs typeface="Arial" charset="0"/>
              </a:rPr>
              <a:t>J</a:t>
            </a:r>
            <a:r>
              <a:rPr lang="id-ID" sz="1600" dirty="0">
                <a:latin typeface="Calibri"/>
                <a:cs typeface="Arial" charset="0"/>
              </a:rPr>
              <a:t>asa Kemasyarakatan </a:t>
            </a:r>
            <a:r>
              <a:rPr lang="en-US" sz="1600" dirty="0" err="1">
                <a:latin typeface="Calibri"/>
                <a:cs typeface="Arial" charset="0"/>
              </a:rPr>
              <a:t>ber</a:t>
            </a:r>
            <a:r>
              <a:rPr lang="id-ID" sz="1600" dirty="0">
                <a:latin typeface="Calibri"/>
                <a:cs typeface="Arial" charset="0"/>
              </a:rPr>
              <a:t>tambah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en-US" sz="1600" dirty="0" err="1">
                <a:latin typeface="Calibri"/>
                <a:cs typeface="Arial" charset="0"/>
              </a:rPr>
              <a:t>sebanyak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id-ID" sz="1600" dirty="0">
                <a:latin typeface="Calibri"/>
                <a:cs typeface="Arial" charset="0"/>
              </a:rPr>
              <a:t>380 </a:t>
            </a:r>
            <a:r>
              <a:rPr lang="en-US" sz="1600" dirty="0" err="1">
                <a:latin typeface="Calibri"/>
                <a:cs typeface="Arial" charset="0"/>
              </a:rPr>
              <a:t>ribu</a:t>
            </a:r>
            <a:r>
              <a:rPr lang="en-US" sz="1600" dirty="0">
                <a:latin typeface="Calibri"/>
                <a:cs typeface="Arial" charset="0"/>
              </a:rPr>
              <a:t>   orang (</a:t>
            </a:r>
            <a:r>
              <a:rPr lang="id-ID" sz="1600" dirty="0">
                <a:latin typeface="Calibri"/>
                <a:cs typeface="Arial" charset="0"/>
              </a:rPr>
              <a:t>1,96</a:t>
            </a:r>
            <a:r>
              <a:rPr lang="en-US" sz="1600" dirty="0">
                <a:latin typeface="Calibri"/>
                <a:cs typeface="Arial" charset="0"/>
              </a:rPr>
              <a:t>%)</a:t>
            </a:r>
          </a:p>
        </p:txBody>
      </p:sp>
      <p:sp>
        <p:nvSpPr>
          <p:cNvPr id="13436" name="矩形 18"/>
          <p:cNvSpPr>
            <a:spLocks noChangeArrowheads="1"/>
          </p:cNvSpPr>
          <p:nvPr/>
        </p:nvSpPr>
        <p:spPr bwMode="auto">
          <a:xfrm>
            <a:off x="152400" y="5295988"/>
            <a:ext cx="41783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Struktur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lapangan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pekerjaan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pada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id-ID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Februari 2016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tidak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berubah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Sektor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Pertanian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,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Perdagangan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,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Jasa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Kemasyarakatan</a:t>
            </a:r>
            <a:r>
              <a:rPr lang="id-ID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/Perorangan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dan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Sektor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Industri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masih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menjadi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penyumbang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terbesar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penyerapan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tenaga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kerja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di Indonesia. </a:t>
            </a:r>
          </a:p>
        </p:txBody>
      </p:sp>
      <p:sp>
        <p:nvSpPr>
          <p:cNvPr id="29" name="矩形 9"/>
          <p:cNvSpPr/>
          <p:nvPr/>
        </p:nvSpPr>
        <p:spPr bwMode="auto">
          <a:xfrm>
            <a:off x="4427538" y="4965788"/>
            <a:ext cx="504825" cy="236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itchFamily="34" charset="-122"/>
            </a:endParaRPr>
          </a:p>
        </p:txBody>
      </p:sp>
      <p:cxnSp>
        <p:nvCxnSpPr>
          <p:cNvPr id="30" name="直接连接符 12"/>
          <p:cNvCxnSpPr>
            <a:stCxn id="29" idx="2"/>
          </p:cNvCxnSpPr>
          <p:nvPr/>
        </p:nvCxnSpPr>
        <p:spPr bwMode="auto">
          <a:xfrm>
            <a:off x="4679950" y="5202325"/>
            <a:ext cx="342106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9" name="矩形 15"/>
          <p:cNvSpPr>
            <a:spLocks noChangeArrowheads="1"/>
          </p:cNvSpPr>
          <p:nvPr/>
        </p:nvSpPr>
        <p:spPr bwMode="auto">
          <a:xfrm>
            <a:off x="4932363" y="4839209"/>
            <a:ext cx="368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Perkembangan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Setahun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Terakhir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endParaRPr lang="zh-CN" altLang="en-US" sz="2000" b="1" dirty="0">
              <a:latin typeface="Calibri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3440" name="TextBox 1"/>
          <p:cNvSpPr txBox="1">
            <a:spLocks noChangeArrowheads="1"/>
          </p:cNvSpPr>
          <p:nvPr/>
        </p:nvSpPr>
        <p:spPr bwMode="auto">
          <a:xfrm>
            <a:off x="-1588" y="4432300"/>
            <a:ext cx="658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1200" b="1">
                <a:solidFill>
                  <a:prstClr val="black"/>
                </a:solidFill>
              </a:rPr>
              <a:t>Ket: </a:t>
            </a:r>
            <a:r>
              <a:rPr lang="id-ID" sz="1200" b="1" baseline="30000">
                <a:solidFill>
                  <a:prstClr val="black"/>
                </a:solidFill>
              </a:rPr>
              <a:t>*)</a:t>
            </a:r>
            <a:r>
              <a:rPr lang="id-ID" sz="1200" b="1">
                <a:solidFill>
                  <a:prstClr val="black"/>
                </a:solidFill>
              </a:rPr>
              <a:t>Sektor lainnya terdiri dari: Sektor Pertambangan dan Sektor Listrik, Gas dan Air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62940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AE33FFC-C9CA-4139-885A-1F4BD39543EB}" type="slidenum">
              <a:rPr lang="id-ID" sz="1200" b="1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d-ID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2874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/>
          </p:nvPr>
        </p:nvGraphicFramePr>
        <p:xfrm>
          <a:off x="4592459" y="1138508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23528" y="1304808"/>
            <a:ext cx="3200400" cy="396000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Pendidikan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043608" y="155213"/>
            <a:ext cx="8078750" cy="504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5258" y="5185666"/>
            <a:ext cx="3200400" cy="488994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Sektor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22731" y="1124745"/>
            <a:ext cx="3200400" cy="436886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Jam </a:t>
            </a:r>
            <a:r>
              <a:rPr lang="en-US" sz="1600" b="1" dirty="0" err="1">
                <a:solidFill>
                  <a:srgbClr val="000000"/>
                </a:solidFill>
              </a:rPr>
              <a:t>Kerja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6464300" y="3383414"/>
            <a:ext cx="26580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b="1" baseline="30000" dirty="0">
                <a:solidFill>
                  <a:srgbClr val="000000"/>
                </a:solidFill>
                <a:latin typeface="Arial" charset="0"/>
              </a:rPr>
              <a:t>*)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Termasuk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sementara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bekerja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-252536" y="1561631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3356127" y="3808496"/>
          <a:ext cx="516287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7607804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4415" y="1017731"/>
          <a:ext cx="8335177" cy="4931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5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61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82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Tahun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Angkatan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Kerja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TPAK (%)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Pengangguran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TPT (%)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Pekerja</a:t>
                      </a:r>
                      <a:r>
                        <a:rPr lang="en-AU" sz="14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Formal</a:t>
                      </a:r>
                      <a:endParaRPr lang="en-AU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Pekerja</a:t>
                      </a:r>
                      <a:r>
                        <a:rPr lang="en-AU" sz="14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Informal</a:t>
                      </a:r>
                      <a:endParaRPr lang="en-AU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7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(%)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thd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(%)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thd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2011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120,43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70,01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8,38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6,96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112,05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38,61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34,46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73,44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65,54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2011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116,10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66,78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8,68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7,48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107,42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40,56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66,85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62,24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2012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121,82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69,59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6,37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114,06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42,57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37,32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71,49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62,68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2012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119,85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7,35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6,13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112,50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44,82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2013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123,17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69,15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5,88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115,93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46,18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69,75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2013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120,17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66,77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7,41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44,98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67,78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</a:t>
                      </a:r>
                      <a:r>
                        <a:rPr lang="en-AU" sz="1300" u="none" strike="noStrike" baseline="0" dirty="0">
                          <a:effectLst/>
                          <a:latin typeface="+mn-lt"/>
                          <a:cs typeface="Arial" pitchFamily="34" charset="0"/>
                        </a:rPr>
                        <a:t> 20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125,32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7,15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5,70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118,17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47,49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40,19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70,68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59,81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2014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121,87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66,60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5,94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114,63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46,56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40,62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68,07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59,38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Feb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Feb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1662" y="6165304"/>
            <a:ext cx="853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Keterangan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: 	1.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2011 --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Agustus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2013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merupakan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hasil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backcasting</a:t>
            </a:r>
            <a:endParaRPr lang="en-US" sz="1400" b="1" i="1" dirty="0">
              <a:solidFill>
                <a:schemeClr val="bg1"/>
              </a:solidFill>
              <a:latin typeface="Calibri"/>
              <a:cs typeface="Arial" pitchFamily="34" charset="0"/>
            </a:endParaRPr>
          </a:p>
          <a:p>
            <a:pPr>
              <a:tabLst>
                <a:tab pos="914400" algn="l"/>
              </a:tabLst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                      </a:t>
            </a:r>
            <a:r>
              <a:rPr lang="id-ID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	2.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2014 –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2016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menggunakan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penimbang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hasil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proyeksi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penduduk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166099"/>
            <a:ext cx="8532440" cy="504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Perkembangan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Tenaga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Kerja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Indonesia </a:t>
            </a:r>
          </a:p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2011-2016 (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Juta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Orang)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D1BE9-792D-461B-900D-68F41C0F0EDD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1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06" y="116632"/>
            <a:ext cx="8867328" cy="5040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sz="2400" b="1" dirty="0">
                <a:solidFill>
                  <a:srgbClr val="FFC000"/>
                </a:solidFill>
              </a:rPr>
              <a:t>TANTANGAN DATA STATISTIK BERKUALITAS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692696"/>
            <a:ext cx="82192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Meningkatnya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Ilmu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Statistik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 ICT </a:t>
            </a:r>
            <a:r>
              <a:rPr lang="en-US" sz="2400" dirty="0" err="1">
                <a:solidFill>
                  <a:srgbClr val="283B44"/>
                </a:solidFill>
              </a:rPr>
              <a:t>maka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muncul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tantangan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harus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diatisipasi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Big Data</a:t>
            </a: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One Data</a:t>
            </a: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Revolusi</a:t>
            </a:r>
            <a:r>
              <a:rPr lang="en-US" sz="2400" dirty="0">
                <a:solidFill>
                  <a:srgbClr val="283B44"/>
                </a:solidFill>
              </a:rPr>
              <a:t> Data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Permintaan</a:t>
            </a:r>
            <a:r>
              <a:rPr lang="en-US" sz="2400" dirty="0">
                <a:solidFill>
                  <a:srgbClr val="283B44"/>
                </a:solidFill>
              </a:rPr>
              <a:t> Data </a:t>
            </a:r>
            <a:r>
              <a:rPr lang="en-US" sz="2400" dirty="0" err="1">
                <a:solidFill>
                  <a:srgbClr val="283B44"/>
                </a:solidFill>
              </a:rPr>
              <a:t>Berkualitas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semakin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meningkat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Perubahan</a:t>
            </a:r>
            <a:r>
              <a:rPr lang="en-US" sz="2400" dirty="0">
                <a:solidFill>
                  <a:srgbClr val="283B44"/>
                </a:solidFill>
              </a:rPr>
              <a:t> MDGs </a:t>
            </a:r>
            <a:r>
              <a:rPr lang="en-US" sz="2400" dirty="0" err="1">
                <a:solidFill>
                  <a:srgbClr val="283B44"/>
                </a:solidFill>
              </a:rPr>
              <a:t>ke</a:t>
            </a:r>
            <a:r>
              <a:rPr lang="en-US" sz="2400" dirty="0">
                <a:solidFill>
                  <a:srgbClr val="283B44"/>
                </a:solidFill>
              </a:rPr>
              <a:t> SDGs </a:t>
            </a:r>
            <a:r>
              <a:rPr lang="en-US" sz="2400" dirty="0" err="1">
                <a:solidFill>
                  <a:srgbClr val="283B44"/>
                </a:solidFill>
              </a:rPr>
              <a:t>dari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sekitar</a:t>
            </a:r>
            <a:r>
              <a:rPr lang="en-US" sz="2400" dirty="0">
                <a:solidFill>
                  <a:srgbClr val="283B44"/>
                </a:solidFill>
              </a:rPr>
              <a:t> 40 </a:t>
            </a:r>
            <a:r>
              <a:rPr lang="en-US" sz="2400" dirty="0" err="1" smtClean="0">
                <a:solidFill>
                  <a:srgbClr val="283B44"/>
                </a:solidFill>
              </a:rPr>
              <a:t>indikator</a:t>
            </a:r>
            <a:r>
              <a:rPr lang="en-US" sz="2400" dirty="0" smtClean="0">
                <a:solidFill>
                  <a:srgbClr val="283B44"/>
                </a:solidFill>
              </a:rPr>
              <a:t> </a:t>
            </a:r>
            <a:r>
              <a:rPr lang="en-US" sz="2400" dirty="0">
                <a:solidFill>
                  <a:srgbClr val="283B44"/>
                </a:solidFill>
              </a:rPr>
              <a:t>yang </a:t>
            </a:r>
            <a:r>
              <a:rPr lang="en-US" sz="2400" dirty="0" err="1">
                <a:solidFill>
                  <a:srgbClr val="283B44"/>
                </a:solidFill>
              </a:rPr>
              <a:t>harus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disajikan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dikoordinir</a:t>
            </a:r>
            <a:r>
              <a:rPr lang="en-US" sz="2400" dirty="0">
                <a:solidFill>
                  <a:srgbClr val="283B44"/>
                </a:solidFill>
              </a:rPr>
              <a:t> PBB </a:t>
            </a:r>
            <a:r>
              <a:rPr lang="en-US" sz="2400" dirty="0" err="1">
                <a:solidFill>
                  <a:srgbClr val="283B44"/>
                </a:solidFill>
              </a:rPr>
              <a:t>menjadi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sekita</a:t>
            </a:r>
            <a:r>
              <a:rPr lang="en-US" sz="2400" dirty="0">
                <a:solidFill>
                  <a:srgbClr val="283B44"/>
                </a:solidFill>
              </a:rPr>
              <a:t> 249 </a:t>
            </a:r>
            <a:r>
              <a:rPr lang="en-US" sz="2400" dirty="0" err="1">
                <a:solidFill>
                  <a:srgbClr val="283B44"/>
                </a:solidFill>
              </a:rPr>
              <a:t>i</a:t>
            </a:r>
            <a:r>
              <a:rPr lang="en-US" sz="2400" dirty="0" err="1" smtClean="0">
                <a:solidFill>
                  <a:srgbClr val="283B44"/>
                </a:solidFill>
              </a:rPr>
              <a:t>ndikator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Dibangunnnya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bergagai</a:t>
            </a:r>
            <a:r>
              <a:rPr lang="en-US" sz="2400" dirty="0">
                <a:solidFill>
                  <a:srgbClr val="283B44"/>
                </a:solidFill>
              </a:rPr>
              <a:t> indicator </a:t>
            </a:r>
            <a:r>
              <a:rPr lang="en-US" sz="2400" dirty="0" err="1">
                <a:solidFill>
                  <a:srgbClr val="283B44"/>
                </a:solidFill>
              </a:rPr>
              <a:t>baru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untuk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mengukur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berbagai</a:t>
            </a:r>
            <a:r>
              <a:rPr lang="en-US" sz="2400" dirty="0">
                <a:solidFill>
                  <a:srgbClr val="283B44"/>
                </a:solidFill>
              </a:rPr>
              <a:t> program (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Kebahagiaan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Anti </a:t>
            </a:r>
            <a:r>
              <a:rPr lang="en-US" sz="2400" dirty="0" err="1">
                <a:solidFill>
                  <a:srgbClr val="283B44"/>
                </a:solidFill>
              </a:rPr>
              <a:t>Korupsi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Demokrasi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Indeks2 yang lain)</a:t>
            </a:r>
          </a:p>
        </p:txBody>
      </p:sp>
    </p:spTree>
    <p:extLst>
      <p:ext uri="{BB962C8B-B14F-4D97-AF65-F5344CB8AC3E}">
        <p14:creationId xmlns:p14="http://schemas.microsoft.com/office/powerpoint/2010/main" xmlns="" val="26744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502096"/>
            <a:ext cx="8496944" cy="14127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PANDANGAN PUBLIK TTG STATISTIK</a:t>
            </a:r>
            <a:endParaRPr lang="en-US" b="1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914400" y="1914872"/>
            <a:ext cx="6858000" cy="3962400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penuh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:   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Membosankan</a:t>
            </a:r>
            <a:r>
              <a:rPr lang="en-US" sz="2800" dirty="0" smtClean="0"/>
              <a:t>:  </a:t>
            </a: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menarik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Mahal</a:t>
            </a:r>
            <a:r>
              <a:rPr lang="en-US" sz="2800" dirty="0" smtClean="0"/>
              <a:t> :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murah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051082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15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sz="3000" b="1" dirty="0">
                <a:solidFill>
                  <a:srgbClr val="FFC000"/>
                </a:solidFill>
              </a:rPr>
              <a:t>PENUTUP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8596" y="928670"/>
            <a:ext cx="8279832" cy="442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BPS </a:t>
            </a:r>
            <a:r>
              <a:rPr lang="en-US" sz="2400" dirty="0" err="1">
                <a:solidFill>
                  <a:srgbClr val="283B44"/>
                </a:solidFill>
              </a:rPr>
              <a:t>melakukan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banyak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sensus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survei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menghasilkan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beragam</a:t>
            </a:r>
            <a:r>
              <a:rPr lang="en-US" sz="2400" dirty="0">
                <a:solidFill>
                  <a:srgbClr val="283B44"/>
                </a:solidFill>
              </a:rPr>
              <a:t> data yang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dimanfaatkan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untuk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penelitian</a:t>
            </a:r>
            <a:r>
              <a:rPr lang="en-US" sz="2400" dirty="0">
                <a:solidFill>
                  <a:srgbClr val="283B44"/>
                </a:solidFill>
              </a:rPr>
              <a:t>.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Penelitian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bisa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menggunakan</a:t>
            </a:r>
            <a:r>
              <a:rPr lang="en-US" sz="2400" dirty="0">
                <a:solidFill>
                  <a:srgbClr val="283B44"/>
                </a:solidFill>
              </a:rPr>
              <a:t> data yang </a:t>
            </a:r>
            <a:r>
              <a:rPr lang="en-US" sz="2400" dirty="0" err="1">
                <a:solidFill>
                  <a:srgbClr val="283B44"/>
                </a:solidFill>
              </a:rPr>
              <a:t>sudah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dipublikasikan</a:t>
            </a:r>
            <a:r>
              <a:rPr lang="en-US" sz="2400" dirty="0">
                <a:solidFill>
                  <a:srgbClr val="283B44"/>
                </a:solidFill>
              </a:rPr>
              <a:t> BPS (</a:t>
            </a:r>
            <a:r>
              <a:rPr lang="en-US" sz="2400" i="1" dirty="0">
                <a:solidFill>
                  <a:srgbClr val="283B44"/>
                </a:solidFill>
              </a:rPr>
              <a:t>free</a:t>
            </a:r>
            <a:r>
              <a:rPr lang="en-US" sz="2400" dirty="0">
                <a:solidFill>
                  <a:srgbClr val="283B44"/>
                </a:solidFill>
              </a:rPr>
              <a:t>), </a:t>
            </a:r>
            <a:r>
              <a:rPr lang="en-US" sz="2400" dirty="0" err="1">
                <a:solidFill>
                  <a:srgbClr val="283B44"/>
                </a:solidFill>
              </a:rPr>
              <a:t>namun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ada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memerlukan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i="1" dirty="0">
                <a:solidFill>
                  <a:srgbClr val="283B44"/>
                </a:solidFill>
              </a:rPr>
              <a:t>raw data </a:t>
            </a:r>
            <a:r>
              <a:rPr lang="en-US" sz="2400" dirty="0" err="1">
                <a:solidFill>
                  <a:srgbClr val="283B44"/>
                </a:solidFill>
              </a:rPr>
              <a:t>apabila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informasi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dibutuhkan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sangat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detil</a:t>
            </a:r>
            <a:r>
              <a:rPr lang="en-US" sz="2400" dirty="0">
                <a:solidFill>
                  <a:srgbClr val="283B44"/>
                </a:solidFill>
              </a:rPr>
              <a:t>/</a:t>
            </a:r>
            <a:r>
              <a:rPr lang="en-US" sz="2400" dirty="0" err="1">
                <a:solidFill>
                  <a:srgbClr val="283B44"/>
                </a:solidFill>
              </a:rPr>
              <a:t>spesifik</a:t>
            </a:r>
            <a:r>
              <a:rPr lang="en-US" sz="2400" dirty="0">
                <a:solidFill>
                  <a:srgbClr val="283B44"/>
                </a:solidFill>
              </a:rPr>
              <a:t> (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diperoleh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dengan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ketentuan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berlaku</a:t>
            </a:r>
            <a:r>
              <a:rPr lang="en-US" sz="2400" dirty="0">
                <a:solidFill>
                  <a:srgbClr val="283B44"/>
                </a:solidFill>
              </a:rPr>
              <a:t>).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Data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publikasi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dilihat</a:t>
            </a:r>
            <a:r>
              <a:rPr lang="en-US" sz="2400" dirty="0">
                <a:solidFill>
                  <a:srgbClr val="283B44"/>
                </a:solidFill>
              </a:rPr>
              <a:t> di </a:t>
            </a:r>
            <a:r>
              <a:rPr lang="en-US" sz="2400" i="1" dirty="0">
                <a:solidFill>
                  <a:srgbClr val="283B44"/>
                </a:solidFill>
              </a:rPr>
              <a:t>website</a:t>
            </a:r>
            <a:r>
              <a:rPr lang="en-US" sz="2400" dirty="0">
                <a:solidFill>
                  <a:srgbClr val="283B44"/>
                </a:solidFill>
              </a:rPr>
              <a:t> (BPS RI: </a:t>
            </a:r>
            <a:r>
              <a:rPr lang="en-US" sz="2400" u="sng" dirty="0">
                <a:solidFill>
                  <a:srgbClr val="456573"/>
                </a:solidFill>
                <a:hlinkClick r:id="rId2"/>
              </a:rPr>
              <a:t>www.bps.go.id</a:t>
            </a:r>
            <a:r>
              <a:rPr lang="en-US" sz="2400" dirty="0">
                <a:solidFill>
                  <a:srgbClr val="456573"/>
                </a:solidFill>
              </a:rPr>
              <a:t>,</a:t>
            </a:r>
            <a:r>
              <a:rPr lang="en-US" sz="2400" dirty="0">
                <a:solidFill>
                  <a:srgbClr val="283B44"/>
                </a:solidFill>
              </a:rPr>
              <a:t> BPS </a:t>
            </a:r>
            <a:r>
              <a:rPr lang="en-US" sz="2400" dirty="0" err="1">
                <a:solidFill>
                  <a:srgbClr val="283B44"/>
                </a:solidFill>
              </a:rPr>
              <a:t>Provinsi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 smtClean="0">
                <a:solidFill>
                  <a:srgbClr val="283B44"/>
                </a:solidFill>
              </a:rPr>
              <a:t>Jawa</a:t>
            </a:r>
            <a:r>
              <a:rPr lang="en-US" sz="2400" dirty="0" smtClean="0">
                <a:solidFill>
                  <a:srgbClr val="283B44"/>
                </a:solidFill>
              </a:rPr>
              <a:t> </a:t>
            </a:r>
            <a:r>
              <a:rPr lang="en-US" sz="2400" dirty="0" err="1" smtClean="0">
                <a:solidFill>
                  <a:srgbClr val="283B44"/>
                </a:solidFill>
              </a:rPr>
              <a:t>Timur</a:t>
            </a:r>
            <a:r>
              <a:rPr lang="en-US" sz="2400" dirty="0" smtClean="0">
                <a:solidFill>
                  <a:srgbClr val="283B44"/>
                </a:solidFill>
              </a:rPr>
              <a:t>: </a:t>
            </a:r>
            <a:r>
              <a:rPr lang="en-US" sz="2400" u="sng" dirty="0" smtClean="0">
                <a:solidFill>
                  <a:srgbClr val="456573"/>
                </a:solidFill>
                <a:hlinkClick r:id="rId3"/>
              </a:rPr>
              <a:t>www.</a:t>
            </a:r>
            <a:r>
              <a:rPr lang="id-ID" sz="2400" u="sng" dirty="0" smtClean="0">
                <a:solidFill>
                  <a:srgbClr val="456573"/>
                </a:solidFill>
                <a:hlinkClick r:id="rId3"/>
              </a:rPr>
              <a:t>jatim.</a:t>
            </a:r>
            <a:r>
              <a:rPr lang="en-US" sz="2400" u="sng" dirty="0" smtClean="0">
                <a:solidFill>
                  <a:srgbClr val="456573"/>
                </a:solidFill>
                <a:hlinkClick r:id="rId3"/>
              </a:rPr>
              <a:t>bps.go.id</a:t>
            </a:r>
            <a:r>
              <a:rPr lang="en-US" sz="2400" dirty="0" smtClean="0">
                <a:solidFill>
                  <a:srgbClr val="283B44"/>
                </a:solidFill>
              </a:rPr>
              <a:t>, BPS </a:t>
            </a:r>
            <a:r>
              <a:rPr lang="en-US" sz="2400" dirty="0" err="1" smtClean="0">
                <a:solidFill>
                  <a:srgbClr val="283B44"/>
                </a:solidFill>
              </a:rPr>
              <a:t>Kabupaten</a:t>
            </a:r>
            <a:r>
              <a:rPr lang="en-US" sz="2400" dirty="0" smtClean="0">
                <a:solidFill>
                  <a:srgbClr val="283B44"/>
                </a:solidFill>
              </a:rPr>
              <a:t> </a:t>
            </a:r>
            <a:r>
              <a:rPr lang="en-US" sz="2400" dirty="0" err="1" smtClean="0">
                <a:solidFill>
                  <a:srgbClr val="283B44"/>
                </a:solidFill>
              </a:rPr>
              <a:t>Jember</a:t>
            </a:r>
            <a:r>
              <a:rPr lang="en-US" sz="2400" dirty="0" smtClean="0">
                <a:solidFill>
                  <a:srgbClr val="283B44"/>
                </a:solidFill>
              </a:rPr>
              <a:t>: </a:t>
            </a:r>
            <a:r>
              <a:rPr lang="en-US" sz="2400" dirty="0" smtClean="0">
                <a:solidFill>
                  <a:srgbClr val="283B44"/>
                </a:solidFill>
                <a:hlinkClick r:id="rId4"/>
              </a:rPr>
              <a:t>www.jemberkab.bps.go.id</a:t>
            </a:r>
            <a:r>
              <a:rPr lang="id-ID" sz="2400" dirty="0">
                <a:solidFill>
                  <a:srgbClr val="283B44"/>
                </a:solidFill>
              </a:rPr>
              <a:t>)</a:t>
            </a:r>
            <a:endParaRPr lang="en-US" sz="2400" dirty="0" smtClean="0">
              <a:solidFill>
                <a:srgbClr val="283B44"/>
              </a:solidFill>
            </a:endParaRP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283B44"/>
                </a:solidFill>
              </a:rPr>
              <a:t>Data </a:t>
            </a:r>
            <a:r>
              <a:rPr lang="en-US" sz="2400" dirty="0">
                <a:solidFill>
                  <a:srgbClr val="283B44"/>
                </a:solidFill>
              </a:rPr>
              <a:t>yang </a:t>
            </a:r>
            <a:r>
              <a:rPr lang="en-US" sz="2400" dirty="0" err="1">
                <a:solidFill>
                  <a:srgbClr val="283B44"/>
                </a:solidFill>
              </a:rPr>
              <a:t>lebih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rinci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diperoleh</a:t>
            </a:r>
            <a:r>
              <a:rPr lang="en-US" sz="2400" dirty="0">
                <a:solidFill>
                  <a:srgbClr val="283B44"/>
                </a:solidFill>
              </a:rPr>
              <a:t> di </a:t>
            </a:r>
            <a:r>
              <a:rPr lang="en-US" sz="2400" dirty="0" err="1">
                <a:solidFill>
                  <a:srgbClr val="283B44"/>
                </a:solidFill>
              </a:rPr>
              <a:t>perpustakaan</a:t>
            </a:r>
            <a:r>
              <a:rPr lang="en-US" sz="2400" dirty="0">
                <a:solidFill>
                  <a:srgbClr val="283B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788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135189" y="2320925"/>
            <a:ext cx="46690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TERIMA</a:t>
            </a:r>
          </a:p>
          <a:p>
            <a:pPr algn="ctr"/>
            <a:r>
              <a:rPr lang="en-US" altLang="zh-CN" sz="72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KASIH</a:t>
            </a:r>
            <a:endParaRPr lang="zh-CN" altLang="en-US" sz="7200" b="1" dirty="0">
              <a:solidFill>
                <a:srgbClr val="45657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6444208" y="2528952"/>
            <a:ext cx="144000" cy="468000"/>
            <a:chOff x="3187700" y="1155700"/>
            <a:chExt cx="203200" cy="698500"/>
          </a:xfrm>
        </p:grpSpPr>
        <p:sp>
          <p:nvSpPr>
            <p:cNvPr id="3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60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5275" y="730299"/>
            <a:ext cx="7774632" cy="9778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Kenapa</a:t>
            </a:r>
            <a:r>
              <a:rPr lang="en-US" b="1" dirty="0" smtClean="0"/>
              <a:t> DATA STATISTIK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219200"/>
            <a:ext cx="8077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rujukan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err="1" smtClean="0"/>
              <a:t>Perencanaan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err="1" smtClean="0"/>
              <a:t>Evaluasi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err="1" smtClean="0"/>
              <a:t>Membuat</a:t>
            </a:r>
            <a:r>
              <a:rPr lang="en-US" sz="2800" dirty="0" smtClean="0"/>
              <a:t>  </a:t>
            </a:r>
            <a:r>
              <a:rPr lang="en-US" sz="2800" dirty="0" err="1" smtClean="0"/>
              <a:t>keputusan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err="1" smtClean="0"/>
              <a:t>Memformulasikan</a:t>
            </a:r>
            <a:r>
              <a:rPr lang="en-US" sz="2800" dirty="0" smtClean="0"/>
              <a:t> 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 agar  </a:t>
            </a:r>
            <a:r>
              <a:rPr lang="en-US" sz="2800" dirty="0" err="1" smtClean="0"/>
              <a:t>sasaran</a:t>
            </a:r>
            <a:r>
              <a:rPr lang="en-US" sz="2800" dirty="0" smtClean="0"/>
              <a:t> </a:t>
            </a:r>
            <a:r>
              <a:rPr lang="en-US" sz="2800" dirty="0" err="1" smtClean="0"/>
              <a:t>dicapai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err="1" smtClean="0"/>
              <a:t>Alat</a:t>
            </a:r>
            <a:r>
              <a:rPr lang="en-US" sz="2800" dirty="0" smtClean="0"/>
              <a:t>  </a:t>
            </a:r>
            <a:r>
              <a:rPr lang="en-US" sz="2800" dirty="0" err="1" smtClean="0"/>
              <a:t>konfirmasi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legitimasi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-243408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PEMBANGUNAN EKONOMI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836712"/>
            <a:ext cx="8229600" cy="5181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Suatu</a:t>
            </a:r>
            <a:r>
              <a:rPr lang="en-US" sz="2800" dirty="0" smtClean="0"/>
              <a:t> proses yang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pendapatan</a:t>
            </a:r>
            <a:r>
              <a:rPr lang="en-US" sz="2800" dirty="0" smtClean="0"/>
              <a:t> </a:t>
            </a:r>
            <a:r>
              <a:rPr lang="en-US" sz="2800" dirty="0" err="1" smtClean="0"/>
              <a:t>riil</a:t>
            </a:r>
            <a:r>
              <a:rPr lang="en-US" sz="2800" dirty="0" smtClean="0"/>
              <a:t>  per </a:t>
            </a:r>
            <a:r>
              <a:rPr lang="en-US" sz="2800" dirty="0" err="1" smtClean="0"/>
              <a:t>kapita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</a:t>
            </a:r>
            <a:r>
              <a:rPr lang="en-US" sz="2800" i="1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pendapatan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Peningkatan</a:t>
            </a:r>
            <a:r>
              <a:rPr lang="en-US" sz="2800" dirty="0" smtClean="0"/>
              <a:t> SDM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Penemuan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material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001000" cy="1066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BAGAIMANA STATISTIK BERPERAN DLM PEMBANGUNAN EKONOMI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1196752"/>
            <a:ext cx="8534400" cy="495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menyajikan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indikator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merencanakan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datanya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datanya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mengolah</a:t>
            </a:r>
            <a:r>
              <a:rPr lang="en-US" sz="2800" dirty="0" smtClean="0"/>
              <a:t> </a:t>
            </a:r>
            <a:r>
              <a:rPr lang="en-US" sz="2800" dirty="0" err="1" smtClean="0"/>
              <a:t>datanya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menyajikannya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mengkomunikasikan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menyosialisasikannya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4459"/>
            <a:ext cx="8915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PELUANG  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990600"/>
            <a:ext cx="8534400" cy="495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Permintaan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data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data </a:t>
            </a:r>
            <a:r>
              <a:rPr lang="en-US" sz="2800" dirty="0" err="1" smtClean="0"/>
              <a:t>mikro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makro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yang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regional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beberpa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regional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kerjasaman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(ASEAN, </a:t>
            </a:r>
            <a:r>
              <a:rPr lang="id-ID" sz="2800" dirty="0" smtClean="0"/>
              <a:t> </a:t>
            </a:r>
            <a:r>
              <a:rPr lang="en-US" sz="2800" dirty="0" smtClean="0"/>
              <a:t>Asia </a:t>
            </a:r>
            <a:r>
              <a:rPr lang="en-US" sz="2800" dirty="0" err="1" smtClean="0"/>
              <a:t>Pasifik</a:t>
            </a:r>
            <a:r>
              <a:rPr lang="en-US" sz="2800" dirty="0" smtClean="0"/>
              <a:t>, </a:t>
            </a:r>
            <a:r>
              <a:rPr lang="en-US" sz="2800" dirty="0" err="1" smtClean="0"/>
              <a:t>dsb</a:t>
            </a:r>
            <a:r>
              <a:rPr lang="en-US" sz="2800" dirty="0" smtClean="0"/>
              <a:t>.)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marL="914400" lvl="1" indent="-457200"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716215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796</TotalTime>
  <Pages>0</Pages>
  <Words>3566</Words>
  <Characters>0</Characters>
  <Application>Microsoft Office PowerPoint</Application>
  <DocSecurity>0</DocSecurity>
  <PresentationFormat>On-screen Show (4:3)</PresentationFormat>
  <Lines>0</Lines>
  <Paragraphs>1030</Paragraphs>
  <Slides>51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Gallery</vt:lpstr>
      <vt:lpstr>Worksheet</vt:lpstr>
      <vt:lpstr>Slide 1</vt:lpstr>
      <vt:lpstr>Outline</vt:lpstr>
      <vt:lpstr>Slide 3</vt:lpstr>
      <vt:lpstr>Arti Statistik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DATA SEBAGAI INDIKATOR</vt:lpstr>
      <vt:lpstr>Contoh:    Penggunaan Indikator Pendidikan Untuk Mendeteksi Pencapaian Wajar 9 Tahun </vt:lpstr>
      <vt:lpstr>Slide 15</vt:lpstr>
      <vt:lpstr>Jenis Statistik</vt:lpstr>
      <vt:lpstr>Pengumpulan Data</vt:lpstr>
      <vt:lpstr>Sensus yang Dilaksanakan oleh BPS </vt:lpstr>
      <vt:lpstr>Slide 19</vt:lpstr>
      <vt:lpstr>Slide 20</vt:lpstr>
      <vt:lpstr>Slide 21</vt:lpstr>
      <vt:lpstr>Slide 22</vt:lpstr>
      <vt:lpstr>NAWACITA KETUJUH (1)</vt:lpstr>
      <vt:lpstr>DATA STATISTIK DALAM PEMBANGUNAN</vt:lpstr>
      <vt:lpstr>Contoh Data: Ringkasan Indikator Sosial Ekonomi </vt:lpstr>
      <vt:lpstr>Contoh Pemanfaatan Data:  Analisis Pertumbuhan Ekonomi dan Kemiskinan </vt:lpstr>
      <vt:lpstr>Contoh Pemanfaatan Data:  Pertumbuhan Ekonomi Kurang Berkualitas?</vt:lpstr>
      <vt:lpstr>Slide 28</vt:lpstr>
      <vt:lpstr>PERTUMBUHAN EKONOMI DARI 2 SISI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Perkembangan Kemiskinan di Indonesia</vt:lpstr>
      <vt:lpstr>Komoditi yang Memberi Pengaruh Besar Terhadap Garis Kemiskinan  Maret 2016 (Persen)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TANTANGAN DATA STATISTIK BERKUALITAS </vt:lpstr>
      <vt:lpstr>PENUTUP</vt:lpstr>
      <vt:lpstr>Slide 51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PowerPoint模版</dc:title>
  <dc:creator>王琳</dc:creator>
  <cp:lastModifiedBy>MyToshiba</cp:lastModifiedBy>
  <cp:revision>160</cp:revision>
  <cp:lastPrinted>2016-10-12T03:19:27Z</cp:lastPrinted>
  <dcterms:created xsi:type="dcterms:W3CDTF">2012-04-16T09:30:21Z</dcterms:created>
  <dcterms:modified xsi:type="dcterms:W3CDTF">2016-10-13T01:14:07Z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