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817" r:id="rId2"/>
    <p:sldMasterId id="2147483829" r:id="rId3"/>
    <p:sldMasterId id="2147483877" r:id="rId4"/>
    <p:sldMasterId id="2147483889" r:id="rId5"/>
  </p:sldMasterIdLst>
  <p:notesMasterIdLst>
    <p:notesMasterId r:id="rId133"/>
  </p:notesMasterIdLst>
  <p:handoutMasterIdLst>
    <p:handoutMasterId r:id="rId134"/>
  </p:handoutMasterIdLst>
  <p:sldIdLst>
    <p:sldId id="311" r:id="rId6"/>
    <p:sldId id="336" r:id="rId7"/>
    <p:sldId id="296" r:id="rId8"/>
    <p:sldId id="274" r:id="rId9"/>
    <p:sldId id="275" r:id="rId10"/>
    <p:sldId id="276" r:id="rId11"/>
    <p:sldId id="337" r:id="rId12"/>
    <p:sldId id="277" r:id="rId13"/>
    <p:sldId id="338" r:id="rId14"/>
    <p:sldId id="339" r:id="rId15"/>
    <p:sldId id="279" r:id="rId16"/>
    <p:sldId id="280" r:id="rId17"/>
    <p:sldId id="312" r:id="rId18"/>
    <p:sldId id="413" r:id="rId19"/>
    <p:sldId id="414" r:id="rId20"/>
    <p:sldId id="415" r:id="rId21"/>
    <p:sldId id="416" r:id="rId22"/>
    <p:sldId id="417" r:id="rId23"/>
    <p:sldId id="421" r:id="rId24"/>
    <p:sldId id="418" r:id="rId25"/>
    <p:sldId id="419" r:id="rId26"/>
    <p:sldId id="420" r:id="rId27"/>
    <p:sldId id="342" r:id="rId28"/>
    <p:sldId id="458" r:id="rId29"/>
    <p:sldId id="343" r:id="rId30"/>
    <p:sldId id="455" r:id="rId31"/>
    <p:sldId id="456" r:id="rId32"/>
    <p:sldId id="457" r:id="rId33"/>
    <p:sldId id="344" r:id="rId34"/>
    <p:sldId id="313" r:id="rId35"/>
    <p:sldId id="345" r:id="rId36"/>
    <p:sldId id="346" r:id="rId37"/>
    <p:sldId id="423" r:id="rId38"/>
    <p:sldId id="424" r:id="rId39"/>
    <p:sldId id="425" r:id="rId40"/>
    <p:sldId id="426" r:id="rId41"/>
    <p:sldId id="427" r:id="rId42"/>
    <p:sldId id="422" r:id="rId43"/>
    <p:sldId id="347" r:id="rId44"/>
    <p:sldId id="353" r:id="rId45"/>
    <p:sldId id="354" r:id="rId46"/>
    <p:sldId id="349" r:id="rId47"/>
    <p:sldId id="350" r:id="rId48"/>
    <p:sldId id="352" r:id="rId49"/>
    <p:sldId id="428" r:id="rId50"/>
    <p:sldId id="429" r:id="rId51"/>
    <p:sldId id="430" r:id="rId52"/>
    <p:sldId id="431" r:id="rId53"/>
    <p:sldId id="432" r:id="rId54"/>
    <p:sldId id="335" r:id="rId55"/>
    <p:sldId id="434" r:id="rId56"/>
    <p:sldId id="433" r:id="rId57"/>
    <p:sldId id="435" r:id="rId58"/>
    <p:sldId id="317" r:id="rId59"/>
    <p:sldId id="437" r:id="rId60"/>
    <p:sldId id="436" r:id="rId61"/>
    <p:sldId id="439" r:id="rId62"/>
    <p:sldId id="440" r:id="rId63"/>
    <p:sldId id="319" r:id="rId64"/>
    <p:sldId id="441" r:id="rId65"/>
    <p:sldId id="320" r:id="rId66"/>
    <p:sldId id="321" r:id="rId67"/>
    <p:sldId id="442" r:id="rId68"/>
    <p:sldId id="340" r:id="rId69"/>
    <p:sldId id="355" r:id="rId70"/>
    <p:sldId id="359" r:id="rId71"/>
    <p:sldId id="360" r:id="rId72"/>
    <p:sldId id="361" r:id="rId73"/>
    <p:sldId id="362" r:id="rId74"/>
    <p:sldId id="364" r:id="rId75"/>
    <p:sldId id="365" r:id="rId76"/>
    <p:sldId id="367" r:id="rId77"/>
    <p:sldId id="369" r:id="rId78"/>
    <p:sldId id="370" r:id="rId79"/>
    <p:sldId id="366" r:id="rId80"/>
    <p:sldId id="371" r:id="rId81"/>
    <p:sldId id="368" r:id="rId82"/>
    <p:sldId id="372" r:id="rId83"/>
    <p:sldId id="373" r:id="rId84"/>
    <p:sldId id="374" r:id="rId85"/>
    <p:sldId id="375" r:id="rId86"/>
    <p:sldId id="376" r:id="rId87"/>
    <p:sldId id="377" r:id="rId88"/>
    <p:sldId id="379" r:id="rId89"/>
    <p:sldId id="378" r:id="rId90"/>
    <p:sldId id="382" r:id="rId91"/>
    <p:sldId id="383" r:id="rId92"/>
    <p:sldId id="384" r:id="rId93"/>
    <p:sldId id="385" r:id="rId94"/>
    <p:sldId id="380" r:id="rId95"/>
    <p:sldId id="381" r:id="rId96"/>
    <p:sldId id="386" r:id="rId97"/>
    <p:sldId id="387" r:id="rId98"/>
    <p:sldId id="388" r:id="rId99"/>
    <p:sldId id="389" r:id="rId100"/>
    <p:sldId id="390" r:id="rId101"/>
    <p:sldId id="443" r:id="rId102"/>
    <p:sldId id="391" r:id="rId103"/>
    <p:sldId id="392" r:id="rId104"/>
    <p:sldId id="393" r:id="rId105"/>
    <p:sldId id="394" r:id="rId106"/>
    <p:sldId id="444" r:id="rId107"/>
    <p:sldId id="396" r:id="rId108"/>
    <p:sldId id="445" r:id="rId109"/>
    <p:sldId id="397" r:id="rId110"/>
    <p:sldId id="446" r:id="rId111"/>
    <p:sldId id="447" r:id="rId112"/>
    <p:sldId id="448" r:id="rId113"/>
    <p:sldId id="449" r:id="rId114"/>
    <p:sldId id="395" r:id="rId115"/>
    <p:sldId id="453" r:id="rId116"/>
    <p:sldId id="454" r:id="rId117"/>
    <p:sldId id="450" r:id="rId118"/>
    <p:sldId id="452" r:id="rId119"/>
    <p:sldId id="401" r:id="rId120"/>
    <p:sldId id="402" r:id="rId121"/>
    <p:sldId id="403" r:id="rId122"/>
    <p:sldId id="404" r:id="rId123"/>
    <p:sldId id="405" r:id="rId124"/>
    <p:sldId id="406" r:id="rId125"/>
    <p:sldId id="407" r:id="rId126"/>
    <p:sldId id="408" r:id="rId127"/>
    <p:sldId id="409" r:id="rId128"/>
    <p:sldId id="410" r:id="rId129"/>
    <p:sldId id="411" r:id="rId130"/>
    <p:sldId id="412" r:id="rId131"/>
    <p:sldId id="459" r:id="rId132"/>
  </p:sldIdLst>
  <p:sldSz cx="9144000" cy="6858000" type="screen4x3"/>
  <p:notesSz cx="6884988" cy="100187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A922"/>
    <a:srgbClr val="03D3FD"/>
    <a:srgbClr val="60CCF2"/>
    <a:srgbClr val="66FF66"/>
    <a:srgbClr val="FFFF66"/>
    <a:srgbClr val="FFFF99"/>
    <a:srgbClr val="6600FF"/>
    <a:srgbClr val="008000"/>
    <a:srgbClr val="4D4D4D"/>
    <a:srgbClr val="3333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3" d="100"/>
          <a:sy n="63" d="100"/>
        </p:scale>
        <p:origin x="-156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13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900488" y="0"/>
            <a:ext cx="2982912" cy="501650"/>
          </a:xfrm>
          <a:prstGeom prst="rect">
            <a:avLst/>
          </a:prstGeom>
        </p:spPr>
        <p:txBody>
          <a:bodyPr vert="horz" lIns="91440" tIns="45720" rIns="91440" bIns="45720" rtlCol="0"/>
          <a:lstStyle>
            <a:lvl1pPr algn="r">
              <a:defRPr sz="1200"/>
            </a:lvl1pPr>
          </a:lstStyle>
          <a:p>
            <a:fld id="{6ACEFB9C-361C-4DF9-B311-2BFC3DFF5C70}" type="datetimeFigureOut">
              <a:rPr lang="id-ID" smtClean="0"/>
              <a:pPr/>
              <a:t>20/09/2016</a:t>
            </a:fld>
            <a:endParaRPr lang="id-ID"/>
          </a:p>
        </p:txBody>
      </p:sp>
      <p:sp>
        <p:nvSpPr>
          <p:cNvPr id="4" name="Footer Placeholder 3"/>
          <p:cNvSpPr>
            <a:spLocks noGrp="1"/>
          </p:cNvSpPr>
          <p:nvPr>
            <p:ph type="ftr" sz="quarter" idx="2"/>
          </p:nvPr>
        </p:nvSpPr>
        <p:spPr>
          <a:xfrm>
            <a:off x="0" y="9515475"/>
            <a:ext cx="2982913" cy="50165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900488" y="9515475"/>
            <a:ext cx="2982912" cy="501650"/>
          </a:xfrm>
          <a:prstGeom prst="rect">
            <a:avLst/>
          </a:prstGeom>
        </p:spPr>
        <p:txBody>
          <a:bodyPr vert="horz" lIns="91440" tIns="45720" rIns="91440" bIns="45720" rtlCol="0" anchor="b"/>
          <a:lstStyle>
            <a:lvl1pPr algn="r">
              <a:defRPr sz="1200"/>
            </a:lvl1pPr>
          </a:lstStyle>
          <a:p>
            <a:fld id="{AFB54599-F3EC-4946-9B07-69351B74B5DD}" type="slidenum">
              <a:rPr lang="id-ID" smtClean="0"/>
              <a:pPr/>
              <a:t>‹#›</a:t>
            </a:fld>
            <a:endParaRPr lang="id-ID"/>
          </a:p>
        </p:txBody>
      </p:sp>
    </p:spTree>
    <p:extLst>
      <p:ext uri="{BB962C8B-B14F-4D97-AF65-F5344CB8AC3E}">
        <p14:creationId xmlns="" xmlns:p14="http://schemas.microsoft.com/office/powerpoint/2010/main" val="1307490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a:lvl1pPr>
          </a:lstStyle>
          <a:p>
            <a:endParaRPr lang="id-ID"/>
          </a:p>
        </p:txBody>
      </p:sp>
      <p:sp>
        <p:nvSpPr>
          <p:cNvPr id="3" name="Date Placeholder 2"/>
          <p:cNvSpPr>
            <a:spLocks noGrp="1"/>
          </p:cNvSpPr>
          <p:nvPr>
            <p:ph type="dt" idx="1"/>
          </p:nvPr>
        </p:nvSpPr>
        <p:spPr>
          <a:xfrm>
            <a:off x="3899900" y="0"/>
            <a:ext cx="2983495" cy="500936"/>
          </a:xfrm>
          <a:prstGeom prst="rect">
            <a:avLst/>
          </a:prstGeom>
        </p:spPr>
        <p:txBody>
          <a:bodyPr vert="horz" lIns="96588" tIns="48294" rIns="96588" bIns="48294" rtlCol="0"/>
          <a:lstStyle>
            <a:lvl1pPr algn="r">
              <a:defRPr sz="1300"/>
            </a:lvl1pPr>
          </a:lstStyle>
          <a:p>
            <a:fld id="{0C558229-49D9-49AA-80CF-56F1C212610A}" type="datetimeFigureOut">
              <a:rPr lang="id-ID" smtClean="0"/>
              <a:pPr/>
              <a:t>20/09/2016</a:t>
            </a:fld>
            <a:endParaRPr lang="id-ID"/>
          </a:p>
        </p:txBody>
      </p:sp>
      <p:sp>
        <p:nvSpPr>
          <p:cNvPr id="4" name="Slide Image Placeholder 3"/>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6588" tIns="48294" rIns="96588" bIns="48294" rtlCol="0" anchor="ctr"/>
          <a:lstStyle/>
          <a:p>
            <a:endParaRPr lang="id-ID"/>
          </a:p>
        </p:txBody>
      </p:sp>
      <p:sp>
        <p:nvSpPr>
          <p:cNvPr id="5" name="Notes Placeholder 4"/>
          <p:cNvSpPr>
            <a:spLocks noGrp="1"/>
          </p:cNvSpPr>
          <p:nvPr>
            <p:ph type="body" sz="quarter" idx="3"/>
          </p:nvPr>
        </p:nvSpPr>
        <p:spPr>
          <a:xfrm>
            <a:off x="688499" y="4758889"/>
            <a:ext cx="5507990" cy="4508421"/>
          </a:xfrm>
          <a:prstGeom prst="rect">
            <a:avLst/>
          </a:prstGeom>
        </p:spPr>
        <p:txBody>
          <a:bodyPr vert="horz" lIns="96588" tIns="48294" rIns="96588" bIns="482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516038"/>
            <a:ext cx="2983495" cy="500936"/>
          </a:xfrm>
          <a:prstGeom prst="rect">
            <a:avLst/>
          </a:prstGeom>
        </p:spPr>
        <p:txBody>
          <a:bodyPr vert="horz" lIns="96588" tIns="48294" rIns="96588" bIns="48294" rtlCol="0" anchor="b"/>
          <a:lstStyle>
            <a:lvl1pPr algn="l">
              <a:defRPr sz="1300"/>
            </a:lvl1pPr>
          </a:lstStyle>
          <a:p>
            <a:endParaRPr lang="id-ID"/>
          </a:p>
        </p:txBody>
      </p:sp>
      <p:sp>
        <p:nvSpPr>
          <p:cNvPr id="7" name="Slide Number Placeholder 6"/>
          <p:cNvSpPr>
            <a:spLocks noGrp="1"/>
          </p:cNvSpPr>
          <p:nvPr>
            <p:ph type="sldNum" sz="quarter" idx="5"/>
          </p:nvPr>
        </p:nvSpPr>
        <p:spPr>
          <a:xfrm>
            <a:off x="3899900" y="9516038"/>
            <a:ext cx="2983495" cy="500936"/>
          </a:xfrm>
          <a:prstGeom prst="rect">
            <a:avLst/>
          </a:prstGeom>
        </p:spPr>
        <p:txBody>
          <a:bodyPr vert="horz" lIns="96588" tIns="48294" rIns="96588" bIns="48294" rtlCol="0" anchor="b"/>
          <a:lstStyle>
            <a:lvl1pPr algn="r">
              <a:defRPr sz="1300"/>
            </a:lvl1pPr>
          </a:lstStyle>
          <a:p>
            <a:fld id="{A3BC1EF7-7A62-425A-A546-845517DFC102}" type="slidenum">
              <a:rPr lang="id-ID" smtClean="0"/>
              <a:pPr/>
              <a:t>‹#›</a:t>
            </a:fld>
            <a:endParaRPr lang="id-ID"/>
          </a:p>
        </p:txBody>
      </p:sp>
    </p:spTree>
    <p:extLst>
      <p:ext uri="{BB962C8B-B14F-4D97-AF65-F5344CB8AC3E}">
        <p14:creationId xmlns="" xmlns:p14="http://schemas.microsoft.com/office/powerpoint/2010/main" val="943302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A3BC1EF7-7A62-425A-A546-845517DFC102}" type="slidenum">
              <a:rPr lang="id-ID" smtClean="0"/>
              <a:pPr/>
              <a:t>10</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A3BC1EF7-7A62-425A-A546-845517DFC102}" type="slidenum">
              <a:rPr lang="id-ID" smtClean="0"/>
              <a:pPr/>
              <a:t>49</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A3BC1EF7-7A62-425A-A546-845517DFC102}" type="slidenum">
              <a:rPr lang="id-ID" smtClean="0"/>
              <a:pPr/>
              <a:t>92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3BC1EF7-7A62-425A-A546-845517DFC102}" type="slidenum">
              <a:rPr lang="id-ID" smtClean="0"/>
              <a:pPr/>
              <a:t>96</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3BC1EF7-7A62-425A-A546-845517DFC102}" type="slidenum">
              <a:rPr lang="id-ID" smtClean="0"/>
              <a:pPr/>
              <a:t>97</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A3BC1EF7-7A62-425A-A546-845517DFC102}" type="slidenum">
              <a:rPr lang="id-ID" smtClean="0"/>
              <a:pPr/>
              <a:t>99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A3BC1EF7-7A62-425A-A546-845517DFC102}" type="slidenum">
              <a:rPr lang="id-ID" smtClean="0"/>
              <a:pPr/>
              <a:t>13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A3BC1EF7-7A62-425A-A546-845517DFC102}" type="slidenum">
              <a:rPr lang="id-ID" smtClean="0"/>
              <a:pPr/>
              <a:t>29</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A3BC1EF7-7A62-425A-A546-845517DFC102}" type="slidenum">
              <a:rPr lang="id-ID" smtClean="0"/>
              <a:pPr/>
              <a:t>31</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A3BC1EF7-7A62-425A-A546-845517DFC102}" type="slidenum">
              <a:rPr lang="id-ID" smtClean="0"/>
              <a:pPr/>
              <a:t>44</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A3BC1EF7-7A62-425A-A546-845517DFC102}" type="slidenum">
              <a:rPr lang="id-ID" smtClean="0"/>
              <a:pPr/>
              <a:t>45</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A3BC1EF7-7A62-425A-A546-845517DFC102}" type="slidenum">
              <a:rPr lang="id-ID" smtClean="0"/>
              <a:pPr/>
              <a:t>46</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A3BC1EF7-7A62-425A-A546-845517DFC102}" type="slidenum">
              <a:rPr lang="id-ID" smtClean="0"/>
              <a:pPr/>
              <a:t>47</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A3BC1EF7-7A62-425A-A546-845517DFC102}" type="slidenum">
              <a:rPr lang="id-ID" smtClean="0"/>
              <a:pPr/>
              <a:t>48</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CF2EB1-4CE2-400B-9F95-EBD35D0EDA6C}"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CF08694-2CE4-4C6B-A8E2-7A54162BE731}"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5B010AE-9F91-4072-823B-9CB1A424FC08}"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CF2EB1-4CE2-400B-9F95-EBD35D0EDA6C}"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6640F2-910E-4D72-8CCB-E325CBBDCE2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7C819D-82BD-419C-AACE-AD38CC2AD5D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0DCE3C-D2B0-4049-82A0-9D714394731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DD2CFC1-3809-46F5-9F18-102D2259C1B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B442AA2-ECA2-4726-A4AD-FE0B575EB14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02975FF-A1C7-45F6-86A5-135E76DC7A17}"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FC5DB57-C2D6-4797-A15E-795094619A3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6640F2-910E-4D72-8CCB-E325CBBDCE2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push dir="u"/>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4D86EA6-03D5-40C6-842F-5BF0CE82E0F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CF08694-2CE4-4C6B-A8E2-7A54162BE731}"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5B010AE-9F91-4072-823B-9CB1A424FC08}"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CF2EB1-4CE2-400B-9F95-EBD35D0EDA6C}"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6640F2-910E-4D72-8CCB-E325CBBDCE2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push dir="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7C819D-82BD-419C-AACE-AD38CC2AD5D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0DCE3C-D2B0-4049-82A0-9D714394731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DD2CFC1-3809-46F5-9F18-102D2259C1B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B442AA2-ECA2-4726-A4AD-FE0B575EB14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02975FF-A1C7-45F6-86A5-135E76DC7A17}"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7C819D-82BD-419C-AACE-AD38CC2AD5D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FC5DB57-C2D6-4797-A15E-795094619A3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4D86EA6-03D5-40C6-842F-5BF0CE82E0F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CF08694-2CE4-4C6B-A8E2-7A54162BE731}"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5B010AE-9F91-4072-823B-9CB1A424FC08}"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4CF2EB1-4CE2-400B-9F95-EBD35D0EDA6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640F2-910E-4D72-8CCB-E325CBBDCE2E}"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C819D-82BD-419C-AACE-AD38CC2AD5D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DCE3C-D2B0-4049-82A0-9D7143947312}"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2CFC1-3809-46F5-9F18-102D2259C1B2}"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42AA2-ECA2-4726-A4AD-FE0B575EB14A}"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0DCE3C-D2B0-4049-82A0-9D714394731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975FF-A1C7-45F6-86A5-135E76DC7A17}"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5DB57-C2D6-4797-A15E-795094619A39}"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4D86EA6-03D5-40C6-842F-5BF0CE82E0F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push dir="u"/>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08694-2CE4-4C6B-A8E2-7A54162BE731}"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10AE-9F91-4072-823B-9CB1A424FC08}"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4CF2EB1-4CE2-400B-9F95-EBD35D0EDA6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640F2-910E-4D72-8CCB-E325CBBDCE2E}"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C819D-82BD-419C-AACE-AD38CC2AD5D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DCE3C-D2B0-4049-82A0-9D7143947312}"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2CFC1-3809-46F5-9F18-102D2259C1B2}"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DD2CFC1-3809-46F5-9F18-102D2259C1B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42AA2-ECA2-4726-A4AD-FE0B575EB14A}"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975FF-A1C7-45F6-86A5-135E76DC7A17}"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5DB57-C2D6-4797-A15E-795094619A39}"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4D86EA6-03D5-40C6-842F-5BF0CE82E0F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push dir="u"/>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08694-2CE4-4C6B-A8E2-7A54162BE731}"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10AE-9F91-4072-823B-9CB1A424FC08}"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B442AA2-ECA2-4726-A4AD-FE0B575EB14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02975FF-A1C7-45F6-86A5-135E76DC7A17}" type="slidenum">
              <a:rPr lang="en-US" smtClean="0"/>
              <a:pPr/>
              <a:t>‹#›</a:t>
            </a:fld>
            <a:endParaRPr lang="en-US"/>
          </a:p>
        </p:txBody>
      </p:sp>
    </p:spTree>
  </p:cSld>
  <p:clrMapOvr>
    <a:masterClrMapping/>
  </p:clrMapOvr>
  <p:transition spd="med">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FC5DB57-C2D6-4797-A15E-795094619A3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4D86EA6-03D5-40C6-842F-5BF0CE82E0F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1AA47F-C5C9-43AE-80F8-D32F801756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strVal val="#ppt_w"/>
                                          </p:val>
                                        </p:tav>
                                        <p:tav tm="100000">
                                          <p:val>
                                            <p:strVal val="#ppt_w"/>
                                          </p:val>
                                        </p:tav>
                                      </p:tavLst>
                                    </p:anim>
                                    <p:anim calcmode="lin" valueType="num">
                                      <p:cBhvr>
                                        <p:cTn id="8" dur="2000" fill="hold"/>
                                        <p:tgtEl>
                                          <p:spTgt spid="9"/>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9"/>
                                        </p:tgtEl>
                                        <p:attrNameLst>
                                          <p:attrName>ppt_x</p:attrName>
                                        </p:attrNameLst>
                                      </p:cBhvr>
                                      <p:tavLst>
                                        <p:tav tm="0">
                                          <p:val>
                                            <p:strVal val="#ppt_x-.4"/>
                                          </p:val>
                                        </p:tav>
                                        <p:tav tm="100000">
                                          <p:val>
                                            <p:strVal val="#ppt_x"/>
                                          </p:val>
                                        </p:tav>
                                      </p:tavLst>
                                    </p:anim>
                                    <p:anim calcmode="lin" valueType="num">
                                      <p:cBhvr>
                                        <p:cTn id="10" dur="2000" fill="hold"/>
                                        <p:tgtEl>
                                          <p:spTgt spid="9"/>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500">
                                          <p:stCondLst>
                                            <p:cond delay="0"/>
                                          </p:stCondLst>
                                        </p:cTn>
                                        <p:tgtEl>
                                          <p:spTgt spid="30">
                                            <p:txEl>
                                              <p:pRg st="0" end="0"/>
                                            </p:txEl>
                                          </p:spTgt>
                                        </p:tgtEl>
                                      </p:cBhvr>
                                    </p:animEffect>
                                    <p:anim calcmode="lin" valueType="num">
                                      <p:cBhvr>
                                        <p:cTn id="16" dur="500" fill="hold">
                                          <p:stCondLst>
                                            <p:cond delay="0"/>
                                          </p:stCondLst>
                                        </p:cTn>
                                        <p:tgtEl>
                                          <p:spTgt spid="30">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30">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30">
                                            <p:txEl>
                                              <p:pRg st="1" end="1"/>
                                            </p:txEl>
                                          </p:spTgt>
                                        </p:tgtEl>
                                        <p:attrNameLst>
                                          <p:attrName>style.visibility</p:attrName>
                                        </p:attrNameLst>
                                      </p:cBhvr>
                                      <p:to>
                                        <p:strVal val="visible"/>
                                      </p:to>
                                    </p:set>
                                    <p:animEffect transition="in" filter="fade">
                                      <p:cBhvr>
                                        <p:cTn id="20" dur="500">
                                          <p:stCondLst>
                                            <p:cond delay="0"/>
                                          </p:stCondLst>
                                        </p:cTn>
                                        <p:tgtEl>
                                          <p:spTgt spid="30">
                                            <p:txEl>
                                              <p:pRg st="1" end="1"/>
                                            </p:txEl>
                                          </p:spTgt>
                                        </p:tgtEl>
                                      </p:cBhvr>
                                    </p:animEffect>
                                    <p:anim calcmode="lin" valueType="num">
                                      <p:cBhvr>
                                        <p:cTn id="21" dur="500" fill="hold">
                                          <p:stCondLst>
                                            <p:cond delay="0"/>
                                          </p:stCondLst>
                                        </p:cTn>
                                        <p:tgtEl>
                                          <p:spTgt spid="30">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30">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30">
                                            <p:txEl>
                                              <p:pRg st="2" end="2"/>
                                            </p:txEl>
                                          </p:spTgt>
                                        </p:tgtEl>
                                        <p:attrNameLst>
                                          <p:attrName>style.visibility</p:attrName>
                                        </p:attrNameLst>
                                      </p:cBhvr>
                                      <p:to>
                                        <p:strVal val="visible"/>
                                      </p:to>
                                    </p:set>
                                    <p:animEffect transition="in" filter="fade">
                                      <p:cBhvr>
                                        <p:cTn id="25" dur="500">
                                          <p:stCondLst>
                                            <p:cond delay="0"/>
                                          </p:stCondLst>
                                        </p:cTn>
                                        <p:tgtEl>
                                          <p:spTgt spid="30">
                                            <p:txEl>
                                              <p:pRg st="2" end="2"/>
                                            </p:txEl>
                                          </p:spTgt>
                                        </p:tgtEl>
                                      </p:cBhvr>
                                    </p:animEffect>
                                    <p:anim calcmode="lin" valueType="num">
                                      <p:cBhvr>
                                        <p:cTn id="26" dur="500" fill="hold">
                                          <p:stCondLst>
                                            <p:cond delay="0"/>
                                          </p:stCondLst>
                                        </p:cTn>
                                        <p:tgtEl>
                                          <p:spTgt spid="30">
                                            <p:txEl>
                                              <p:pRg st="2" end="2"/>
                                            </p:txEl>
                                          </p:spTgt>
                                        </p:tgtEl>
                                        <p:attrNameLst>
                                          <p:attrName>ppt_x</p:attrName>
                                        </p:attrNameLst>
                                      </p:cBhvr>
                                      <p:tavLst>
                                        <p:tav tm="0">
                                          <p:val>
                                            <p:strVal val="#ppt_x-.1"/>
                                          </p:val>
                                        </p:tav>
                                        <p:tav tm="100000">
                                          <p:val>
                                            <p:strVal val="#ppt_x"/>
                                          </p:val>
                                        </p:tav>
                                      </p:tavLst>
                                    </p:anim>
                                    <p:anim calcmode="lin" valueType="num">
                                      <p:cBhvr>
                                        <p:cTn id="27" dur="500" fill="hold">
                                          <p:stCondLst>
                                            <p:cond delay="0"/>
                                          </p:stCondLst>
                                        </p:cTn>
                                        <p:tgtEl>
                                          <p:spTgt spid="30">
                                            <p:txEl>
                                              <p:pRg st="2" end="2"/>
                                            </p:txEl>
                                          </p:spTgt>
                                        </p:tgtEl>
                                        <p:attrNameLst>
                                          <p:attrName>ppt_y</p:attrName>
                                        </p:attrNameLst>
                                      </p:cBhvr>
                                      <p:tavLst>
                                        <p:tav tm="0">
                                          <p:val>
                                            <p:strVal val="#ppt_y"/>
                                          </p:val>
                                        </p:tav>
                                        <p:tav tm="100000">
                                          <p:val>
                                            <p:strVal val="#ppt_y"/>
                                          </p:val>
                                        </p:tav>
                                      </p:tavLst>
                                    </p:anim>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30">
                                            <p:txEl>
                                              <p:pRg st="3" end="3"/>
                                            </p:txEl>
                                          </p:spTgt>
                                        </p:tgtEl>
                                        <p:attrNameLst>
                                          <p:attrName>style.visibility</p:attrName>
                                        </p:attrNameLst>
                                      </p:cBhvr>
                                      <p:to>
                                        <p:strVal val="visible"/>
                                      </p:to>
                                    </p:set>
                                    <p:animEffect transition="in" filter="fade">
                                      <p:cBhvr>
                                        <p:cTn id="30" dur="500">
                                          <p:stCondLst>
                                            <p:cond delay="0"/>
                                          </p:stCondLst>
                                        </p:cTn>
                                        <p:tgtEl>
                                          <p:spTgt spid="30">
                                            <p:txEl>
                                              <p:pRg st="3" end="3"/>
                                            </p:txEl>
                                          </p:spTgt>
                                        </p:tgtEl>
                                      </p:cBhvr>
                                    </p:animEffect>
                                    <p:anim calcmode="lin" valueType="num">
                                      <p:cBhvr>
                                        <p:cTn id="31" dur="500" fill="hold">
                                          <p:stCondLst>
                                            <p:cond delay="0"/>
                                          </p:stCondLst>
                                        </p:cTn>
                                        <p:tgtEl>
                                          <p:spTgt spid="30">
                                            <p:txEl>
                                              <p:pRg st="3" end="3"/>
                                            </p:txEl>
                                          </p:spTgt>
                                        </p:tgtEl>
                                        <p:attrNameLst>
                                          <p:attrName>ppt_x</p:attrName>
                                        </p:attrNameLst>
                                      </p:cBhvr>
                                      <p:tavLst>
                                        <p:tav tm="0">
                                          <p:val>
                                            <p:strVal val="#ppt_x-.1"/>
                                          </p:val>
                                        </p:tav>
                                        <p:tav tm="100000">
                                          <p:val>
                                            <p:strVal val="#ppt_x"/>
                                          </p:val>
                                        </p:tav>
                                      </p:tavLst>
                                    </p:anim>
                                    <p:anim calcmode="lin" valueType="num">
                                      <p:cBhvr>
                                        <p:cTn id="32" dur="500" fill="hold">
                                          <p:stCondLst>
                                            <p:cond delay="0"/>
                                          </p:stCondLst>
                                        </p:cTn>
                                        <p:tgtEl>
                                          <p:spTgt spid="30">
                                            <p:txEl>
                                              <p:pRg st="3" end="3"/>
                                            </p:txEl>
                                          </p:spTgt>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500">
                                          <p:stCondLst>
                                            <p:cond delay="0"/>
                                          </p:stCondLst>
                                        </p:cTn>
                                        <p:tgtEl>
                                          <p:spTgt spid="30">
                                            <p:txEl>
                                              <p:pRg st="4" end="4"/>
                                            </p:txEl>
                                          </p:spTgt>
                                        </p:tgtEl>
                                      </p:cBhvr>
                                    </p:animEffect>
                                    <p:anim calcmode="lin" valueType="num">
                                      <p:cBhvr>
                                        <p:cTn id="36" dur="500" fill="hold">
                                          <p:stCondLst>
                                            <p:cond delay="0"/>
                                          </p:stCondLst>
                                        </p:cTn>
                                        <p:tgtEl>
                                          <p:spTgt spid="30">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1AA47F-C5C9-43AE-80F8-D32F801756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strVal val="#ppt_w"/>
                                          </p:val>
                                        </p:tav>
                                        <p:tav tm="100000">
                                          <p:val>
                                            <p:strVal val="#ppt_w"/>
                                          </p:val>
                                        </p:tav>
                                      </p:tavLst>
                                    </p:anim>
                                    <p:anim calcmode="lin" valueType="num">
                                      <p:cBhvr>
                                        <p:cTn id="8" dur="2000" fill="hold"/>
                                        <p:tgtEl>
                                          <p:spTgt spid="9"/>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9"/>
                                        </p:tgtEl>
                                        <p:attrNameLst>
                                          <p:attrName>ppt_x</p:attrName>
                                        </p:attrNameLst>
                                      </p:cBhvr>
                                      <p:tavLst>
                                        <p:tav tm="0">
                                          <p:val>
                                            <p:strVal val="#ppt_x-.4"/>
                                          </p:val>
                                        </p:tav>
                                        <p:tav tm="100000">
                                          <p:val>
                                            <p:strVal val="#ppt_x"/>
                                          </p:val>
                                        </p:tav>
                                      </p:tavLst>
                                    </p:anim>
                                    <p:anim calcmode="lin" valueType="num">
                                      <p:cBhvr>
                                        <p:cTn id="10" dur="2000" fill="hold"/>
                                        <p:tgtEl>
                                          <p:spTgt spid="9"/>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500">
                                          <p:stCondLst>
                                            <p:cond delay="0"/>
                                          </p:stCondLst>
                                        </p:cTn>
                                        <p:tgtEl>
                                          <p:spTgt spid="30">
                                            <p:txEl>
                                              <p:pRg st="0" end="0"/>
                                            </p:txEl>
                                          </p:spTgt>
                                        </p:tgtEl>
                                      </p:cBhvr>
                                    </p:animEffect>
                                    <p:anim calcmode="lin" valueType="num">
                                      <p:cBhvr>
                                        <p:cTn id="16" dur="500" fill="hold">
                                          <p:stCondLst>
                                            <p:cond delay="0"/>
                                          </p:stCondLst>
                                        </p:cTn>
                                        <p:tgtEl>
                                          <p:spTgt spid="30">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30">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30">
                                            <p:txEl>
                                              <p:pRg st="1" end="1"/>
                                            </p:txEl>
                                          </p:spTgt>
                                        </p:tgtEl>
                                        <p:attrNameLst>
                                          <p:attrName>style.visibility</p:attrName>
                                        </p:attrNameLst>
                                      </p:cBhvr>
                                      <p:to>
                                        <p:strVal val="visible"/>
                                      </p:to>
                                    </p:set>
                                    <p:animEffect transition="in" filter="fade">
                                      <p:cBhvr>
                                        <p:cTn id="20" dur="500">
                                          <p:stCondLst>
                                            <p:cond delay="0"/>
                                          </p:stCondLst>
                                        </p:cTn>
                                        <p:tgtEl>
                                          <p:spTgt spid="30">
                                            <p:txEl>
                                              <p:pRg st="1" end="1"/>
                                            </p:txEl>
                                          </p:spTgt>
                                        </p:tgtEl>
                                      </p:cBhvr>
                                    </p:animEffect>
                                    <p:anim calcmode="lin" valueType="num">
                                      <p:cBhvr>
                                        <p:cTn id="21" dur="500" fill="hold">
                                          <p:stCondLst>
                                            <p:cond delay="0"/>
                                          </p:stCondLst>
                                        </p:cTn>
                                        <p:tgtEl>
                                          <p:spTgt spid="30">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30">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30">
                                            <p:txEl>
                                              <p:pRg st="2" end="2"/>
                                            </p:txEl>
                                          </p:spTgt>
                                        </p:tgtEl>
                                        <p:attrNameLst>
                                          <p:attrName>style.visibility</p:attrName>
                                        </p:attrNameLst>
                                      </p:cBhvr>
                                      <p:to>
                                        <p:strVal val="visible"/>
                                      </p:to>
                                    </p:set>
                                    <p:animEffect transition="in" filter="fade">
                                      <p:cBhvr>
                                        <p:cTn id="25" dur="500">
                                          <p:stCondLst>
                                            <p:cond delay="0"/>
                                          </p:stCondLst>
                                        </p:cTn>
                                        <p:tgtEl>
                                          <p:spTgt spid="30">
                                            <p:txEl>
                                              <p:pRg st="2" end="2"/>
                                            </p:txEl>
                                          </p:spTgt>
                                        </p:tgtEl>
                                      </p:cBhvr>
                                    </p:animEffect>
                                    <p:anim calcmode="lin" valueType="num">
                                      <p:cBhvr>
                                        <p:cTn id="26" dur="500" fill="hold">
                                          <p:stCondLst>
                                            <p:cond delay="0"/>
                                          </p:stCondLst>
                                        </p:cTn>
                                        <p:tgtEl>
                                          <p:spTgt spid="30">
                                            <p:txEl>
                                              <p:pRg st="2" end="2"/>
                                            </p:txEl>
                                          </p:spTgt>
                                        </p:tgtEl>
                                        <p:attrNameLst>
                                          <p:attrName>ppt_x</p:attrName>
                                        </p:attrNameLst>
                                      </p:cBhvr>
                                      <p:tavLst>
                                        <p:tav tm="0">
                                          <p:val>
                                            <p:strVal val="#ppt_x-.1"/>
                                          </p:val>
                                        </p:tav>
                                        <p:tav tm="100000">
                                          <p:val>
                                            <p:strVal val="#ppt_x"/>
                                          </p:val>
                                        </p:tav>
                                      </p:tavLst>
                                    </p:anim>
                                    <p:anim calcmode="lin" valueType="num">
                                      <p:cBhvr>
                                        <p:cTn id="27" dur="500" fill="hold">
                                          <p:stCondLst>
                                            <p:cond delay="0"/>
                                          </p:stCondLst>
                                        </p:cTn>
                                        <p:tgtEl>
                                          <p:spTgt spid="30">
                                            <p:txEl>
                                              <p:pRg st="2" end="2"/>
                                            </p:txEl>
                                          </p:spTgt>
                                        </p:tgtEl>
                                        <p:attrNameLst>
                                          <p:attrName>ppt_y</p:attrName>
                                        </p:attrNameLst>
                                      </p:cBhvr>
                                      <p:tavLst>
                                        <p:tav tm="0">
                                          <p:val>
                                            <p:strVal val="#ppt_y"/>
                                          </p:val>
                                        </p:tav>
                                        <p:tav tm="100000">
                                          <p:val>
                                            <p:strVal val="#ppt_y"/>
                                          </p:val>
                                        </p:tav>
                                      </p:tavLst>
                                    </p:anim>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30">
                                            <p:txEl>
                                              <p:pRg st="3" end="3"/>
                                            </p:txEl>
                                          </p:spTgt>
                                        </p:tgtEl>
                                        <p:attrNameLst>
                                          <p:attrName>style.visibility</p:attrName>
                                        </p:attrNameLst>
                                      </p:cBhvr>
                                      <p:to>
                                        <p:strVal val="visible"/>
                                      </p:to>
                                    </p:set>
                                    <p:animEffect transition="in" filter="fade">
                                      <p:cBhvr>
                                        <p:cTn id="30" dur="500">
                                          <p:stCondLst>
                                            <p:cond delay="0"/>
                                          </p:stCondLst>
                                        </p:cTn>
                                        <p:tgtEl>
                                          <p:spTgt spid="30">
                                            <p:txEl>
                                              <p:pRg st="3" end="3"/>
                                            </p:txEl>
                                          </p:spTgt>
                                        </p:tgtEl>
                                      </p:cBhvr>
                                    </p:animEffect>
                                    <p:anim calcmode="lin" valueType="num">
                                      <p:cBhvr>
                                        <p:cTn id="31" dur="500" fill="hold">
                                          <p:stCondLst>
                                            <p:cond delay="0"/>
                                          </p:stCondLst>
                                        </p:cTn>
                                        <p:tgtEl>
                                          <p:spTgt spid="30">
                                            <p:txEl>
                                              <p:pRg st="3" end="3"/>
                                            </p:txEl>
                                          </p:spTgt>
                                        </p:tgtEl>
                                        <p:attrNameLst>
                                          <p:attrName>ppt_x</p:attrName>
                                        </p:attrNameLst>
                                      </p:cBhvr>
                                      <p:tavLst>
                                        <p:tav tm="0">
                                          <p:val>
                                            <p:strVal val="#ppt_x-.1"/>
                                          </p:val>
                                        </p:tav>
                                        <p:tav tm="100000">
                                          <p:val>
                                            <p:strVal val="#ppt_x"/>
                                          </p:val>
                                        </p:tav>
                                      </p:tavLst>
                                    </p:anim>
                                    <p:anim calcmode="lin" valueType="num">
                                      <p:cBhvr>
                                        <p:cTn id="32" dur="500" fill="hold">
                                          <p:stCondLst>
                                            <p:cond delay="0"/>
                                          </p:stCondLst>
                                        </p:cTn>
                                        <p:tgtEl>
                                          <p:spTgt spid="30">
                                            <p:txEl>
                                              <p:pRg st="3" end="3"/>
                                            </p:txEl>
                                          </p:spTgt>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500">
                                          <p:stCondLst>
                                            <p:cond delay="0"/>
                                          </p:stCondLst>
                                        </p:cTn>
                                        <p:tgtEl>
                                          <p:spTgt spid="30">
                                            <p:txEl>
                                              <p:pRg st="4" end="4"/>
                                            </p:txEl>
                                          </p:spTgt>
                                        </p:tgtEl>
                                      </p:cBhvr>
                                    </p:animEffect>
                                    <p:anim calcmode="lin" valueType="num">
                                      <p:cBhvr>
                                        <p:cTn id="36" dur="500" fill="hold">
                                          <p:stCondLst>
                                            <p:cond delay="0"/>
                                          </p:stCondLst>
                                        </p:cTn>
                                        <p:tgtEl>
                                          <p:spTgt spid="30">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1AA47F-C5C9-43AE-80F8-D32F801756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strVal val="#ppt_w"/>
                                          </p:val>
                                        </p:tav>
                                        <p:tav tm="100000">
                                          <p:val>
                                            <p:strVal val="#ppt_w"/>
                                          </p:val>
                                        </p:tav>
                                      </p:tavLst>
                                    </p:anim>
                                    <p:anim calcmode="lin" valueType="num">
                                      <p:cBhvr>
                                        <p:cTn id="8" dur="2000" fill="hold"/>
                                        <p:tgtEl>
                                          <p:spTgt spid="9"/>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9"/>
                                        </p:tgtEl>
                                        <p:attrNameLst>
                                          <p:attrName>ppt_x</p:attrName>
                                        </p:attrNameLst>
                                      </p:cBhvr>
                                      <p:tavLst>
                                        <p:tav tm="0">
                                          <p:val>
                                            <p:strVal val="#ppt_x-.4"/>
                                          </p:val>
                                        </p:tav>
                                        <p:tav tm="100000">
                                          <p:val>
                                            <p:strVal val="#ppt_x"/>
                                          </p:val>
                                        </p:tav>
                                      </p:tavLst>
                                    </p:anim>
                                    <p:anim calcmode="lin" valueType="num">
                                      <p:cBhvr>
                                        <p:cTn id="10" dur="2000" fill="hold"/>
                                        <p:tgtEl>
                                          <p:spTgt spid="9"/>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500">
                                          <p:stCondLst>
                                            <p:cond delay="0"/>
                                          </p:stCondLst>
                                        </p:cTn>
                                        <p:tgtEl>
                                          <p:spTgt spid="30">
                                            <p:txEl>
                                              <p:pRg st="0" end="0"/>
                                            </p:txEl>
                                          </p:spTgt>
                                        </p:tgtEl>
                                      </p:cBhvr>
                                    </p:animEffect>
                                    <p:anim calcmode="lin" valueType="num">
                                      <p:cBhvr>
                                        <p:cTn id="16" dur="500" fill="hold">
                                          <p:stCondLst>
                                            <p:cond delay="0"/>
                                          </p:stCondLst>
                                        </p:cTn>
                                        <p:tgtEl>
                                          <p:spTgt spid="30">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30">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30">
                                            <p:txEl>
                                              <p:pRg st="1" end="1"/>
                                            </p:txEl>
                                          </p:spTgt>
                                        </p:tgtEl>
                                        <p:attrNameLst>
                                          <p:attrName>style.visibility</p:attrName>
                                        </p:attrNameLst>
                                      </p:cBhvr>
                                      <p:to>
                                        <p:strVal val="visible"/>
                                      </p:to>
                                    </p:set>
                                    <p:animEffect transition="in" filter="fade">
                                      <p:cBhvr>
                                        <p:cTn id="20" dur="500">
                                          <p:stCondLst>
                                            <p:cond delay="0"/>
                                          </p:stCondLst>
                                        </p:cTn>
                                        <p:tgtEl>
                                          <p:spTgt spid="30">
                                            <p:txEl>
                                              <p:pRg st="1" end="1"/>
                                            </p:txEl>
                                          </p:spTgt>
                                        </p:tgtEl>
                                      </p:cBhvr>
                                    </p:animEffect>
                                    <p:anim calcmode="lin" valueType="num">
                                      <p:cBhvr>
                                        <p:cTn id="21" dur="500" fill="hold">
                                          <p:stCondLst>
                                            <p:cond delay="0"/>
                                          </p:stCondLst>
                                        </p:cTn>
                                        <p:tgtEl>
                                          <p:spTgt spid="30">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30">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30">
                                            <p:txEl>
                                              <p:pRg st="2" end="2"/>
                                            </p:txEl>
                                          </p:spTgt>
                                        </p:tgtEl>
                                        <p:attrNameLst>
                                          <p:attrName>style.visibility</p:attrName>
                                        </p:attrNameLst>
                                      </p:cBhvr>
                                      <p:to>
                                        <p:strVal val="visible"/>
                                      </p:to>
                                    </p:set>
                                    <p:animEffect transition="in" filter="fade">
                                      <p:cBhvr>
                                        <p:cTn id="25" dur="500">
                                          <p:stCondLst>
                                            <p:cond delay="0"/>
                                          </p:stCondLst>
                                        </p:cTn>
                                        <p:tgtEl>
                                          <p:spTgt spid="30">
                                            <p:txEl>
                                              <p:pRg st="2" end="2"/>
                                            </p:txEl>
                                          </p:spTgt>
                                        </p:tgtEl>
                                      </p:cBhvr>
                                    </p:animEffect>
                                    <p:anim calcmode="lin" valueType="num">
                                      <p:cBhvr>
                                        <p:cTn id="26" dur="500" fill="hold">
                                          <p:stCondLst>
                                            <p:cond delay="0"/>
                                          </p:stCondLst>
                                        </p:cTn>
                                        <p:tgtEl>
                                          <p:spTgt spid="30">
                                            <p:txEl>
                                              <p:pRg st="2" end="2"/>
                                            </p:txEl>
                                          </p:spTgt>
                                        </p:tgtEl>
                                        <p:attrNameLst>
                                          <p:attrName>ppt_x</p:attrName>
                                        </p:attrNameLst>
                                      </p:cBhvr>
                                      <p:tavLst>
                                        <p:tav tm="0">
                                          <p:val>
                                            <p:strVal val="#ppt_x-.1"/>
                                          </p:val>
                                        </p:tav>
                                        <p:tav tm="100000">
                                          <p:val>
                                            <p:strVal val="#ppt_x"/>
                                          </p:val>
                                        </p:tav>
                                      </p:tavLst>
                                    </p:anim>
                                    <p:anim calcmode="lin" valueType="num">
                                      <p:cBhvr>
                                        <p:cTn id="27" dur="500" fill="hold">
                                          <p:stCondLst>
                                            <p:cond delay="0"/>
                                          </p:stCondLst>
                                        </p:cTn>
                                        <p:tgtEl>
                                          <p:spTgt spid="30">
                                            <p:txEl>
                                              <p:pRg st="2" end="2"/>
                                            </p:txEl>
                                          </p:spTgt>
                                        </p:tgtEl>
                                        <p:attrNameLst>
                                          <p:attrName>ppt_y</p:attrName>
                                        </p:attrNameLst>
                                      </p:cBhvr>
                                      <p:tavLst>
                                        <p:tav tm="0">
                                          <p:val>
                                            <p:strVal val="#ppt_y"/>
                                          </p:val>
                                        </p:tav>
                                        <p:tav tm="100000">
                                          <p:val>
                                            <p:strVal val="#ppt_y"/>
                                          </p:val>
                                        </p:tav>
                                      </p:tavLst>
                                    </p:anim>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30">
                                            <p:txEl>
                                              <p:pRg st="3" end="3"/>
                                            </p:txEl>
                                          </p:spTgt>
                                        </p:tgtEl>
                                        <p:attrNameLst>
                                          <p:attrName>style.visibility</p:attrName>
                                        </p:attrNameLst>
                                      </p:cBhvr>
                                      <p:to>
                                        <p:strVal val="visible"/>
                                      </p:to>
                                    </p:set>
                                    <p:animEffect transition="in" filter="fade">
                                      <p:cBhvr>
                                        <p:cTn id="30" dur="500">
                                          <p:stCondLst>
                                            <p:cond delay="0"/>
                                          </p:stCondLst>
                                        </p:cTn>
                                        <p:tgtEl>
                                          <p:spTgt spid="30">
                                            <p:txEl>
                                              <p:pRg st="3" end="3"/>
                                            </p:txEl>
                                          </p:spTgt>
                                        </p:tgtEl>
                                      </p:cBhvr>
                                    </p:animEffect>
                                    <p:anim calcmode="lin" valueType="num">
                                      <p:cBhvr>
                                        <p:cTn id="31" dur="500" fill="hold">
                                          <p:stCondLst>
                                            <p:cond delay="0"/>
                                          </p:stCondLst>
                                        </p:cTn>
                                        <p:tgtEl>
                                          <p:spTgt spid="30">
                                            <p:txEl>
                                              <p:pRg st="3" end="3"/>
                                            </p:txEl>
                                          </p:spTgt>
                                        </p:tgtEl>
                                        <p:attrNameLst>
                                          <p:attrName>ppt_x</p:attrName>
                                        </p:attrNameLst>
                                      </p:cBhvr>
                                      <p:tavLst>
                                        <p:tav tm="0">
                                          <p:val>
                                            <p:strVal val="#ppt_x-.1"/>
                                          </p:val>
                                        </p:tav>
                                        <p:tav tm="100000">
                                          <p:val>
                                            <p:strVal val="#ppt_x"/>
                                          </p:val>
                                        </p:tav>
                                      </p:tavLst>
                                    </p:anim>
                                    <p:anim calcmode="lin" valueType="num">
                                      <p:cBhvr>
                                        <p:cTn id="32" dur="500" fill="hold">
                                          <p:stCondLst>
                                            <p:cond delay="0"/>
                                          </p:stCondLst>
                                        </p:cTn>
                                        <p:tgtEl>
                                          <p:spTgt spid="30">
                                            <p:txEl>
                                              <p:pRg st="3" end="3"/>
                                            </p:txEl>
                                          </p:spTgt>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500">
                                          <p:stCondLst>
                                            <p:cond delay="0"/>
                                          </p:stCondLst>
                                        </p:cTn>
                                        <p:tgtEl>
                                          <p:spTgt spid="30">
                                            <p:txEl>
                                              <p:pRg st="4" end="4"/>
                                            </p:txEl>
                                          </p:spTgt>
                                        </p:tgtEl>
                                      </p:cBhvr>
                                    </p:animEffect>
                                    <p:anim calcmode="lin" valueType="num">
                                      <p:cBhvr>
                                        <p:cTn id="36" dur="500" fill="hold">
                                          <p:stCondLst>
                                            <p:cond delay="0"/>
                                          </p:stCondLst>
                                        </p:cTn>
                                        <p:tgtEl>
                                          <p:spTgt spid="30">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1AA47F-C5C9-43AE-80F8-D32F8017569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strVal val="#ppt_w"/>
                                          </p:val>
                                        </p:tav>
                                        <p:tav tm="100000">
                                          <p:val>
                                            <p:strVal val="#ppt_w"/>
                                          </p:val>
                                        </p:tav>
                                      </p:tavLst>
                                    </p:anim>
                                    <p:anim calcmode="lin" valueType="num">
                                      <p:cBhvr>
                                        <p:cTn id="8" dur="2000" fill="hold"/>
                                        <p:tgtEl>
                                          <p:spTgt spid="9"/>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9"/>
                                        </p:tgtEl>
                                        <p:attrNameLst>
                                          <p:attrName>ppt_x</p:attrName>
                                        </p:attrNameLst>
                                      </p:cBhvr>
                                      <p:tavLst>
                                        <p:tav tm="0">
                                          <p:val>
                                            <p:strVal val="#ppt_x-.4"/>
                                          </p:val>
                                        </p:tav>
                                        <p:tav tm="100000">
                                          <p:val>
                                            <p:strVal val="#ppt_x"/>
                                          </p:val>
                                        </p:tav>
                                      </p:tavLst>
                                    </p:anim>
                                    <p:anim calcmode="lin" valueType="num">
                                      <p:cBhvr>
                                        <p:cTn id="10" dur="2000" fill="hold"/>
                                        <p:tgtEl>
                                          <p:spTgt spid="9"/>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500">
                                          <p:stCondLst>
                                            <p:cond delay="0"/>
                                          </p:stCondLst>
                                        </p:cTn>
                                        <p:tgtEl>
                                          <p:spTgt spid="30">
                                            <p:txEl>
                                              <p:pRg st="0" end="0"/>
                                            </p:txEl>
                                          </p:spTgt>
                                        </p:tgtEl>
                                      </p:cBhvr>
                                    </p:animEffect>
                                    <p:anim calcmode="lin" valueType="num">
                                      <p:cBhvr>
                                        <p:cTn id="16" dur="500" fill="hold">
                                          <p:stCondLst>
                                            <p:cond delay="0"/>
                                          </p:stCondLst>
                                        </p:cTn>
                                        <p:tgtEl>
                                          <p:spTgt spid="30">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30">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30">
                                            <p:txEl>
                                              <p:pRg st="1" end="1"/>
                                            </p:txEl>
                                          </p:spTgt>
                                        </p:tgtEl>
                                        <p:attrNameLst>
                                          <p:attrName>style.visibility</p:attrName>
                                        </p:attrNameLst>
                                      </p:cBhvr>
                                      <p:to>
                                        <p:strVal val="visible"/>
                                      </p:to>
                                    </p:set>
                                    <p:animEffect transition="in" filter="fade">
                                      <p:cBhvr>
                                        <p:cTn id="20" dur="500">
                                          <p:stCondLst>
                                            <p:cond delay="0"/>
                                          </p:stCondLst>
                                        </p:cTn>
                                        <p:tgtEl>
                                          <p:spTgt spid="30">
                                            <p:txEl>
                                              <p:pRg st="1" end="1"/>
                                            </p:txEl>
                                          </p:spTgt>
                                        </p:tgtEl>
                                      </p:cBhvr>
                                    </p:animEffect>
                                    <p:anim calcmode="lin" valueType="num">
                                      <p:cBhvr>
                                        <p:cTn id="21" dur="500" fill="hold">
                                          <p:stCondLst>
                                            <p:cond delay="0"/>
                                          </p:stCondLst>
                                        </p:cTn>
                                        <p:tgtEl>
                                          <p:spTgt spid="30">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30">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30">
                                            <p:txEl>
                                              <p:pRg st="2" end="2"/>
                                            </p:txEl>
                                          </p:spTgt>
                                        </p:tgtEl>
                                        <p:attrNameLst>
                                          <p:attrName>style.visibility</p:attrName>
                                        </p:attrNameLst>
                                      </p:cBhvr>
                                      <p:to>
                                        <p:strVal val="visible"/>
                                      </p:to>
                                    </p:set>
                                    <p:animEffect transition="in" filter="fade">
                                      <p:cBhvr>
                                        <p:cTn id="25" dur="500">
                                          <p:stCondLst>
                                            <p:cond delay="0"/>
                                          </p:stCondLst>
                                        </p:cTn>
                                        <p:tgtEl>
                                          <p:spTgt spid="30">
                                            <p:txEl>
                                              <p:pRg st="2" end="2"/>
                                            </p:txEl>
                                          </p:spTgt>
                                        </p:tgtEl>
                                      </p:cBhvr>
                                    </p:animEffect>
                                    <p:anim calcmode="lin" valueType="num">
                                      <p:cBhvr>
                                        <p:cTn id="26" dur="500" fill="hold">
                                          <p:stCondLst>
                                            <p:cond delay="0"/>
                                          </p:stCondLst>
                                        </p:cTn>
                                        <p:tgtEl>
                                          <p:spTgt spid="30">
                                            <p:txEl>
                                              <p:pRg st="2" end="2"/>
                                            </p:txEl>
                                          </p:spTgt>
                                        </p:tgtEl>
                                        <p:attrNameLst>
                                          <p:attrName>ppt_x</p:attrName>
                                        </p:attrNameLst>
                                      </p:cBhvr>
                                      <p:tavLst>
                                        <p:tav tm="0">
                                          <p:val>
                                            <p:strVal val="#ppt_x-.1"/>
                                          </p:val>
                                        </p:tav>
                                        <p:tav tm="100000">
                                          <p:val>
                                            <p:strVal val="#ppt_x"/>
                                          </p:val>
                                        </p:tav>
                                      </p:tavLst>
                                    </p:anim>
                                    <p:anim calcmode="lin" valueType="num">
                                      <p:cBhvr>
                                        <p:cTn id="27" dur="500" fill="hold">
                                          <p:stCondLst>
                                            <p:cond delay="0"/>
                                          </p:stCondLst>
                                        </p:cTn>
                                        <p:tgtEl>
                                          <p:spTgt spid="30">
                                            <p:txEl>
                                              <p:pRg st="2" end="2"/>
                                            </p:txEl>
                                          </p:spTgt>
                                        </p:tgtEl>
                                        <p:attrNameLst>
                                          <p:attrName>ppt_y</p:attrName>
                                        </p:attrNameLst>
                                      </p:cBhvr>
                                      <p:tavLst>
                                        <p:tav tm="0">
                                          <p:val>
                                            <p:strVal val="#ppt_y"/>
                                          </p:val>
                                        </p:tav>
                                        <p:tav tm="100000">
                                          <p:val>
                                            <p:strVal val="#ppt_y"/>
                                          </p:val>
                                        </p:tav>
                                      </p:tavLst>
                                    </p:anim>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30">
                                            <p:txEl>
                                              <p:pRg st="3" end="3"/>
                                            </p:txEl>
                                          </p:spTgt>
                                        </p:tgtEl>
                                        <p:attrNameLst>
                                          <p:attrName>style.visibility</p:attrName>
                                        </p:attrNameLst>
                                      </p:cBhvr>
                                      <p:to>
                                        <p:strVal val="visible"/>
                                      </p:to>
                                    </p:set>
                                    <p:animEffect transition="in" filter="fade">
                                      <p:cBhvr>
                                        <p:cTn id="30" dur="500">
                                          <p:stCondLst>
                                            <p:cond delay="0"/>
                                          </p:stCondLst>
                                        </p:cTn>
                                        <p:tgtEl>
                                          <p:spTgt spid="30">
                                            <p:txEl>
                                              <p:pRg st="3" end="3"/>
                                            </p:txEl>
                                          </p:spTgt>
                                        </p:tgtEl>
                                      </p:cBhvr>
                                    </p:animEffect>
                                    <p:anim calcmode="lin" valueType="num">
                                      <p:cBhvr>
                                        <p:cTn id="31" dur="500" fill="hold">
                                          <p:stCondLst>
                                            <p:cond delay="0"/>
                                          </p:stCondLst>
                                        </p:cTn>
                                        <p:tgtEl>
                                          <p:spTgt spid="30">
                                            <p:txEl>
                                              <p:pRg st="3" end="3"/>
                                            </p:txEl>
                                          </p:spTgt>
                                        </p:tgtEl>
                                        <p:attrNameLst>
                                          <p:attrName>ppt_x</p:attrName>
                                        </p:attrNameLst>
                                      </p:cBhvr>
                                      <p:tavLst>
                                        <p:tav tm="0">
                                          <p:val>
                                            <p:strVal val="#ppt_x-.1"/>
                                          </p:val>
                                        </p:tav>
                                        <p:tav tm="100000">
                                          <p:val>
                                            <p:strVal val="#ppt_x"/>
                                          </p:val>
                                        </p:tav>
                                      </p:tavLst>
                                    </p:anim>
                                    <p:anim calcmode="lin" valueType="num">
                                      <p:cBhvr>
                                        <p:cTn id="32" dur="500" fill="hold">
                                          <p:stCondLst>
                                            <p:cond delay="0"/>
                                          </p:stCondLst>
                                        </p:cTn>
                                        <p:tgtEl>
                                          <p:spTgt spid="30">
                                            <p:txEl>
                                              <p:pRg st="3" end="3"/>
                                            </p:txEl>
                                          </p:spTgt>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500">
                                          <p:stCondLst>
                                            <p:cond delay="0"/>
                                          </p:stCondLst>
                                        </p:cTn>
                                        <p:tgtEl>
                                          <p:spTgt spid="30">
                                            <p:txEl>
                                              <p:pRg st="4" end="4"/>
                                            </p:txEl>
                                          </p:spTgt>
                                        </p:tgtEl>
                                      </p:cBhvr>
                                    </p:animEffect>
                                    <p:anim calcmode="lin" valueType="num">
                                      <p:cBhvr>
                                        <p:cTn id="36" dur="500" fill="hold">
                                          <p:stCondLst>
                                            <p:cond delay="0"/>
                                          </p:stCondLst>
                                        </p:cTn>
                                        <p:tgtEl>
                                          <p:spTgt spid="30">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1AA47F-C5C9-43AE-80F8-D32F8017569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strVal val="#ppt_w"/>
                                          </p:val>
                                        </p:tav>
                                        <p:tav tm="100000">
                                          <p:val>
                                            <p:strVal val="#ppt_w"/>
                                          </p:val>
                                        </p:tav>
                                      </p:tavLst>
                                    </p:anim>
                                    <p:anim calcmode="lin" valueType="num">
                                      <p:cBhvr>
                                        <p:cTn id="8" dur="2000" fill="hold"/>
                                        <p:tgtEl>
                                          <p:spTgt spid="9"/>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9"/>
                                        </p:tgtEl>
                                        <p:attrNameLst>
                                          <p:attrName>ppt_x</p:attrName>
                                        </p:attrNameLst>
                                      </p:cBhvr>
                                      <p:tavLst>
                                        <p:tav tm="0">
                                          <p:val>
                                            <p:strVal val="#ppt_x-.4"/>
                                          </p:val>
                                        </p:tav>
                                        <p:tav tm="100000">
                                          <p:val>
                                            <p:strVal val="#ppt_x"/>
                                          </p:val>
                                        </p:tav>
                                      </p:tavLst>
                                    </p:anim>
                                    <p:anim calcmode="lin" valueType="num">
                                      <p:cBhvr>
                                        <p:cTn id="10" dur="2000" fill="hold"/>
                                        <p:tgtEl>
                                          <p:spTgt spid="9"/>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500">
                                          <p:stCondLst>
                                            <p:cond delay="0"/>
                                          </p:stCondLst>
                                        </p:cTn>
                                        <p:tgtEl>
                                          <p:spTgt spid="30">
                                            <p:txEl>
                                              <p:pRg st="0" end="0"/>
                                            </p:txEl>
                                          </p:spTgt>
                                        </p:tgtEl>
                                      </p:cBhvr>
                                    </p:animEffect>
                                    <p:anim calcmode="lin" valueType="num">
                                      <p:cBhvr>
                                        <p:cTn id="16" dur="500" fill="hold">
                                          <p:stCondLst>
                                            <p:cond delay="0"/>
                                          </p:stCondLst>
                                        </p:cTn>
                                        <p:tgtEl>
                                          <p:spTgt spid="30">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30">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30">
                                            <p:txEl>
                                              <p:pRg st="1" end="1"/>
                                            </p:txEl>
                                          </p:spTgt>
                                        </p:tgtEl>
                                        <p:attrNameLst>
                                          <p:attrName>style.visibility</p:attrName>
                                        </p:attrNameLst>
                                      </p:cBhvr>
                                      <p:to>
                                        <p:strVal val="visible"/>
                                      </p:to>
                                    </p:set>
                                    <p:animEffect transition="in" filter="fade">
                                      <p:cBhvr>
                                        <p:cTn id="20" dur="500">
                                          <p:stCondLst>
                                            <p:cond delay="0"/>
                                          </p:stCondLst>
                                        </p:cTn>
                                        <p:tgtEl>
                                          <p:spTgt spid="30">
                                            <p:txEl>
                                              <p:pRg st="1" end="1"/>
                                            </p:txEl>
                                          </p:spTgt>
                                        </p:tgtEl>
                                      </p:cBhvr>
                                    </p:animEffect>
                                    <p:anim calcmode="lin" valueType="num">
                                      <p:cBhvr>
                                        <p:cTn id="21" dur="500" fill="hold">
                                          <p:stCondLst>
                                            <p:cond delay="0"/>
                                          </p:stCondLst>
                                        </p:cTn>
                                        <p:tgtEl>
                                          <p:spTgt spid="30">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30">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30">
                                            <p:txEl>
                                              <p:pRg st="2" end="2"/>
                                            </p:txEl>
                                          </p:spTgt>
                                        </p:tgtEl>
                                        <p:attrNameLst>
                                          <p:attrName>style.visibility</p:attrName>
                                        </p:attrNameLst>
                                      </p:cBhvr>
                                      <p:to>
                                        <p:strVal val="visible"/>
                                      </p:to>
                                    </p:set>
                                    <p:animEffect transition="in" filter="fade">
                                      <p:cBhvr>
                                        <p:cTn id="25" dur="500">
                                          <p:stCondLst>
                                            <p:cond delay="0"/>
                                          </p:stCondLst>
                                        </p:cTn>
                                        <p:tgtEl>
                                          <p:spTgt spid="30">
                                            <p:txEl>
                                              <p:pRg st="2" end="2"/>
                                            </p:txEl>
                                          </p:spTgt>
                                        </p:tgtEl>
                                      </p:cBhvr>
                                    </p:animEffect>
                                    <p:anim calcmode="lin" valueType="num">
                                      <p:cBhvr>
                                        <p:cTn id="26" dur="500" fill="hold">
                                          <p:stCondLst>
                                            <p:cond delay="0"/>
                                          </p:stCondLst>
                                        </p:cTn>
                                        <p:tgtEl>
                                          <p:spTgt spid="30">
                                            <p:txEl>
                                              <p:pRg st="2" end="2"/>
                                            </p:txEl>
                                          </p:spTgt>
                                        </p:tgtEl>
                                        <p:attrNameLst>
                                          <p:attrName>ppt_x</p:attrName>
                                        </p:attrNameLst>
                                      </p:cBhvr>
                                      <p:tavLst>
                                        <p:tav tm="0">
                                          <p:val>
                                            <p:strVal val="#ppt_x-.1"/>
                                          </p:val>
                                        </p:tav>
                                        <p:tav tm="100000">
                                          <p:val>
                                            <p:strVal val="#ppt_x"/>
                                          </p:val>
                                        </p:tav>
                                      </p:tavLst>
                                    </p:anim>
                                    <p:anim calcmode="lin" valueType="num">
                                      <p:cBhvr>
                                        <p:cTn id="27" dur="500" fill="hold">
                                          <p:stCondLst>
                                            <p:cond delay="0"/>
                                          </p:stCondLst>
                                        </p:cTn>
                                        <p:tgtEl>
                                          <p:spTgt spid="30">
                                            <p:txEl>
                                              <p:pRg st="2" end="2"/>
                                            </p:txEl>
                                          </p:spTgt>
                                        </p:tgtEl>
                                        <p:attrNameLst>
                                          <p:attrName>ppt_y</p:attrName>
                                        </p:attrNameLst>
                                      </p:cBhvr>
                                      <p:tavLst>
                                        <p:tav tm="0">
                                          <p:val>
                                            <p:strVal val="#ppt_y"/>
                                          </p:val>
                                        </p:tav>
                                        <p:tav tm="100000">
                                          <p:val>
                                            <p:strVal val="#ppt_y"/>
                                          </p:val>
                                        </p:tav>
                                      </p:tavLst>
                                    </p:anim>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30">
                                            <p:txEl>
                                              <p:pRg st="3" end="3"/>
                                            </p:txEl>
                                          </p:spTgt>
                                        </p:tgtEl>
                                        <p:attrNameLst>
                                          <p:attrName>style.visibility</p:attrName>
                                        </p:attrNameLst>
                                      </p:cBhvr>
                                      <p:to>
                                        <p:strVal val="visible"/>
                                      </p:to>
                                    </p:set>
                                    <p:animEffect transition="in" filter="fade">
                                      <p:cBhvr>
                                        <p:cTn id="30" dur="500">
                                          <p:stCondLst>
                                            <p:cond delay="0"/>
                                          </p:stCondLst>
                                        </p:cTn>
                                        <p:tgtEl>
                                          <p:spTgt spid="30">
                                            <p:txEl>
                                              <p:pRg st="3" end="3"/>
                                            </p:txEl>
                                          </p:spTgt>
                                        </p:tgtEl>
                                      </p:cBhvr>
                                    </p:animEffect>
                                    <p:anim calcmode="lin" valueType="num">
                                      <p:cBhvr>
                                        <p:cTn id="31" dur="500" fill="hold">
                                          <p:stCondLst>
                                            <p:cond delay="0"/>
                                          </p:stCondLst>
                                        </p:cTn>
                                        <p:tgtEl>
                                          <p:spTgt spid="30">
                                            <p:txEl>
                                              <p:pRg st="3" end="3"/>
                                            </p:txEl>
                                          </p:spTgt>
                                        </p:tgtEl>
                                        <p:attrNameLst>
                                          <p:attrName>ppt_x</p:attrName>
                                        </p:attrNameLst>
                                      </p:cBhvr>
                                      <p:tavLst>
                                        <p:tav tm="0">
                                          <p:val>
                                            <p:strVal val="#ppt_x-.1"/>
                                          </p:val>
                                        </p:tav>
                                        <p:tav tm="100000">
                                          <p:val>
                                            <p:strVal val="#ppt_x"/>
                                          </p:val>
                                        </p:tav>
                                      </p:tavLst>
                                    </p:anim>
                                    <p:anim calcmode="lin" valueType="num">
                                      <p:cBhvr>
                                        <p:cTn id="32" dur="500" fill="hold">
                                          <p:stCondLst>
                                            <p:cond delay="0"/>
                                          </p:stCondLst>
                                        </p:cTn>
                                        <p:tgtEl>
                                          <p:spTgt spid="30">
                                            <p:txEl>
                                              <p:pRg st="3" end="3"/>
                                            </p:txEl>
                                          </p:spTgt>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500">
                                          <p:stCondLst>
                                            <p:cond delay="0"/>
                                          </p:stCondLst>
                                        </p:cTn>
                                        <p:tgtEl>
                                          <p:spTgt spid="30">
                                            <p:txEl>
                                              <p:pRg st="4" end="4"/>
                                            </p:txEl>
                                          </p:spTgt>
                                        </p:tgtEl>
                                      </p:cBhvr>
                                    </p:animEffect>
                                    <p:anim calcmode="lin" valueType="num">
                                      <p:cBhvr>
                                        <p:cTn id="36" dur="500" fill="hold">
                                          <p:stCondLst>
                                            <p:cond delay="0"/>
                                          </p:stCondLst>
                                        </p:cTn>
                                        <p:tgtEl>
                                          <p:spTgt spid="30">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build="p"/>
    </p:bld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40.xml"/><Relationship Id="rId4" Type="http://schemas.openxmlformats.org/officeDocument/2006/relationships/image" Target="../media/image20.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3.wmf"/><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lawyers-helpsite.com/sitemap.html" TargetMode="External"/><Relationship Id="rId1" Type="http://schemas.openxmlformats.org/officeDocument/2006/relationships/slideLayout" Target="../slideLayouts/slideLayout40.xml"/><Relationship Id="rId4" Type="http://schemas.openxmlformats.org/officeDocument/2006/relationships/image" Target="http://www.lawyers-helpsite.com/images/picture.jpg"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0.xml"/></Relationships>
</file>

<file path=ppt/slides/_rels/slide1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1.wmf"/><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7.gif"/><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457200"/>
            <a:ext cx="8686800" cy="3276600"/>
          </a:xfrm>
          <a:prstGeom prst="rect">
            <a:avLst/>
          </a:prstGeom>
          <a:solidFill>
            <a:srgbClr val="FFFF00">
              <a:alpha val="27000"/>
            </a:srgbClr>
          </a:solidFill>
          <a:ln w="41275" cmpd="dbl">
            <a:solidFill>
              <a:srgbClr val="FF0000">
                <a:alpha val="83000"/>
              </a:srgbClr>
            </a:solidFill>
            <a:prstDash val="sysDash"/>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3600" b="1" i="0" u="none" strike="noStrike" kern="1200" cap="none" spc="0" normalizeH="0" baseline="0" noProof="0" dirty="0" smtClean="0">
              <a:ln>
                <a:noFill/>
              </a:ln>
              <a:solidFill>
                <a:schemeClr val="accent2"/>
              </a:solidFill>
              <a:effectLst/>
              <a:uLnTx/>
              <a:uFillTx/>
              <a:latin typeface="Tempus Sans ITC"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rgbClr val="FF0000"/>
                </a:solidFill>
                <a:effectLst/>
                <a:uLnTx/>
                <a:uFillTx/>
                <a:latin typeface="Tempus Sans ITC" pitchFamily="82" charset="0"/>
                <a:ea typeface="+mj-ea"/>
                <a:cs typeface="+mj-cs"/>
              </a:rPr>
              <a:t>PEWARISAN MENURUT B.W</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b="1" i="0" u="none" strike="noStrike" kern="1200" cap="none" spc="0" normalizeH="0" baseline="0" noProof="0" dirty="0" smtClean="0">
                <a:ln>
                  <a:noFill/>
                </a:ln>
                <a:solidFill>
                  <a:srgbClr val="002060"/>
                </a:solidFill>
                <a:effectLst/>
                <a:uLnTx/>
                <a:uFillTx/>
                <a:latin typeface="Tempus Sans ITC" pitchFamily="82" charset="0"/>
                <a:ea typeface="+mj-ea"/>
                <a:cs typeface="+mj-cs"/>
              </a:rPr>
              <a:t>Oleh</a:t>
            </a:r>
          </a:p>
          <a:p>
            <a:pPr marL="0" marR="0" lvl="0" indent="0" algn="ctr" defTabSz="914400" rtl="0" eaLnBrk="1" fontAlgn="auto" latinLnBrk="0" hangingPunct="1">
              <a:lnSpc>
                <a:spcPct val="100000"/>
              </a:lnSpc>
              <a:spcBef>
                <a:spcPct val="0"/>
              </a:spcBef>
              <a:spcAft>
                <a:spcPts val="0"/>
              </a:spcAft>
              <a:buClrTx/>
              <a:buSzTx/>
              <a:buFontTx/>
              <a:buNone/>
              <a:tabLst/>
              <a:defRPr/>
            </a:pPr>
            <a:r>
              <a:rPr lang="id-ID" b="1" dirty="0" smtClean="0">
                <a:solidFill>
                  <a:srgbClr val="002060"/>
                </a:solidFill>
                <a:latin typeface="Tempus Sans ITC" pitchFamily="82" charset="0"/>
                <a:ea typeface="+mj-ea"/>
                <a:cs typeface="+mj-cs"/>
              </a:rPr>
              <a:t>Dr. DYAH OCHTORINA SUSANTI, SH., MHUM</a:t>
            </a:r>
            <a:endParaRPr kumimoji="0" lang="en-US" b="1" i="0" u="none" strike="noStrike" kern="1200" cap="none" spc="0" normalizeH="0" baseline="0" noProof="0" dirty="0">
              <a:ln>
                <a:noFill/>
              </a:ln>
              <a:solidFill>
                <a:srgbClr val="002060"/>
              </a:solidFill>
              <a:effectLst/>
              <a:uLnTx/>
              <a:uFillTx/>
              <a:latin typeface="Tempus Sans ITC" pitchFamily="82" charset="0"/>
              <a:ea typeface="+mj-ea"/>
              <a:cs typeface="+mj-cs"/>
            </a:endParaRPr>
          </a:p>
        </p:txBody>
      </p:sp>
      <p:pic>
        <p:nvPicPr>
          <p:cNvPr id="3" name="Picture 4" descr="bs00559_"/>
          <p:cNvPicPr>
            <a:picLocks noChangeAspect="1" noChangeArrowheads="1"/>
          </p:cNvPicPr>
          <p:nvPr/>
        </p:nvPicPr>
        <p:blipFill>
          <a:blip r:embed="rId2"/>
          <a:stretch>
            <a:fillRect/>
          </a:stretch>
        </p:blipFill>
        <p:spPr>
          <a:xfrm>
            <a:off x="5943600" y="5029200"/>
            <a:ext cx="2116767" cy="1200150"/>
          </a:xfrm>
          <a:prstGeom prst="rect">
            <a:avLst/>
          </a:prstGeom>
          <a:noFill/>
          <a:ln/>
        </p:spPr>
      </p:pic>
      <p:pic>
        <p:nvPicPr>
          <p:cNvPr id="4" name="Picture 5" descr="bd05015_"/>
          <p:cNvPicPr>
            <a:picLocks noChangeAspect="1" noChangeArrowheads="1"/>
          </p:cNvPicPr>
          <p:nvPr/>
        </p:nvPicPr>
        <p:blipFill>
          <a:blip r:embed="rId3"/>
          <a:srcRect/>
          <a:stretch>
            <a:fillRect/>
          </a:stretch>
        </p:blipFill>
        <p:spPr bwMode="auto">
          <a:xfrm>
            <a:off x="1219200" y="3886200"/>
            <a:ext cx="2590800" cy="2255838"/>
          </a:xfrm>
          <a:prstGeom prst="rect">
            <a:avLst/>
          </a:prstGeom>
          <a:noFill/>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par>
                          <p:cTn id="16" fill="hold">
                            <p:stCondLst>
                              <p:cond delay="2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 calcmode="lin" valueType="num">
                                      <p:cBhvr>
                                        <p:cTn id="21"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0286034"/>
          <p:cNvPicPr>
            <a:picLocks noChangeAspect="1" noChangeArrowheads="1"/>
          </p:cNvPicPr>
          <p:nvPr/>
        </p:nvPicPr>
        <p:blipFill>
          <a:blip r:embed="rId3"/>
          <a:srcRect/>
          <a:stretch>
            <a:fillRect/>
          </a:stretch>
        </p:blipFill>
        <p:spPr>
          <a:xfrm>
            <a:off x="7620000" y="487136"/>
            <a:ext cx="1295400" cy="1341664"/>
          </a:xfrm>
          <a:prstGeom prst="rect">
            <a:avLst/>
          </a:prstGeom>
          <a:noFill/>
          <a:ln/>
        </p:spPr>
      </p:pic>
      <p:sp>
        <p:nvSpPr>
          <p:cNvPr id="2" name="Cloud 1"/>
          <p:cNvSpPr/>
          <p:nvPr/>
        </p:nvSpPr>
        <p:spPr>
          <a:xfrm>
            <a:off x="762000" y="457200"/>
            <a:ext cx="6781800" cy="838200"/>
          </a:xfrm>
          <a:prstGeom prst="cloud">
            <a:avLst/>
          </a:prstGeom>
          <a:solidFill>
            <a:schemeClr val="accent1">
              <a:alpha val="1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latin typeface="Book Antiqua" pitchFamily="18" charset="0"/>
              </a:rPr>
              <a:t>HARTA CAMPUR</a:t>
            </a:r>
            <a:endParaRPr lang="id-ID" b="1" dirty="0">
              <a:solidFill>
                <a:schemeClr val="tx1"/>
              </a:solidFill>
              <a:latin typeface="Book Antiqua" pitchFamily="18" charset="0"/>
            </a:endParaRPr>
          </a:p>
        </p:txBody>
      </p:sp>
      <p:sp>
        <p:nvSpPr>
          <p:cNvPr id="3" name="Rounded Rectangle 2"/>
          <p:cNvSpPr/>
          <p:nvPr/>
        </p:nvSpPr>
        <p:spPr>
          <a:xfrm>
            <a:off x="228600" y="1905000"/>
            <a:ext cx="8686800" cy="4495800"/>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Seorang laki-laki bernama A, kawin dengan seorang wanita bernama B, dari perkawinan ini terdapat/menghasilkan dua orang anak yaitu C dan D. Dalam perkawinan A membawa harta sejumlah Rp. 100.000.000,00 , B memiliki harta sejumlah 20.000.000,00 rupiah. Karena sakit, A meninggal dunia. Jumlah seluruh harta menjadi Rp. 120.000.000,00 akan tetapi A memiliki hutang pada E sebesar Rp. 15.000.000,00 dan B memiliki hutang kepada F sebesar Rp. 2.000.000,00 Ongkos perawatan sebesar Rp. 3.000.000,00 dan ongkos pemakaman dan peti jenazah sebesar Rp. 5.000.000,00 bagaimana penyelesaiannya?</a:t>
            </a:r>
          </a:p>
          <a:p>
            <a:pPr algn="just">
              <a:lnSpc>
                <a:spcPct val="150000"/>
              </a:lnSpc>
            </a:pPr>
            <a:endParaRPr lang="id-ID" sz="1800" dirty="0">
              <a:solidFill>
                <a:schemeClr val="tx1"/>
              </a:solidFill>
              <a:latin typeface="Times New Roman" pitchFamily="18" charset="0"/>
              <a:cs typeface="Times New Roman" pitchFamily="18"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bs01580_"/>
          <p:cNvPicPr>
            <a:picLocks noChangeAspect="1" noChangeArrowheads="1"/>
          </p:cNvPicPr>
          <p:nvPr/>
        </p:nvPicPr>
        <p:blipFill>
          <a:blip r:embed="rId3"/>
          <a:srcRect/>
          <a:stretch>
            <a:fillRect/>
          </a:stretch>
        </p:blipFill>
        <p:spPr bwMode="auto">
          <a:xfrm>
            <a:off x="7696200" y="5562600"/>
            <a:ext cx="1143000" cy="1055923"/>
          </a:xfrm>
          <a:prstGeom prst="rect">
            <a:avLst/>
          </a:prstGeom>
          <a:noFill/>
        </p:spPr>
      </p:pic>
      <p:pic>
        <p:nvPicPr>
          <p:cNvPr id="6" name="Picture 25" descr="bs01580_"/>
          <p:cNvPicPr>
            <a:picLocks noChangeAspect="1" noChangeArrowheads="1"/>
          </p:cNvPicPr>
          <p:nvPr/>
        </p:nvPicPr>
        <p:blipFill>
          <a:blip r:embed="rId3"/>
          <a:srcRect/>
          <a:stretch>
            <a:fillRect/>
          </a:stretch>
        </p:blipFill>
        <p:spPr bwMode="auto">
          <a:xfrm>
            <a:off x="-24" y="533400"/>
            <a:ext cx="1143000" cy="1055923"/>
          </a:xfrm>
          <a:prstGeom prst="rect">
            <a:avLst/>
          </a:prstGeom>
          <a:noFill/>
        </p:spPr>
      </p:pic>
      <p:sp>
        <p:nvSpPr>
          <p:cNvPr id="2" name="Oval 1"/>
          <p:cNvSpPr/>
          <p:nvPr/>
        </p:nvSpPr>
        <p:spPr>
          <a:xfrm>
            <a:off x="762000" y="457200"/>
            <a:ext cx="7543800" cy="914400"/>
          </a:xfrm>
          <a:prstGeom prst="ellipse">
            <a:avLst/>
          </a:prstGeom>
          <a:noFill/>
          <a:ln w="38100" cmpd="sng">
            <a:solidFill>
              <a:srgbClr val="3333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latin typeface="Book Antiqua" pitchFamily="18" charset="0"/>
              </a:rPr>
              <a:t>CARA MENGHITUNG LEGITIEME PORTIE</a:t>
            </a:r>
            <a:endParaRPr lang="id-ID" dirty="0" smtClean="0">
              <a:solidFill>
                <a:schemeClr val="tx1"/>
              </a:solidFill>
              <a:latin typeface="Book Antiqua" pitchFamily="18" charset="0"/>
            </a:endParaRPr>
          </a:p>
        </p:txBody>
      </p:sp>
      <p:sp>
        <p:nvSpPr>
          <p:cNvPr id="4" name="Rounded Rectangle 3"/>
          <p:cNvSpPr/>
          <p:nvPr/>
        </p:nvSpPr>
        <p:spPr>
          <a:xfrm>
            <a:off x="138545" y="1752600"/>
            <a:ext cx="8839200" cy="4495800"/>
          </a:xfrm>
          <a:prstGeom prst="roundRect">
            <a:avLst/>
          </a:prstGeom>
          <a:solidFill>
            <a:srgbClr val="33CC33">
              <a:alpha val="35000"/>
            </a:srgbClr>
          </a:solidFill>
          <a:ln w="44450"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buFont typeface="+mj-lt"/>
              <a:buAutoNum type="arabicPeriod"/>
            </a:pPr>
            <a:r>
              <a:rPr lang="id-ID" sz="1800" dirty="0" smtClean="0">
                <a:solidFill>
                  <a:schemeClr val="tx1"/>
                </a:solidFill>
                <a:latin typeface="Book Antiqua" pitchFamily="18" charset="0"/>
                <a:cs typeface="Times New Roman" pitchFamily="18" charset="0"/>
              </a:rPr>
              <a:t>Harta peninggalan sewaktu peninggal warisan meninggal dunia, dihitung dan diinventarisir untuk mengetahui berapa nilai harganya.</a:t>
            </a:r>
          </a:p>
          <a:p>
            <a:pPr marL="342900" lvl="0" indent="-342900" algn="just">
              <a:lnSpc>
                <a:spcPct val="150000"/>
              </a:lnSpc>
              <a:buFont typeface="+mj-lt"/>
              <a:buAutoNum type="arabicPeriod"/>
            </a:pPr>
            <a:r>
              <a:rPr lang="id-ID" sz="1800" dirty="0" smtClean="0">
                <a:solidFill>
                  <a:schemeClr val="tx1"/>
                </a:solidFill>
                <a:latin typeface="Book Antiqua" pitchFamily="18" charset="0"/>
                <a:cs typeface="Times New Roman" pitchFamily="18" charset="0"/>
              </a:rPr>
              <a:t>Nilai harga dari barang-barang yang mungkin ketika si peninggal warisan masih hidup diberikan ditambahkan dengan di atas.</a:t>
            </a:r>
          </a:p>
          <a:p>
            <a:pPr marL="342900" lvl="0" indent="-342900" algn="just">
              <a:lnSpc>
                <a:spcPct val="150000"/>
              </a:lnSpc>
              <a:buFont typeface="+mj-lt"/>
              <a:buAutoNum type="arabicPeriod"/>
            </a:pPr>
            <a:r>
              <a:rPr lang="id-ID" sz="1800" dirty="0" smtClean="0">
                <a:solidFill>
                  <a:schemeClr val="tx1"/>
                </a:solidFill>
                <a:latin typeface="Book Antiqua" pitchFamily="18" charset="0"/>
                <a:cs typeface="Times New Roman" pitchFamily="18" charset="0"/>
              </a:rPr>
              <a:t>Jumlah di atas dikurangi dengan utang-utang yang pernah dibuat oleh si peninggal warisan.</a:t>
            </a:r>
          </a:p>
          <a:p>
            <a:pPr marL="342900" indent="-342900" algn="just">
              <a:lnSpc>
                <a:spcPct val="150000"/>
              </a:lnSpc>
              <a:buFont typeface="+mj-lt"/>
              <a:buAutoNum type="arabicPeriod"/>
            </a:pPr>
            <a:r>
              <a:rPr lang="id-ID" sz="1800" dirty="0" smtClean="0">
                <a:solidFill>
                  <a:schemeClr val="tx1"/>
                </a:solidFill>
                <a:latin typeface="Book Antiqua" pitchFamily="18" charset="0"/>
                <a:cs typeface="Times New Roman" pitchFamily="18" charset="0"/>
              </a:rPr>
              <a:t>Sisa dari pengurangan tersebut menjadi dasar penghitungan legitieme portie.</a:t>
            </a:r>
            <a:endParaRPr lang="id-ID" sz="1800" dirty="0">
              <a:solidFill>
                <a:schemeClr val="tx1"/>
              </a:solidFill>
              <a:latin typeface="Book Antiqua" pitchFamily="18" charset="0"/>
              <a:cs typeface="Times New Roman" pitchFamily="18" charset="0"/>
            </a:endParaRP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out)">
                                      <p:cBhvr>
                                        <p:cTn id="11" dur="500"/>
                                        <p:tgtEl>
                                          <p:spTgt spid="6"/>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p:stCondLst>
                              <p:cond delay="1000"/>
                            </p:stCondLst>
                            <p:childTnLst>
                              <p:par>
                                <p:cTn id="13" presetID="5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par>
                          <p:cTn id="18" fill="hold">
                            <p:stCondLst>
                              <p:cond delay="2000"/>
                            </p:stCondLst>
                            <p:childTnLst>
                              <p:par>
                                <p:cTn id="19" presetID="5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Scale>
                                      <p:cBhvr>
                                        <p:cTn id="2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
                                        </p:tgtEl>
                                        <p:attrNameLst>
                                          <p:attrName>ppt_x</p:attrName>
                                          <p:attrName>ppt_y</p:attrName>
                                        </p:attrNameLst>
                                      </p:cBhvr>
                                    </p:animMotion>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7010400" cy="762000"/>
          </a:xfrm>
          <a:prstGeom prst="rect">
            <a:avLst/>
          </a:prstGeom>
          <a:noFill/>
          <a:ln w="38100">
            <a:solidFill>
              <a:srgbClr val="66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rPr>
              <a:t>LEGITIEME PORTIE DAN PENGGANTIAN TEMPAT</a:t>
            </a:r>
            <a:endParaRPr lang="id-ID" sz="2000" dirty="0" smtClean="0">
              <a:solidFill>
                <a:schemeClr val="tx1"/>
              </a:solidFill>
            </a:endParaRPr>
          </a:p>
        </p:txBody>
      </p:sp>
      <p:sp>
        <p:nvSpPr>
          <p:cNvPr id="4" name="Rounded Rectangle 3"/>
          <p:cNvSpPr/>
          <p:nvPr/>
        </p:nvSpPr>
        <p:spPr>
          <a:xfrm>
            <a:off x="152400" y="2133600"/>
            <a:ext cx="8839200" cy="2667000"/>
          </a:xfrm>
          <a:prstGeom prst="roundRect">
            <a:avLst/>
          </a:prstGeom>
          <a:noFill/>
          <a:ln w="76200" cmpd="dbl">
            <a:gradFill>
              <a:gsLst>
                <a:gs pos="0">
                  <a:schemeClr val="accent1"/>
                </a:gs>
                <a:gs pos="50000">
                  <a:schemeClr val="accent1">
                    <a:tint val="44500"/>
                    <a:satMod val="160000"/>
                  </a:schemeClr>
                </a:gs>
                <a:gs pos="100000">
                  <a:schemeClr val="accent1">
                    <a:tint val="23500"/>
                    <a:satMod val="160000"/>
                  </a:schemeClr>
                </a:gs>
              </a:gsLst>
              <a:lin ang="54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Book Antiqua" pitchFamily="18" charset="0"/>
              </a:rPr>
              <a:t>	Hak mutlak </a:t>
            </a:r>
            <a:r>
              <a:rPr lang="id-ID" sz="1800" b="1" dirty="0" smtClean="0">
                <a:solidFill>
                  <a:srgbClr val="FF0000"/>
                </a:solidFill>
                <a:latin typeface="Book Antiqua" pitchFamily="18" charset="0"/>
              </a:rPr>
              <a:t>Legitieme Portie</a:t>
            </a:r>
            <a:r>
              <a:rPr lang="id-ID" sz="1800" dirty="0" smtClean="0">
                <a:solidFill>
                  <a:schemeClr val="tx1"/>
                </a:solidFill>
                <a:latin typeface="Book Antiqua" pitchFamily="18" charset="0"/>
              </a:rPr>
              <a:t> seseorang dapat digantikan oleh ahli </a:t>
            </a:r>
            <a:r>
              <a:rPr lang="id-ID" sz="1800" b="1" dirty="0" smtClean="0">
                <a:solidFill>
                  <a:srgbClr val="FF0000"/>
                </a:solidFill>
                <a:latin typeface="Book Antiqua" pitchFamily="18" charset="0"/>
              </a:rPr>
              <a:t>warisnya/keturunannya</a:t>
            </a:r>
            <a:r>
              <a:rPr lang="id-ID" sz="1800" dirty="0" smtClean="0">
                <a:solidFill>
                  <a:schemeClr val="tx1"/>
                </a:solidFill>
                <a:latin typeface="Book Antiqua" pitchFamily="18" charset="0"/>
              </a:rPr>
              <a:t>. Hal ini adalah sesuai dengan pasal 914 BW pada ayat terakhir yang menyatakan bahwa, jika ada anak yang telah meninggal terlebih dahulu, kedudukan anak yang telah meninggal lebih dahulu dapat digantikan oleh keturunannya</a:t>
            </a:r>
            <a:endParaRPr lang="id-ID" sz="1700" dirty="0">
              <a:solidFill>
                <a:schemeClr val="tx1"/>
              </a:solidFill>
              <a:latin typeface="Book Antiqua" pitchFamily="18" charset="0"/>
            </a:endParaRPr>
          </a:p>
        </p:txBody>
      </p:sp>
      <p:pic>
        <p:nvPicPr>
          <p:cNvPr id="6" name="Picture 13" descr="4967564"/>
          <p:cNvPicPr>
            <a:picLocks noChangeAspect="1" noChangeArrowheads="1" noCrop="1"/>
          </p:cNvPicPr>
          <p:nvPr/>
        </p:nvPicPr>
        <p:blipFill>
          <a:blip r:embed="rId2"/>
          <a:srcRect/>
          <a:stretch>
            <a:fillRect/>
          </a:stretch>
        </p:blipFill>
        <p:spPr bwMode="auto">
          <a:xfrm>
            <a:off x="6705600" y="4724400"/>
            <a:ext cx="1143000" cy="1524000"/>
          </a:xfrm>
          <a:prstGeom prst="rect">
            <a:avLst/>
          </a:prstGeom>
          <a:blipFill dpi="0" rotWithShape="1">
            <a:blip r:embed="rId3">
              <a:alphaModFix amt="21000"/>
            </a:blip>
            <a:srcRect/>
            <a:tile tx="0" ty="0" sx="100000" sy="100000" flip="none" algn="tl"/>
          </a:blipFill>
        </p:spPr>
      </p:pic>
      <p:pic>
        <p:nvPicPr>
          <p:cNvPr id="7" name="Picture 8" descr="C:\Program Files\Common Files\Microsoft Shared\Clipart\cagcat50\na00864_.wmf"/>
          <p:cNvPicPr>
            <a:picLocks noChangeAspect="1" noChangeArrowheads="1"/>
          </p:cNvPicPr>
          <p:nvPr/>
        </p:nvPicPr>
        <p:blipFill>
          <a:blip r:embed="rId4">
            <a:lum bright="29000" contrast="-18000"/>
          </a:blip>
          <a:srcRect/>
          <a:stretch>
            <a:fillRect/>
          </a:stretch>
        </p:blipFill>
        <p:spPr bwMode="auto">
          <a:xfrm>
            <a:off x="685800" y="4585634"/>
            <a:ext cx="2286000" cy="1816754"/>
          </a:xfrm>
          <a:prstGeom prst="rect">
            <a:avLst/>
          </a:prstGeom>
          <a:noFill/>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90600"/>
            <a:ext cx="2971800" cy="609600"/>
          </a:xfrm>
          <a:prstGeom prst="rect">
            <a:avLst/>
          </a:prstGeom>
          <a:noFill/>
          <a:ln w="38100">
            <a:solidFill>
              <a:srgbClr val="66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rPr>
              <a:t>CONTOH  KASUS :</a:t>
            </a:r>
            <a:endParaRPr lang="id-ID" sz="2000" dirty="0" smtClean="0">
              <a:solidFill>
                <a:schemeClr val="tx1"/>
              </a:solidFill>
            </a:endParaRPr>
          </a:p>
        </p:txBody>
      </p:sp>
      <p:sp>
        <p:nvSpPr>
          <p:cNvPr id="4" name="Rounded Rectangle 3"/>
          <p:cNvSpPr/>
          <p:nvPr/>
        </p:nvSpPr>
        <p:spPr>
          <a:xfrm>
            <a:off x="152400" y="1981200"/>
            <a:ext cx="8839200" cy="4267200"/>
          </a:xfrm>
          <a:prstGeom prst="roundRect">
            <a:avLst/>
          </a:prstGeom>
          <a:noFill/>
          <a:ln w="76200" cmpd="dbl">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71888" algn="just"/>
            <a:r>
              <a:rPr lang="id-ID" sz="1800" dirty="0" smtClean="0">
                <a:solidFill>
                  <a:schemeClr val="tx1"/>
                </a:solidFill>
              </a:rPr>
              <a:t>A meninggal dunia dengan meninggalkan 2 orang anak B dan C, serta Ca dan Cb anak sah dari C. LP untuk B dan C adalah dari bagian menurut UU.</a:t>
            </a:r>
          </a:p>
          <a:p>
            <a:pPr marL="3671888" algn="just"/>
            <a:r>
              <a:rPr lang="id-ID" sz="1800" dirty="0" smtClean="0">
                <a:solidFill>
                  <a:schemeClr val="tx1"/>
                </a:solidFill>
              </a:rPr>
              <a:t>LP  B = 2/3 x ½ = 1/3</a:t>
            </a:r>
          </a:p>
          <a:p>
            <a:pPr marL="3671888" algn="just"/>
            <a:r>
              <a:rPr lang="id-ID" sz="1800" dirty="0" smtClean="0">
                <a:solidFill>
                  <a:schemeClr val="tx1"/>
                </a:solidFill>
              </a:rPr>
              <a:t>LP  C = 2/3 x ½ = 1/3</a:t>
            </a:r>
          </a:p>
          <a:p>
            <a:pPr marL="3671888" algn="just"/>
            <a:r>
              <a:rPr lang="id-ID" sz="1800" dirty="0" smtClean="0">
                <a:solidFill>
                  <a:schemeClr val="tx1"/>
                </a:solidFill>
              </a:rPr>
              <a:t>Jika C telah meninggal dulu dan digantikan Ca dan Cb, maka LP Ca = Cb = ½ x 1/3 = 1/6.</a:t>
            </a:r>
            <a:endParaRPr lang="id-ID" sz="1700" dirty="0">
              <a:solidFill>
                <a:schemeClr val="tx1"/>
              </a:solidFill>
              <a:latin typeface="Book Antiqua" pitchFamily="18" charset="0"/>
            </a:endParaRPr>
          </a:p>
        </p:txBody>
      </p:sp>
      <p:grpSp>
        <p:nvGrpSpPr>
          <p:cNvPr id="206850" name="Group 2"/>
          <p:cNvGrpSpPr>
            <a:grpSpLocks/>
          </p:cNvGrpSpPr>
          <p:nvPr/>
        </p:nvGrpSpPr>
        <p:grpSpPr bwMode="auto">
          <a:xfrm>
            <a:off x="609600" y="2438400"/>
            <a:ext cx="3200373" cy="3352800"/>
            <a:chOff x="1899" y="7883"/>
            <a:chExt cx="2899" cy="2969"/>
          </a:xfrm>
        </p:grpSpPr>
        <p:cxnSp>
          <p:nvCxnSpPr>
            <p:cNvPr id="206851" name="AutoShape 3"/>
            <p:cNvCxnSpPr>
              <a:cxnSpLocks noChangeShapeType="1"/>
            </p:cNvCxnSpPr>
            <p:nvPr/>
          </p:nvCxnSpPr>
          <p:spPr bwMode="auto">
            <a:xfrm flipH="1">
              <a:off x="2149" y="9300"/>
              <a:ext cx="903" cy="0"/>
            </a:xfrm>
            <a:prstGeom prst="straightConnector1">
              <a:avLst/>
            </a:prstGeom>
            <a:noFill/>
            <a:ln w="9525">
              <a:solidFill>
                <a:srgbClr val="000000"/>
              </a:solidFill>
              <a:round/>
              <a:headEnd/>
              <a:tailEnd/>
            </a:ln>
          </p:spPr>
        </p:cxnSp>
        <p:sp>
          <p:nvSpPr>
            <p:cNvPr id="206852" name="Text Box 4"/>
            <p:cNvSpPr txBox="1">
              <a:spLocks noChangeArrowheads="1"/>
            </p:cNvSpPr>
            <p:nvPr/>
          </p:nvSpPr>
          <p:spPr bwMode="auto">
            <a:xfrm>
              <a:off x="2813" y="7883"/>
              <a:ext cx="524" cy="43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A</a:t>
              </a:r>
              <a:r>
                <a:rPr kumimoji="0" lang="id-ID" sz="1800" b="0" i="0" u="none" strike="noStrike" cap="none" normalizeH="0" baseline="30000" dirty="0" smtClean="0">
                  <a:ln>
                    <a:noFill/>
                  </a:ln>
                  <a:solidFill>
                    <a:schemeClr val="tx1"/>
                  </a:solidFill>
                  <a:effectLst/>
                  <a:latin typeface="Calibri" pitchFamily="34" charset="0"/>
                  <a:cs typeface="Arial" pitchFamily="34" charset="0"/>
                </a:rPr>
                <a:t>+</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853" name="Text Box 5"/>
            <p:cNvSpPr txBox="1">
              <a:spLocks noChangeArrowheads="1"/>
            </p:cNvSpPr>
            <p:nvPr/>
          </p:nvSpPr>
          <p:spPr bwMode="auto">
            <a:xfrm>
              <a:off x="4274" y="9273"/>
              <a:ext cx="524" cy="364"/>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B</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854" name="Text Box 6"/>
            <p:cNvSpPr txBox="1">
              <a:spLocks noChangeArrowheads="1"/>
            </p:cNvSpPr>
            <p:nvPr/>
          </p:nvSpPr>
          <p:spPr bwMode="auto">
            <a:xfrm>
              <a:off x="1899" y="10539"/>
              <a:ext cx="524" cy="31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Ca</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6855" name="AutoShape 7"/>
            <p:cNvCxnSpPr>
              <a:cxnSpLocks noChangeShapeType="1"/>
            </p:cNvCxnSpPr>
            <p:nvPr/>
          </p:nvCxnSpPr>
          <p:spPr bwMode="auto">
            <a:xfrm>
              <a:off x="2882" y="8237"/>
              <a:ext cx="1636" cy="1"/>
            </a:xfrm>
            <a:prstGeom prst="straightConnector1">
              <a:avLst/>
            </a:prstGeom>
            <a:noFill/>
            <a:ln w="9525">
              <a:solidFill>
                <a:srgbClr val="000000"/>
              </a:solidFill>
              <a:round/>
              <a:headEnd/>
              <a:tailEnd/>
            </a:ln>
          </p:spPr>
        </p:cxnSp>
        <p:cxnSp>
          <p:nvCxnSpPr>
            <p:cNvPr id="206856" name="AutoShape 8"/>
            <p:cNvCxnSpPr>
              <a:cxnSpLocks noChangeShapeType="1"/>
            </p:cNvCxnSpPr>
            <p:nvPr/>
          </p:nvCxnSpPr>
          <p:spPr bwMode="auto">
            <a:xfrm rot="1800000">
              <a:off x="3355" y="8147"/>
              <a:ext cx="0" cy="1247"/>
            </a:xfrm>
            <a:prstGeom prst="straightConnector1">
              <a:avLst/>
            </a:prstGeom>
            <a:noFill/>
            <a:ln w="9525">
              <a:solidFill>
                <a:srgbClr val="000000"/>
              </a:solidFill>
              <a:round/>
              <a:headEnd/>
              <a:tailEnd type="oval" w="med" len="med"/>
            </a:ln>
          </p:spPr>
        </p:cxnSp>
        <p:cxnSp>
          <p:nvCxnSpPr>
            <p:cNvPr id="206857" name="AutoShape 9"/>
            <p:cNvCxnSpPr>
              <a:cxnSpLocks noChangeShapeType="1"/>
            </p:cNvCxnSpPr>
            <p:nvPr/>
          </p:nvCxnSpPr>
          <p:spPr bwMode="auto">
            <a:xfrm rot="19800000">
              <a:off x="3985" y="8153"/>
              <a:ext cx="0" cy="1247"/>
            </a:xfrm>
            <a:prstGeom prst="straightConnector1">
              <a:avLst/>
            </a:prstGeom>
            <a:noFill/>
            <a:ln w="9525">
              <a:solidFill>
                <a:srgbClr val="000000"/>
              </a:solidFill>
              <a:round/>
              <a:headEnd/>
              <a:tailEnd type="oval" w="med" len="med"/>
            </a:ln>
          </p:spPr>
        </p:cxnSp>
        <p:sp>
          <p:nvSpPr>
            <p:cNvPr id="206858" name="AutoShape 10"/>
            <p:cNvSpPr>
              <a:spLocks noChangeArrowheads="1"/>
            </p:cNvSpPr>
            <p:nvPr/>
          </p:nvSpPr>
          <p:spPr bwMode="auto">
            <a:xfrm>
              <a:off x="2983" y="9199"/>
              <a:ext cx="143" cy="162"/>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6859" name="AutoShape 11"/>
            <p:cNvSpPr>
              <a:spLocks noChangeArrowheads="1"/>
            </p:cNvSpPr>
            <p:nvPr/>
          </p:nvSpPr>
          <p:spPr bwMode="auto">
            <a:xfrm>
              <a:off x="2791" y="8140"/>
              <a:ext cx="143" cy="162"/>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206860" name="AutoShape 12"/>
            <p:cNvCxnSpPr>
              <a:cxnSpLocks noChangeShapeType="1"/>
            </p:cNvCxnSpPr>
            <p:nvPr/>
          </p:nvCxnSpPr>
          <p:spPr bwMode="auto">
            <a:xfrm rot="1200000">
              <a:off x="2423" y="9264"/>
              <a:ext cx="0" cy="1247"/>
            </a:xfrm>
            <a:prstGeom prst="straightConnector1">
              <a:avLst/>
            </a:prstGeom>
            <a:noFill/>
            <a:ln w="9525">
              <a:solidFill>
                <a:srgbClr val="000000"/>
              </a:solidFill>
              <a:round/>
              <a:headEnd/>
              <a:tailEnd type="oval" w="med" len="med"/>
            </a:ln>
          </p:spPr>
        </p:cxnSp>
        <p:cxnSp>
          <p:nvCxnSpPr>
            <p:cNvPr id="206861" name="AutoShape 13"/>
            <p:cNvCxnSpPr>
              <a:cxnSpLocks noChangeShapeType="1"/>
            </p:cNvCxnSpPr>
            <p:nvPr/>
          </p:nvCxnSpPr>
          <p:spPr bwMode="auto">
            <a:xfrm rot="20400000">
              <a:off x="2845" y="9270"/>
              <a:ext cx="0" cy="1247"/>
            </a:xfrm>
            <a:prstGeom prst="straightConnector1">
              <a:avLst/>
            </a:prstGeom>
            <a:noFill/>
            <a:ln w="9525">
              <a:solidFill>
                <a:srgbClr val="000000"/>
              </a:solidFill>
              <a:round/>
              <a:headEnd/>
              <a:tailEnd type="oval" w="med" len="med"/>
            </a:ln>
          </p:spPr>
        </p:cxnSp>
        <p:sp>
          <p:nvSpPr>
            <p:cNvPr id="206862" name="Text Box 14"/>
            <p:cNvSpPr txBox="1">
              <a:spLocks noChangeArrowheads="1"/>
            </p:cNvSpPr>
            <p:nvPr/>
          </p:nvSpPr>
          <p:spPr bwMode="auto">
            <a:xfrm>
              <a:off x="2845" y="10539"/>
              <a:ext cx="524" cy="31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Cb</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863" name="Text Box 15"/>
            <p:cNvSpPr txBox="1">
              <a:spLocks noChangeArrowheads="1"/>
            </p:cNvSpPr>
            <p:nvPr/>
          </p:nvSpPr>
          <p:spPr bwMode="auto">
            <a:xfrm>
              <a:off x="3060" y="9300"/>
              <a:ext cx="496" cy="43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kumimoji="0" lang="id-ID" sz="1800" b="0" i="0" u="none" strike="noStrike" cap="none" normalizeH="0" baseline="0" dirty="0" smtClean="0">
                  <a:ln>
                    <a:noFill/>
                  </a:ln>
                  <a:solidFill>
                    <a:schemeClr val="tx1"/>
                  </a:solidFill>
                  <a:effectLst/>
                  <a:latin typeface="Calibri" pitchFamily="34" charset="0"/>
                  <a:cs typeface="Arial" pitchFamily="34" charset="0"/>
                </a:rPr>
                <a:t>C</a:t>
              </a:r>
              <a:r>
                <a:rPr lang="id-ID" sz="1800" baseline="30000" dirty="0" smtClean="0">
                  <a:latin typeface="Calibri" pitchFamily="34" charset="0"/>
                  <a:cs typeface="Arial" pitchFamily="34" charset="0"/>
                </a:rPr>
                <a:t> +</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864" name="Text Box 16"/>
            <p:cNvSpPr txBox="1">
              <a:spLocks noChangeArrowheads="1"/>
            </p:cNvSpPr>
            <p:nvPr/>
          </p:nvSpPr>
          <p:spPr bwMode="auto">
            <a:xfrm>
              <a:off x="3460" y="9264"/>
              <a:ext cx="648" cy="36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1941</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865" name="Text Box 17"/>
            <p:cNvSpPr txBox="1">
              <a:spLocks noChangeArrowheads="1"/>
            </p:cNvSpPr>
            <p:nvPr/>
          </p:nvSpPr>
          <p:spPr bwMode="auto">
            <a:xfrm>
              <a:off x="3391" y="7883"/>
              <a:ext cx="648" cy="36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1945</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33400" y="685800"/>
            <a:ext cx="7772400" cy="838200"/>
          </a:xfrm>
          <a:prstGeom prst="ellipse">
            <a:avLst/>
          </a:prstGeom>
          <a:noFill/>
          <a:ln w="635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rgbClr val="FF0000"/>
                </a:solidFill>
                <a:latin typeface="Baskerville Old Face" pitchFamily="18" charset="0"/>
                <a:cs typeface="Times New Roman" pitchFamily="18" charset="0"/>
              </a:rPr>
              <a:t>DALAM HAL LEGITIMARIS MENOLAK ATAU TIDAK PATUT MENERIMA</a:t>
            </a:r>
          </a:p>
        </p:txBody>
      </p:sp>
      <p:sp>
        <p:nvSpPr>
          <p:cNvPr id="3" name="Round Single Corner Rectangle 2"/>
          <p:cNvSpPr/>
          <p:nvPr/>
        </p:nvSpPr>
        <p:spPr>
          <a:xfrm>
            <a:off x="228600" y="1905000"/>
            <a:ext cx="8534400" cy="4572000"/>
          </a:xfrm>
          <a:prstGeom prst="round1Rect">
            <a:avLst>
              <a:gd name="adj" fmla="val 27143"/>
            </a:avLst>
          </a:prstGeom>
          <a:noFill/>
          <a:ln w="63500" cmpd="dbl">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Book Antiqua" pitchFamily="18" charset="0"/>
              </a:rPr>
              <a:t>	Besarnya </a:t>
            </a:r>
            <a:r>
              <a:rPr lang="id-ID" sz="1800" b="1" dirty="0" smtClean="0">
                <a:solidFill>
                  <a:srgbClr val="663300"/>
                </a:solidFill>
                <a:latin typeface="Book Antiqua" pitchFamily="18" charset="0"/>
              </a:rPr>
              <a:t>Legitieme Portie</a:t>
            </a:r>
            <a:r>
              <a:rPr lang="id-ID" sz="1800" dirty="0" smtClean="0">
                <a:solidFill>
                  <a:schemeClr val="tx1"/>
                </a:solidFill>
                <a:latin typeface="Book Antiqua" pitchFamily="18" charset="0"/>
              </a:rPr>
              <a:t> adalah dikaitkan dengan besarnya warisan menurut Undang-undang, sedangkan adanya </a:t>
            </a:r>
            <a:r>
              <a:rPr lang="id-ID" sz="1800" b="1" dirty="0" smtClean="0">
                <a:solidFill>
                  <a:srgbClr val="0070C0"/>
                </a:solidFill>
                <a:latin typeface="Book Antiqua" pitchFamily="18" charset="0"/>
              </a:rPr>
              <a:t>Penolakan Harta Warisan</a:t>
            </a:r>
            <a:r>
              <a:rPr lang="id-ID" sz="1800" dirty="0" smtClean="0">
                <a:solidFill>
                  <a:schemeClr val="tx1"/>
                </a:solidFill>
                <a:latin typeface="Book Antiqua" pitchFamily="18" charset="0"/>
              </a:rPr>
              <a:t> sangat mempengaruhi besarnya harta warisan, demikian juga adanya seseorang yang </a:t>
            </a:r>
            <a:r>
              <a:rPr lang="id-ID" sz="1800" b="1" dirty="0" smtClean="0">
                <a:solidFill>
                  <a:srgbClr val="FF0000"/>
                </a:solidFill>
                <a:latin typeface="Book Antiqua" pitchFamily="18" charset="0"/>
              </a:rPr>
              <a:t>Dianggap Tidak Patut Menerima</a:t>
            </a:r>
            <a:r>
              <a:rPr lang="id-ID" sz="1800" dirty="0" smtClean="0">
                <a:solidFill>
                  <a:schemeClr val="tx1"/>
                </a:solidFill>
                <a:latin typeface="Book Antiqua" pitchFamily="18" charset="0"/>
              </a:rPr>
              <a:t> juga mempengaruhi besarnya harta warisan. Dengan demikian timbul pertanyaan, apakah dengan adanya penolakan atau ketidak patutan ahli waris untuk menerima mempengaruhi besar kecilnya legitieme portie?. Jawabnya adalah : tidak, ada ataupun tidak penolakan harta warisan ataupun adanya yang dianggap tidak patut tetap tidak mempengaruhi besarnya LP.</a:t>
            </a:r>
            <a:endParaRPr lang="id-ID" sz="1800" dirty="0">
              <a:solidFill>
                <a:schemeClr val="tx1"/>
              </a:solidFill>
              <a:latin typeface="Book Antiqua" pitchFamily="18" charset="0"/>
            </a:endParaRPr>
          </a:p>
        </p:txBody>
      </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33400" y="685800"/>
            <a:ext cx="3962400" cy="762000"/>
          </a:xfrm>
          <a:prstGeom prst="ellipse">
            <a:avLst/>
          </a:prstGeom>
          <a:noFill/>
          <a:ln w="635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rgbClr val="FF0000"/>
                </a:solidFill>
                <a:latin typeface="Baskerville Old Face" pitchFamily="18" charset="0"/>
                <a:cs typeface="Times New Roman" pitchFamily="18" charset="0"/>
              </a:rPr>
              <a:t>CONTOH  KASUS :</a:t>
            </a:r>
          </a:p>
        </p:txBody>
      </p:sp>
      <p:sp>
        <p:nvSpPr>
          <p:cNvPr id="3" name="Round Single Corner Rectangle 2"/>
          <p:cNvSpPr/>
          <p:nvPr/>
        </p:nvSpPr>
        <p:spPr>
          <a:xfrm>
            <a:off x="381000" y="1752600"/>
            <a:ext cx="8534400" cy="4572000"/>
          </a:xfrm>
          <a:prstGeom prst="round1Rect">
            <a:avLst>
              <a:gd name="adj" fmla="val 27143"/>
            </a:avLst>
          </a:prstGeom>
          <a:noFill/>
          <a:ln w="63500" cmpd="dbl">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30563" algn="just"/>
            <a:r>
              <a:rPr lang="id-ID" sz="1800" dirty="0" smtClean="0">
                <a:solidFill>
                  <a:schemeClr val="tx1"/>
                </a:solidFill>
              </a:rPr>
              <a:t>Dalam keadaan biasa F, G dan H masing-masing menerima 1/3 dari Legitieme Portie masing-masing adalah ¾ x 1/3 = 1/4 .</a:t>
            </a:r>
          </a:p>
          <a:p>
            <a:pPr marL="3230563" algn="just"/>
            <a:r>
              <a:rPr lang="id-ID" sz="1800" dirty="0" smtClean="0">
                <a:solidFill>
                  <a:schemeClr val="tx1"/>
                </a:solidFill>
              </a:rPr>
              <a:t>Jika F dinyatakan tidak patut atau menyatakan menolak harta warisan, maka legitieme portie G dan H menjadi ½ ataukan tetap ¼?</a:t>
            </a:r>
          </a:p>
          <a:p>
            <a:pPr marL="3230563" algn="just"/>
            <a:r>
              <a:rPr lang="id-ID" sz="1800" dirty="0" smtClean="0">
                <a:solidFill>
                  <a:schemeClr val="tx1"/>
                </a:solidFill>
              </a:rPr>
              <a:t>Untuk menjawabnya, perlu kita ketahui bahwa BW menganut sistem Romawi, dimana ditetapkan hak mutlak dari tiap-tiap ahli waris secara individuil, maka untuk menghitung dan menetapkan besarnya legitieme portie tetap pula diperhitungkan ana-anak/ahli waris legitimaris yang dinyatakan tidak patut menerima maupun yang menolak warisan.</a:t>
            </a:r>
            <a:endParaRPr lang="id-ID" sz="1800" dirty="0">
              <a:solidFill>
                <a:schemeClr val="tx1"/>
              </a:solidFill>
              <a:latin typeface="Book Antiqua" pitchFamily="18" charset="0"/>
            </a:endParaRPr>
          </a:p>
        </p:txBody>
      </p:sp>
      <p:grpSp>
        <p:nvGrpSpPr>
          <p:cNvPr id="207874" name="Group 2"/>
          <p:cNvGrpSpPr>
            <a:grpSpLocks/>
          </p:cNvGrpSpPr>
          <p:nvPr/>
        </p:nvGrpSpPr>
        <p:grpSpPr bwMode="auto">
          <a:xfrm>
            <a:off x="381217" y="2362200"/>
            <a:ext cx="3276383" cy="3352550"/>
            <a:chOff x="1620" y="1012"/>
            <a:chExt cx="2805" cy="2556"/>
          </a:xfrm>
        </p:grpSpPr>
        <p:sp>
          <p:nvSpPr>
            <p:cNvPr id="207875" name="Text Box 3"/>
            <p:cNvSpPr txBox="1">
              <a:spLocks noChangeArrowheads="1"/>
            </p:cNvSpPr>
            <p:nvPr/>
          </p:nvSpPr>
          <p:spPr bwMode="auto">
            <a:xfrm>
              <a:off x="3194" y="1012"/>
              <a:ext cx="524" cy="38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P</a:t>
              </a:r>
              <a:r>
                <a:rPr kumimoji="0" lang="id-ID" sz="1800" b="0" i="0" u="none" strike="noStrike" cap="none" normalizeH="0" baseline="30000" dirty="0" smtClean="0">
                  <a:ln>
                    <a:noFill/>
                  </a:ln>
                  <a:solidFill>
                    <a:schemeClr val="tx1"/>
                  </a:solidFill>
                  <a:effectLst/>
                  <a:latin typeface="Calibri" pitchFamily="34" charset="0"/>
                  <a:cs typeface="Arial" pitchFamily="34" charset="0"/>
                </a:rPr>
                <a:t>+</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876" name="Text Box 4"/>
            <p:cNvSpPr txBox="1">
              <a:spLocks noChangeArrowheads="1"/>
            </p:cNvSpPr>
            <p:nvPr/>
          </p:nvSpPr>
          <p:spPr bwMode="auto">
            <a:xfrm>
              <a:off x="2127" y="3092"/>
              <a:ext cx="406" cy="30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F</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877" name="Text Box 5"/>
            <p:cNvSpPr txBox="1">
              <a:spLocks noChangeArrowheads="1"/>
            </p:cNvSpPr>
            <p:nvPr/>
          </p:nvSpPr>
          <p:spPr bwMode="auto">
            <a:xfrm>
              <a:off x="3049" y="3266"/>
              <a:ext cx="406" cy="30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G</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07878" name="Text Box 6"/>
            <p:cNvSpPr txBox="1">
              <a:spLocks noChangeArrowheads="1"/>
            </p:cNvSpPr>
            <p:nvPr/>
          </p:nvSpPr>
          <p:spPr bwMode="auto">
            <a:xfrm>
              <a:off x="4019" y="3266"/>
              <a:ext cx="406" cy="30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H</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7879" name="AutoShape 7"/>
            <p:cNvCxnSpPr>
              <a:cxnSpLocks noChangeShapeType="1"/>
            </p:cNvCxnSpPr>
            <p:nvPr/>
          </p:nvCxnSpPr>
          <p:spPr bwMode="auto">
            <a:xfrm>
              <a:off x="3185" y="1257"/>
              <a:ext cx="0" cy="1832"/>
            </a:xfrm>
            <a:prstGeom prst="straightConnector1">
              <a:avLst/>
            </a:prstGeom>
            <a:noFill/>
            <a:ln w="9525">
              <a:solidFill>
                <a:srgbClr val="000000"/>
              </a:solidFill>
              <a:round/>
              <a:headEnd/>
              <a:tailEnd/>
            </a:ln>
          </p:spPr>
        </p:cxnSp>
        <p:cxnSp>
          <p:nvCxnSpPr>
            <p:cNvPr id="207880" name="AutoShape 8"/>
            <p:cNvCxnSpPr>
              <a:cxnSpLocks noChangeShapeType="1"/>
            </p:cNvCxnSpPr>
            <p:nvPr/>
          </p:nvCxnSpPr>
          <p:spPr bwMode="auto">
            <a:xfrm rot="20100000">
              <a:off x="3656" y="1170"/>
              <a:ext cx="0" cy="1984"/>
            </a:xfrm>
            <a:prstGeom prst="straightConnector1">
              <a:avLst/>
            </a:prstGeom>
            <a:noFill/>
            <a:ln w="9525">
              <a:solidFill>
                <a:srgbClr val="000000"/>
              </a:solidFill>
              <a:round/>
              <a:headEnd/>
              <a:tailEnd/>
            </a:ln>
          </p:spPr>
        </p:cxnSp>
        <p:cxnSp>
          <p:nvCxnSpPr>
            <p:cNvPr id="207881" name="AutoShape 9"/>
            <p:cNvCxnSpPr>
              <a:cxnSpLocks noChangeShapeType="1"/>
            </p:cNvCxnSpPr>
            <p:nvPr/>
          </p:nvCxnSpPr>
          <p:spPr bwMode="auto">
            <a:xfrm rot="1500000">
              <a:off x="2743" y="1151"/>
              <a:ext cx="0" cy="1984"/>
            </a:xfrm>
            <a:prstGeom prst="straightConnector1">
              <a:avLst/>
            </a:prstGeom>
            <a:noFill/>
            <a:ln w="9525">
              <a:solidFill>
                <a:srgbClr val="000000"/>
              </a:solidFill>
              <a:round/>
              <a:headEnd/>
              <a:tailEnd type="oval" w="med" len="med"/>
            </a:ln>
          </p:spPr>
        </p:cxnSp>
        <p:sp>
          <p:nvSpPr>
            <p:cNvPr id="207882" name="AutoShape 10"/>
            <p:cNvSpPr>
              <a:spLocks noChangeArrowheads="1"/>
            </p:cNvSpPr>
            <p:nvPr/>
          </p:nvSpPr>
          <p:spPr bwMode="auto">
            <a:xfrm>
              <a:off x="3055" y="3036"/>
              <a:ext cx="281" cy="242"/>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7883" name="AutoShape 11"/>
            <p:cNvSpPr>
              <a:spLocks noChangeArrowheads="1"/>
            </p:cNvSpPr>
            <p:nvPr/>
          </p:nvSpPr>
          <p:spPr bwMode="auto">
            <a:xfrm>
              <a:off x="3981" y="3037"/>
              <a:ext cx="313" cy="24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7884" name="Rectangle 12"/>
            <p:cNvSpPr>
              <a:spLocks noChangeArrowheads="1"/>
            </p:cNvSpPr>
            <p:nvPr/>
          </p:nvSpPr>
          <p:spPr bwMode="auto">
            <a:xfrm>
              <a:off x="1620" y="1869"/>
              <a:ext cx="1246" cy="52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Calibri" pitchFamily="34" charset="0"/>
                  <a:cs typeface="Arial" pitchFamily="34" charset="0"/>
                </a:rPr>
                <a:t>TIDAK PATUT/ MENOLAK</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133600"/>
            <a:ext cx="8610600" cy="2971800"/>
          </a:xfrm>
          <a:prstGeom prst="rect">
            <a:avLst/>
          </a:prstGeom>
          <a:solidFill>
            <a:srgbClr val="FFFF00">
              <a:alpha val="50000"/>
            </a:srgbClr>
          </a:solidFill>
          <a:ln w="50800"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2000" dirty="0" smtClean="0">
                <a:solidFill>
                  <a:schemeClr val="tx1"/>
                </a:solidFill>
                <a:latin typeface="Book Antiqua" pitchFamily="18" charset="0"/>
              </a:rPr>
              <a:t>	Seperti telah diutarakan dimuka bahwa jika terjadi pelanggaran terhadap legitieme portie sehingga hak mutlak tidak dapat dicapai besarnya maka diadakan pemotongan atau incorting terhadap wasiat, dan jika masih belum mencukupi diambilkan dari hibah.</a:t>
            </a:r>
          </a:p>
        </p:txBody>
      </p:sp>
      <p:sp>
        <p:nvSpPr>
          <p:cNvPr id="6" name="Cloud 5"/>
          <p:cNvSpPr/>
          <p:nvPr/>
        </p:nvSpPr>
        <p:spPr>
          <a:xfrm>
            <a:off x="2057400" y="838200"/>
            <a:ext cx="4419600" cy="1066800"/>
          </a:xfrm>
          <a:prstGeom prst="cloud">
            <a:avLst/>
          </a:prstGeom>
          <a:solidFill>
            <a:srgbClr val="4D4D4D">
              <a:alpha val="23922"/>
            </a:srgbClr>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FF0000"/>
                </a:solidFill>
                <a:latin typeface="Times New Roman" pitchFamily="18" charset="0"/>
                <a:cs typeface="Times New Roman" pitchFamily="18" charset="0"/>
              </a:rPr>
              <a:t>INCORTING</a:t>
            </a:r>
            <a:endParaRPr lang="id-ID" dirty="0" smtClean="0">
              <a:solidFill>
                <a:srgbClr val="FF0000"/>
              </a:solidFill>
              <a:latin typeface="Times New Roman" pitchFamily="18" charset="0"/>
              <a:cs typeface="Times New Roman" pitchFamily="18" charset="0"/>
            </a:endParaRPr>
          </a:p>
        </p:txBody>
      </p:sp>
      <p:pic>
        <p:nvPicPr>
          <p:cNvPr id="8" name="Picture 7" descr="bs00559_"/>
          <p:cNvPicPr>
            <a:picLocks noChangeAspect="1" noChangeArrowheads="1"/>
          </p:cNvPicPr>
          <p:nvPr/>
        </p:nvPicPr>
        <p:blipFill>
          <a:blip r:embed="rId2"/>
          <a:stretch>
            <a:fillRect/>
          </a:stretch>
        </p:blipFill>
        <p:spPr>
          <a:xfrm>
            <a:off x="6265233" y="5334000"/>
            <a:ext cx="2116767" cy="1200150"/>
          </a:xfrm>
          <a:prstGeom prst="rect">
            <a:avLst/>
          </a:prstGeom>
          <a:noFill/>
          <a:ln/>
        </p:spPr>
      </p:pic>
      <p:pic>
        <p:nvPicPr>
          <p:cNvPr id="9" name="Picture 8" descr="j0286034"/>
          <p:cNvPicPr>
            <a:picLocks noChangeAspect="1" noChangeArrowheads="1"/>
          </p:cNvPicPr>
          <p:nvPr/>
        </p:nvPicPr>
        <p:blipFill>
          <a:blip r:embed="rId3"/>
          <a:srcRect/>
          <a:stretch>
            <a:fillRect/>
          </a:stretch>
        </p:blipFill>
        <p:spPr>
          <a:xfrm>
            <a:off x="304800" y="533400"/>
            <a:ext cx="1295400" cy="1341664"/>
          </a:xfrm>
          <a:prstGeom prst="rect">
            <a:avLst/>
          </a:prstGeom>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Scale>
                                      <p:cBhvr>
                                        <p:cTn id="1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8"/>
                                        </p:tgtEl>
                                        <p:attrNameLst>
                                          <p:attrName>ppt_x</p:attrName>
                                          <p:attrName>ppt_y</p:attrName>
                                        </p:attrNameLst>
                                      </p:cBhvr>
                                    </p:animMotion>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828800"/>
            <a:ext cx="8610600" cy="4495800"/>
          </a:xfrm>
          <a:prstGeom prst="rect">
            <a:avLst/>
          </a:prstGeom>
          <a:solidFill>
            <a:srgbClr val="FFFF00">
              <a:alpha val="50000"/>
            </a:srgbClr>
          </a:solidFill>
          <a:ln w="50800"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4575" algn="just">
              <a:lnSpc>
                <a:spcPct val="150000"/>
              </a:lnSpc>
            </a:pPr>
            <a:r>
              <a:rPr lang="id-ID" sz="2000" smtClean="0">
                <a:solidFill>
                  <a:schemeClr val="tx1"/>
                </a:solidFill>
              </a:rPr>
              <a:t>A Meninggal </a:t>
            </a:r>
            <a:r>
              <a:rPr lang="id-ID" sz="2000" dirty="0" smtClean="0">
                <a:solidFill>
                  <a:schemeClr val="tx1"/>
                </a:solidFill>
              </a:rPr>
              <a:t>dunia dengan meninggalkan dua orang anak, yaitu B dan C, disamping itu meninggalkan wasiat yang isinya menerang kan X sebagai ahli waris dengan bagian ¾ dari seluruh harta warisan. Jumlah harta warisan A senilai Rp. 120 juta. Para Legitimaris menurut legitieme portie. Bagaimana penyelesaiannya ?</a:t>
            </a:r>
            <a:endParaRPr lang="id-ID" sz="2000" dirty="0" smtClean="0">
              <a:solidFill>
                <a:schemeClr val="tx1"/>
              </a:solidFill>
              <a:latin typeface="Book Antiqua" pitchFamily="18" charset="0"/>
            </a:endParaRPr>
          </a:p>
        </p:txBody>
      </p:sp>
      <p:sp>
        <p:nvSpPr>
          <p:cNvPr id="6" name="Cloud 5"/>
          <p:cNvSpPr/>
          <p:nvPr/>
        </p:nvSpPr>
        <p:spPr>
          <a:xfrm>
            <a:off x="1219200" y="457200"/>
            <a:ext cx="4419600" cy="1066800"/>
          </a:xfrm>
          <a:prstGeom prst="cloud">
            <a:avLst/>
          </a:prstGeom>
          <a:solidFill>
            <a:srgbClr val="4D4D4D">
              <a:alpha val="23922"/>
            </a:srgbClr>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FF0000"/>
                </a:solidFill>
                <a:latin typeface="Times New Roman" pitchFamily="18" charset="0"/>
                <a:cs typeface="Times New Roman" pitchFamily="18" charset="0"/>
              </a:rPr>
              <a:t>Contoh Kasus  I</a:t>
            </a:r>
            <a:endParaRPr lang="id-ID" dirty="0" smtClean="0">
              <a:solidFill>
                <a:srgbClr val="FF0000"/>
              </a:solidFill>
              <a:latin typeface="Times New Roman" pitchFamily="18" charset="0"/>
              <a:cs typeface="Times New Roman" pitchFamily="18" charset="0"/>
            </a:endParaRPr>
          </a:p>
        </p:txBody>
      </p:sp>
      <p:pic>
        <p:nvPicPr>
          <p:cNvPr id="9" name="Picture 8" descr="j0286034"/>
          <p:cNvPicPr>
            <a:picLocks noChangeAspect="1" noChangeArrowheads="1"/>
          </p:cNvPicPr>
          <p:nvPr/>
        </p:nvPicPr>
        <p:blipFill>
          <a:blip r:embed="rId2"/>
          <a:srcRect/>
          <a:stretch>
            <a:fillRect/>
          </a:stretch>
        </p:blipFill>
        <p:spPr>
          <a:xfrm>
            <a:off x="6248400" y="304800"/>
            <a:ext cx="1295400" cy="1341664"/>
          </a:xfrm>
          <a:prstGeom prst="rect">
            <a:avLst/>
          </a:prstGeom>
          <a:noFill/>
          <a:ln/>
        </p:spPr>
      </p:pic>
      <p:grpSp>
        <p:nvGrpSpPr>
          <p:cNvPr id="208898" name="Group 2"/>
          <p:cNvGrpSpPr>
            <a:grpSpLocks/>
          </p:cNvGrpSpPr>
          <p:nvPr/>
        </p:nvGrpSpPr>
        <p:grpSpPr bwMode="auto">
          <a:xfrm>
            <a:off x="609690" y="2438922"/>
            <a:ext cx="3124291" cy="3351868"/>
            <a:chOff x="2799" y="9452"/>
            <a:chExt cx="2580" cy="2879"/>
          </a:xfrm>
        </p:grpSpPr>
        <p:sp>
          <p:nvSpPr>
            <p:cNvPr id="208899" name="Text Box 3"/>
            <p:cNvSpPr txBox="1">
              <a:spLocks noChangeArrowheads="1"/>
            </p:cNvSpPr>
            <p:nvPr/>
          </p:nvSpPr>
          <p:spPr bwMode="auto">
            <a:xfrm>
              <a:off x="4008" y="9452"/>
              <a:ext cx="993" cy="32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2000" b="0" i="0" u="none" strike="noStrike" cap="none" normalizeH="0" baseline="0" dirty="0" smtClean="0">
                  <a:ln>
                    <a:noFill/>
                  </a:ln>
                  <a:solidFill>
                    <a:schemeClr val="tx1"/>
                  </a:solidFill>
                  <a:effectLst/>
                  <a:latin typeface="Calibri" pitchFamily="34" charset="0"/>
                  <a:cs typeface="Arial" pitchFamily="34" charset="0"/>
                </a:rPr>
                <a:t>wasiat</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8900" name="AutoShape 4"/>
            <p:cNvCxnSpPr>
              <a:cxnSpLocks noChangeShapeType="1"/>
            </p:cNvCxnSpPr>
            <p:nvPr/>
          </p:nvCxnSpPr>
          <p:spPr bwMode="auto">
            <a:xfrm rot="1500000">
              <a:off x="3374" y="9713"/>
              <a:ext cx="0" cy="2094"/>
            </a:xfrm>
            <a:prstGeom prst="straightConnector1">
              <a:avLst/>
            </a:prstGeom>
            <a:noFill/>
            <a:ln w="12700">
              <a:solidFill>
                <a:srgbClr val="000000"/>
              </a:solidFill>
              <a:round/>
              <a:headEnd/>
              <a:tailEnd/>
            </a:ln>
          </p:spPr>
        </p:cxnSp>
        <p:cxnSp>
          <p:nvCxnSpPr>
            <p:cNvPr id="208901" name="AutoShape 5"/>
            <p:cNvCxnSpPr>
              <a:cxnSpLocks noChangeShapeType="1"/>
            </p:cNvCxnSpPr>
            <p:nvPr/>
          </p:nvCxnSpPr>
          <p:spPr bwMode="auto">
            <a:xfrm rot="20100000">
              <a:off x="4242" y="9713"/>
              <a:ext cx="0" cy="2094"/>
            </a:xfrm>
            <a:prstGeom prst="straightConnector1">
              <a:avLst/>
            </a:prstGeom>
            <a:noFill/>
            <a:ln w="12700">
              <a:solidFill>
                <a:srgbClr val="000000"/>
              </a:solidFill>
              <a:round/>
              <a:headEnd/>
              <a:tailEnd type="oval" w="med" len="med"/>
            </a:ln>
          </p:spPr>
        </p:cxnSp>
        <p:cxnSp>
          <p:nvCxnSpPr>
            <p:cNvPr id="208902" name="AutoShape 6"/>
            <p:cNvCxnSpPr>
              <a:cxnSpLocks noChangeShapeType="1"/>
            </p:cNvCxnSpPr>
            <p:nvPr/>
          </p:nvCxnSpPr>
          <p:spPr bwMode="auto">
            <a:xfrm>
              <a:off x="3823" y="9805"/>
              <a:ext cx="1086" cy="0"/>
            </a:xfrm>
            <a:prstGeom prst="straightConnector1">
              <a:avLst/>
            </a:prstGeom>
            <a:noFill/>
            <a:ln w="12700">
              <a:solidFill>
                <a:srgbClr val="000000"/>
              </a:solidFill>
              <a:prstDash val="dash"/>
              <a:round/>
              <a:headEnd/>
              <a:tailEnd type="oval" w="med" len="med"/>
            </a:ln>
          </p:spPr>
        </p:cxnSp>
        <p:sp>
          <p:nvSpPr>
            <p:cNvPr id="208903" name="Text Box 7"/>
            <p:cNvSpPr txBox="1">
              <a:spLocks noChangeArrowheads="1"/>
            </p:cNvSpPr>
            <p:nvPr/>
          </p:nvSpPr>
          <p:spPr bwMode="auto">
            <a:xfrm>
              <a:off x="5015" y="9543"/>
              <a:ext cx="364" cy="32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2000" b="0" i="0" u="none" strike="noStrike" cap="none" normalizeH="0" baseline="0" dirty="0" smtClean="0">
                  <a:ln>
                    <a:noFill/>
                  </a:ln>
                  <a:solidFill>
                    <a:schemeClr val="tx1"/>
                  </a:solidFill>
                  <a:effectLst/>
                  <a:latin typeface="Calibri" pitchFamily="34" charset="0"/>
                  <a:cs typeface="Arial" pitchFamily="34" charset="0"/>
                </a:rPr>
                <a:t>X</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904" name="Text Box 8"/>
            <p:cNvSpPr txBox="1">
              <a:spLocks noChangeArrowheads="1"/>
            </p:cNvSpPr>
            <p:nvPr/>
          </p:nvSpPr>
          <p:spPr bwMode="auto">
            <a:xfrm>
              <a:off x="2799" y="12003"/>
              <a:ext cx="364" cy="32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2000" b="0" i="0" u="none" strike="noStrike" cap="none" normalizeH="0" baseline="0" dirty="0" smtClean="0">
                  <a:ln>
                    <a:noFill/>
                  </a:ln>
                  <a:solidFill>
                    <a:schemeClr val="tx1"/>
                  </a:solidFill>
                  <a:effectLst/>
                  <a:latin typeface="Calibri" pitchFamily="34" charset="0"/>
                  <a:cs typeface="Arial" pitchFamily="34" charset="0"/>
                </a:rPr>
                <a:t>B</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905" name="Text Box 9"/>
            <p:cNvSpPr txBox="1">
              <a:spLocks noChangeArrowheads="1"/>
            </p:cNvSpPr>
            <p:nvPr/>
          </p:nvSpPr>
          <p:spPr bwMode="auto">
            <a:xfrm>
              <a:off x="4574" y="11808"/>
              <a:ext cx="364" cy="32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2000" b="0" i="0" u="none" strike="noStrike" cap="none" normalizeH="0" baseline="0" dirty="0" smtClean="0">
                  <a:ln>
                    <a:noFill/>
                  </a:ln>
                  <a:solidFill>
                    <a:schemeClr val="tx1"/>
                  </a:solidFill>
                  <a:effectLst/>
                  <a:latin typeface="Calibri" pitchFamily="34" charset="0"/>
                  <a:cs typeface="Arial" pitchFamily="34" charset="0"/>
                </a:rPr>
                <a:t>C</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906" name="Text Box 10"/>
            <p:cNvSpPr txBox="1">
              <a:spLocks noChangeArrowheads="1"/>
            </p:cNvSpPr>
            <p:nvPr/>
          </p:nvSpPr>
          <p:spPr bwMode="auto">
            <a:xfrm>
              <a:off x="3491" y="9556"/>
              <a:ext cx="547" cy="354"/>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2000" b="0" i="0" u="none" strike="noStrike" cap="none" normalizeH="0" baseline="0" dirty="0" smtClean="0">
                  <a:ln>
                    <a:noFill/>
                  </a:ln>
                  <a:solidFill>
                    <a:schemeClr val="tx1"/>
                  </a:solidFill>
                  <a:effectLst/>
                  <a:latin typeface="Calibri" pitchFamily="34" charset="0"/>
                  <a:cs typeface="Arial" pitchFamily="34" charset="0"/>
                </a:rPr>
                <a:t>A</a:t>
              </a:r>
              <a:r>
                <a:rPr kumimoji="0" lang="id-ID" sz="2000" b="0" i="0" u="none" strike="noStrike" cap="none" normalizeH="0" baseline="30000" dirty="0" smtClean="0">
                  <a:ln>
                    <a:noFill/>
                  </a:ln>
                  <a:solidFill>
                    <a:schemeClr val="tx1"/>
                  </a:solidFill>
                  <a:effectLst/>
                  <a:latin typeface="Calibri" pitchFamily="34" charset="0"/>
                  <a:cs typeface="Arial" pitchFamily="34" charset="0"/>
                </a:rPr>
                <a:t>+</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907" name="AutoShape 11"/>
            <p:cNvSpPr>
              <a:spLocks noChangeArrowheads="1"/>
            </p:cNvSpPr>
            <p:nvPr/>
          </p:nvSpPr>
          <p:spPr bwMode="auto">
            <a:xfrm>
              <a:off x="2801" y="11664"/>
              <a:ext cx="312" cy="34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838200"/>
            <a:ext cx="8610600" cy="5486400"/>
          </a:xfrm>
          <a:prstGeom prst="rect">
            <a:avLst/>
          </a:prstGeom>
          <a:solidFill>
            <a:srgbClr val="FFFF00">
              <a:alpha val="50000"/>
            </a:srgbClr>
          </a:solidFill>
          <a:ln w="50800"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a:r>
              <a:rPr lang="id-ID" sz="1600" dirty="0" smtClean="0">
                <a:solidFill>
                  <a:schemeClr val="tx1"/>
                </a:solidFill>
              </a:rPr>
              <a:t>Harta peninggalan A senilai Rp. 120.000.000,-.</a:t>
            </a:r>
          </a:p>
          <a:p>
            <a:pPr marL="176213"/>
            <a:r>
              <a:rPr lang="id-ID" sz="1600" dirty="0" smtClean="0">
                <a:solidFill>
                  <a:schemeClr val="tx1"/>
                </a:solidFill>
              </a:rPr>
              <a:t>Pelaksanaan wasiat kepada X = ¾ x Rp. 120.000.000,- = Rp. 90.000.000,-.</a:t>
            </a:r>
          </a:p>
          <a:p>
            <a:pPr marL="176213"/>
            <a:r>
              <a:rPr lang="id-ID" sz="1600" dirty="0" smtClean="0">
                <a:solidFill>
                  <a:schemeClr val="tx1"/>
                </a:solidFill>
              </a:rPr>
              <a:t>Sisa =    Rp. 120.000.000,-</a:t>
            </a:r>
          </a:p>
          <a:p>
            <a:pPr marL="176213"/>
            <a:r>
              <a:rPr lang="id-ID" sz="1600" dirty="0" smtClean="0">
                <a:solidFill>
                  <a:schemeClr val="tx1"/>
                </a:solidFill>
              </a:rPr>
              <a:t>	Rp.  90.000.000,-   –</a:t>
            </a:r>
          </a:p>
          <a:p>
            <a:pPr marL="176213"/>
            <a:r>
              <a:rPr lang="id-ID" sz="1600" b="1" dirty="0" smtClean="0">
                <a:solidFill>
                  <a:schemeClr val="tx1"/>
                </a:solidFill>
              </a:rPr>
              <a:t>	Rp.  30.000.000,-</a:t>
            </a:r>
          </a:p>
          <a:p>
            <a:pPr marL="176213"/>
            <a:r>
              <a:rPr lang="id-ID" sz="1800" dirty="0" smtClean="0">
                <a:solidFill>
                  <a:schemeClr val="tx1"/>
                </a:solidFill>
              </a:rPr>
              <a:t>Pembagian menurut undang-undang :</a:t>
            </a:r>
          </a:p>
          <a:p>
            <a:pPr marL="176213"/>
            <a:r>
              <a:rPr lang="id-ID" sz="1800" dirty="0" smtClean="0">
                <a:solidFill>
                  <a:schemeClr val="tx1"/>
                </a:solidFill>
              </a:rPr>
              <a:t>B = C, masing-masing = ½ x Rp. 30.000.000,- = Rp. 15.000.000,-.</a:t>
            </a:r>
          </a:p>
          <a:p>
            <a:pPr marL="176213"/>
            <a:r>
              <a:rPr lang="id-ID" sz="1800" dirty="0" smtClean="0">
                <a:solidFill>
                  <a:schemeClr val="tx1"/>
                </a:solidFill>
              </a:rPr>
              <a:t>Perhitungan Legitieme Portie</a:t>
            </a:r>
          </a:p>
          <a:p>
            <a:pPr marL="176213"/>
            <a:r>
              <a:rPr lang="id-ID" sz="1800" dirty="0" smtClean="0">
                <a:solidFill>
                  <a:schemeClr val="tx1"/>
                </a:solidFill>
              </a:rPr>
              <a:t>LP B  = LP C masing-masing = 2/3 x ½ x Rp. 120.000.000,- = Rp. 40.000.000,00.</a:t>
            </a:r>
          </a:p>
          <a:p>
            <a:pPr marL="176213"/>
            <a:r>
              <a:rPr lang="id-ID" sz="1800" dirty="0" smtClean="0">
                <a:solidFill>
                  <a:schemeClr val="tx1"/>
                </a:solidFill>
              </a:rPr>
              <a:t>Jadi B dan C tidak boleh menerima kurang dari Rp. 40 juta karena itu merupakan hak mutlaknya, padahal mereka masing-masing baru menerima Rp. 15 juta, jadi masing kurang = Rp. 40 juta – Rp. 15 juta = Rp. 25 juta, atau total (B+C) kurang = Rp. 50 juta.</a:t>
            </a:r>
          </a:p>
          <a:p>
            <a:pPr marL="176213"/>
            <a:r>
              <a:rPr lang="id-ID" sz="1800" dirty="0" smtClean="0">
                <a:solidFill>
                  <a:schemeClr val="tx1"/>
                </a:solidFill>
              </a:rPr>
              <a:t>Kekurangan tersebut diambilkan dari wasiat.</a:t>
            </a:r>
          </a:p>
          <a:p>
            <a:pPr marL="176213"/>
            <a:r>
              <a:rPr lang="id-ID" sz="1800" dirty="0" smtClean="0">
                <a:solidFill>
                  <a:schemeClr val="tx1"/>
                </a:solidFill>
              </a:rPr>
              <a:t>Kesimpulan :</a:t>
            </a:r>
          </a:p>
          <a:p>
            <a:pPr marL="176213"/>
            <a:r>
              <a:rPr lang="id-ID" sz="1800" dirty="0" smtClean="0">
                <a:solidFill>
                  <a:schemeClr val="tx1"/>
                </a:solidFill>
              </a:rPr>
              <a:t>B menerima Rp. 40.000.000,-</a:t>
            </a:r>
          </a:p>
          <a:p>
            <a:pPr marL="176213"/>
            <a:r>
              <a:rPr lang="id-ID" sz="1800" dirty="0" smtClean="0">
                <a:solidFill>
                  <a:schemeClr val="tx1"/>
                </a:solidFill>
              </a:rPr>
              <a:t>C menerima Rp. 40.000.000,-</a:t>
            </a:r>
          </a:p>
          <a:p>
            <a:pPr marL="176213"/>
            <a:r>
              <a:rPr lang="id-ID" sz="1800" dirty="0" smtClean="0">
                <a:solidFill>
                  <a:schemeClr val="tx1"/>
                </a:solidFill>
              </a:rPr>
              <a:t>Terhadap X dilakukan pemotongan/incorting, yaitu :</a:t>
            </a:r>
          </a:p>
          <a:p>
            <a:pPr marL="176213"/>
            <a:r>
              <a:rPr lang="id-ID" sz="1800" dirty="0" smtClean="0">
                <a:solidFill>
                  <a:schemeClr val="tx1"/>
                </a:solidFill>
              </a:rPr>
              <a:t>Rp. 90.000.000 – Rp. 50.000.000 = Rp. 40.000.000,-</a:t>
            </a:r>
          </a:p>
          <a:p>
            <a:pPr marL="176213"/>
            <a:r>
              <a:rPr lang="id-ID" sz="1800" dirty="0" smtClean="0">
                <a:solidFill>
                  <a:schemeClr val="tx1"/>
                </a:solidFill>
              </a:rPr>
              <a:t>Jadi yang diterima X = Rp. 40.000.000,-</a:t>
            </a:r>
            <a:endParaRPr lang="id-ID" sz="1800" dirty="0" smtClean="0">
              <a:solidFill>
                <a:schemeClr val="tx1"/>
              </a:solidFill>
              <a:latin typeface="Book Antiqua" pitchFamily="18" charset="0"/>
            </a:endParaRPr>
          </a:p>
        </p:txBody>
      </p:sp>
      <p:sp>
        <p:nvSpPr>
          <p:cNvPr id="17" name="TextBox 16"/>
          <p:cNvSpPr txBox="1"/>
          <p:nvPr/>
        </p:nvSpPr>
        <p:spPr>
          <a:xfrm>
            <a:off x="381000" y="381000"/>
            <a:ext cx="1951175" cy="461665"/>
          </a:xfrm>
          <a:prstGeom prst="rect">
            <a:avLst/>
          </a:prstGeom>
          <a:gradFill>
            <a:gsLst>
              <a:gs pos="0">
                <a:srgbClr val="03D3FD"/>
              </a:gs>
              <a:gs pos="50000">
                <a:schemeClr val="accent1">
                  <a:tint val="44500"/>
                  <a:satMod val="160000"/>
                </a:schemeClr>
              </a:gs>
              <a:gs pos="100000">
                <a:schemeClr val="accent1">
                  <a:tint val="23500"/>
                  <a:satMod val="160000"/>
                </a:schemeClr>
              </a:gs>
            </a:gsLst>
            <a:lin ang="5400000" scaled="0"/>
          </a:gradFill>
          <a:ln w="34925" cmpd="sng">
            <a:solidFill>
              <a:srgbClr val="FF0000"/>
            </a:solidFill>
            <a:prstDash val="lgDashDotDot"/>
          </a:ln>
        </p:spPr>
        <p:txBody>
          <a:bodyPr wrap="none" rtlCol="0">
            <a:spAutoFit/>
          </a:bodyPr>
          <a:lstStyle/>
          <a:p>
            <a:r>
              <a:rPr lang="id-ID" dirty="0" smtClean="0"/>
              <a:t>Penyelesaian :</a:t>
            </a:r>
            <a:endParaRPr lang="id-ID" dirty="0"/>
          </a:p>
        </p:txBody>
      </p:sp>
      <p:cxnSp>
        <p:nvCxnSpPr>
          <p:cNvPr id="19" name="Straight Connector 18"/>
          <p:cNvCxnSpPr/>
          <p:nvPr/>
        </p:nvCxnSpPr>
        <p:spPr>
          <a:xfrm>
            <a:off x="1143000" y="1903412"/>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lide(fromBottom)">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828800"/>
            <a:ext cx="8610600" cy="4495800"/>
          </a:xfrm>
          <a:prstGeom prst="rect">
            <a:avLst/>
          </a:prstGeom>
          <a:solidFill>
            <a:srgbClr val="FFFF00">
              <a:alpha val="50000"/>
            </a:srgbClr>
          </a:solidFill>
          <a:ln w="50800"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4575" algn="just"/>
            <a:r>
              <a:rPr lang="id-ID" sz="1800" dirty="0" smtClean="0">
                <a:solidFill>
                  <a:schemeClr val="tx1"/>
                </a:solidFill>
              </a:rPr>
              <a:t>Pada tahun 1986 R meninggal dunia dengan meninggalkan 2 orang anak yaitu A dan B. Sebelum meninggal dunia, pada tahun 1970 R memberi hibah kepada C senilai harga Rp. 1.000.000,-. Pada tahun 1974 R memberi hibah kepada D senilai harga Rp. 2.000.000,- dan pada tahun 1979 juga memberi hibah kepada E senilai harga Rp. 3.000.000,-. Harta peninggalan R habis untuk membayar utang-utangnya. Para legitimaris menuntut haknya.</a:t>
            </a:r>
          </a:p>
          <a:p>
            <a:pPr marL="3584575"/>
            <a:r>
              <a:rPr lang="id-ID" sz="1800" dirty="0" smtClean="0">
                <a:solidFill>
                  <a:schemeClr val="tx1"/>
                </a:solidFill>
              </a:rPr>
              <a:t>Hibah kepada :</a:t>
            </a:r>
          </a:p>
          <a:p>
            <a:pPr marL="3584575"/>
            <a:r>
              <a:rPr lang="id-ID" sz="1800" dirty="0" smtClean="0">
                <a:solidFill>
                  <a:schemeClr val="tx1"/>
                </a:solidFill>
              </a:rPr>
              <a:t>C = Rp. 1.000.000,-</a:t>
            </a:r>
          </a:p>
          <a:p>
            <a:pPr marL="3584575"/>
            <a:r>
              <a:rPr lang="id-ID" sz="1800" dirty="0" smtClean="0">
                <a:solidFill>
                  <a:schemeClr val="tx1"/>
                </a:solidFill>
              </a:rPr>
              <a:t>D = Rp.2.000.000,-</a:t>
            </a:r>
          </a:p>
          <a:p>
            <a:pPr marL="3584575"/>
            <a:r>
              <a:rPr lang="id-ID" sz="1800" dirty="0" smtClean="0">
                <a:solidFill>
                  <a:schemeClr val="tx1"/>
                </a:solidFill>
              </a:rPr>
              <a:t>E = Rp. 3.000.000,-   +</a:t>
            </a:r>
          </a:p>
          <a:p>
            <a:pPr marL="3584575"/>
            <a:r>
              <a:rPr lang="id-ID" sz="1800" dirty="0" smtClean="0">
                <a:solidFill>
                  <a:schemeClr val="tx1"/>
                </a:solidFill>
              </a:rPr>
              <a:t>      Rp. 6.000.000,-</a:t>
            </a:r>
            <a:endParaRPr lang="id-ID" sz="1800" dirty="0" smtClean="0">
              <a:solidFill>
                <a:schemeClr val="tx1"/>
              </a:solidFill>
              <a:latin typeface="Book Antiqua" pitchFamily="18" charset="0"/>
            </a:endParaRPr>
          </a:p>
        </p:txBody>
      </p:sp>
      <p:sp>
        <p:nvSpPr>
          <p:cNvPr id="6" name="Cloud 5"/>
          <p:cNvSpPr/>
          <p:nvPr/>
        </p:nvSpPr>
        <p:spPr>
          <a:xfrm>
            <a:off x="3886200" y="533400"/>
            <a:ext cx="4419600" cy="1066800"/>
          </a:xfrm>
          <a:prstGeom prst="cloud">
            <a:avLst/>
          </a:prstGeom>
          <a:solidFill>
            <a:srgbClr val="4D4D4D">
              <a:alpha val="23922"/>
            </a:srgbClr>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FF0000"/>
                </a:solidFill>
                <a:latin typeface="Times New Roman" pitchFamily="18" charset="0"/>
                <a:cs typeface="Times New Roman" pitchFamily="18" charset="0"/>
              </a:rPr>
              <a:t>Contoh Kasus  II</a:t>
            </a:r>
            <a:endParaRPr lang="id-ID" dirty="0" smtClean="0">
              <a:solidFill>
                <a:srgbClr val="FF0000"/>
              </a:solidFill>
              <a:latin typeface="Times New Roman" pitchFamily="18" charset="0"/>
              <a:cs typeface="Times New Roman" pitchFamily="18" charset="0"/>
            </a:endParaRPr>
          </a:p>
        </p:txBody>
      </p:sp>
      <p:pic>
        <p:nvPicPr>
          <p:cNvPr id="9" name="Picture 8" descr="j0286034"/>
          <p:cNvPicPr>
            <a:picLocks noChangeAspect="1" noChangeArrowheads="1"/>
          </p:cNvPicPr>
          <p:nvPr/>
        </p:nvPicPr>
        <p:blipFill>
          <a:blip r:embed="rId2"/>
          <a:srcRect/>
          <a:stretch>
            <a:fillRect/>
          </a:stretch>
        </p:blipFill>
        <p:spPr>
          <a:xfrm>
            <a:off x="1447800" y="304800"/>
            <a:ext cx="1295400" cy="1341664"/>
          </a:xfrm>
          <a:prstGeom prst="rect">
            <a:avLst/>
          </a:prstGeom>
          <a:noFill/>
          <a:ln/>
        </p:spPr>
      </p:pic>
      <p:cxnSp>
        <p:nvCxnSpPr>
          <p:cNvPr id="17" name="Straight Connector 16"/>
          <p:cNvCxnSpPr/>
          <p:nvPr/>
        </p:nvCxnSpPr>
        <p:spPr>
          <a:xfrm>
            <a:off x="4191000" y="586740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9922" name="Group 2"/>
          <p:cNvGrpSpPr>
            <a:grpSpLocks/>
          </p:cNvGrpSpPr>
          <p:nvPr/>
        </p:nvGrpSpPr>
        <p:grpSpPr bwMode="auto">
          <a:xfrm>
            <a:off x="304570" y="2361505"/>
            <a:ext cx="3505429" cy="3582330"/>
            <a:chOff x="1026" y="8666"/>
            <a:chExt cx="3468" cy="3084"/>
          </a:xfrm>
        </p:grpSpPr>
        <p:sp>
          <p:nvSpPr>
            <p:cNvPr id="209923" name="Text Box 3"/>
            <p:cNvSpPr txBox="1">
              <a:spLocks noChangeArrowheads="1"/>
            </p:cNvSpPr>
            <p:nvPr/>
          </p:nvSpPr>
          <p:spPr bwMode="auto">
            <a:xfrm>
              <a:off x="1608" y="8742"/>
              <a:ext cx="549" cy="31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1" i="0" u="none" strike="noStrike" cap="none" normalizeH="0" baseline="0" dirty="0" smtClean="0">
                  <a:ln>
                    <a:noFill/>
                  </a:ln>
                  <a:solidFill>
                    <a:schemeClr val="tx1"/>
                  </a:solidFill>
                  <a:effectLst/>
                  <a:latin typeface="Calibri" pitchFamily="34" charset="0"/>
                  <a:cs typeface="Arial" pitchFamily="34" charset="0"/>
                </a:rPr>
                <a:t>R</a:t>
              </a:r>
              <a:r>
                <a:rPr kumimoji="0" lang="id-ID" sz="1800" b="1" i="0" u="none" strike="noStrike" cap="none" normalizeH="0" baseline="30000" dirty="0" smtClean="0">
                  <a:ln>
                    <a:noFill/>
                  </a:ln>
                  <a:solidFill>
                    <a:schemeClr val="tx1"/>
                  </a:solidFill>
                  <a:effectLst/>
                  <a:latin typeface="Calibri" pitchFamily="34" charset="0"/>
                  <a:cs typeface="Arial" pitchFamily="34" charset="0"/>
                </a:rPr>
                <a:t>+</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09924" name="AutoShape 4"/>
            <p:cNvCxnSpPr>
              <a:cxnSpLocks noChangeShapeType="1"/>
            </p:cNvCxnSpPr>
            <p:nvPr/>
          </p:nvCxnSpPr>
          <p:spPr bwMode="auto">
            <a:xfrm rot="900000">
              <a:off x="1494" y="8984"/>
              <a:ext cx="0" cy="2134"/>
            </a:xfrm>
            <a:prstGeom prst="straightConnector1">
              <a:avLst/>
            </a:prstGeom>
            <a:noFill/>
            <a:ln w="9525">
              <a:solidFill>
                <a:srgbClr val="000000"/>
              </a:solidFill>
              <a:round/>
              <a:headEnd/>
              <a:tailEnd/>
            </a:ln>
          </p:spPr>
        </p:cxnSp>
        <p:cxnSp>
          <p:nvCxnSpPr>
            <p:cNvPr id="209925" name="AutoShape 5"/>
            <p:cNvCxnSpPr>
              <a:cxnSpLocks noChangeShapeType="1"/>
            </p:cNvCxnSpPr>
            <p:nvPr/>
          </p:nvCxnSpPr>
          <p:spPr bwMode="auto">
            <a:xfrm rot="20700000">
              <a:off x="2097" y="8996"/>
              <a:ext cx="0" cy="2134"/>
            </a:xfrm>
            <a:prstGeom prst="straightConnector1">
              <a:avLst/>
            </a:prstGeom>
            <a:noFill/>
            <a:ln w="9525">
              <a:solidFill>
                <a:srgbClr val="000000"/>
              </a:solidFill>
              <a:round/>
              <a:headEnd/>
              <a:tailEnd/>
            </a:ln>
          </p:spPr>
        </p:cxnSp>
        <p:cxnSp>
          <p:nvCxnSpPr>
            <p:cNvPr id="209926" name="AutoShape 6"/>
            <p:cNvCxnSpPr>
              <a:cxnSpLocks noChangeShapeType="1"/>
            </p:cNvCxnSpPr>
            <p:nvPr/>
          </p:nvCxnSpPr>
          <p:spPr bwMode="auto">
            <a:xfrm rot="19200000">
              <a:off x="2575" y="8816"/>
              <a:ext cx="0" cy="2134"/>
            </a:xfrm>
            <a:prstGeom prst="straightConnector1">
              <a:avLst/>
            </a:prstGeom>
            <a:noFill/>
            <a:ln w="9525">
              <a:solidFill>
                <a:srgbClr val="000000"/>
              </a:solidFill>
              <a:round/>
              <a:headEnd/>
              <a:tailEnd type="oval" w="med" len="med"/>
            </a:ln>
          </p:spPr>
        </p:cxnSp>
        <p:cxnSp>
          <p:nvCxnSpPr>
            <p:cNvPr id="209927" name="AutoShape 7"/>
            <p:cNvCxnSpPr>
              <a:cxnSpLocks noChangeShapeType="1"/>
            </p:cNvCxnSpPr>
            <p:nvPr/>
          </p:nvCxnSpPr>
          <p:spPr bwMode="auto">
            <a:xfrm rot="17400000">
              <a:off x="2813" y="8298"/>
              <a:ext cx="0" cy="2134"/>
            </a:xfrm>
            <a:prstGeom prst="straightConnector1">
              <a:avLst/>
            </a:prstGeom>
            <a:noFill/>
            <a:ln w="9525">
              <a:solidFill>
                <a:srgbClr val="000000"/>
              </a:solidFill>
              <a:round/>
              <a:headEnd/>
              <a:tailEnd type="oval" w="med" len="med"/>
            </a:ln>
          </p:spPr>
        </p:cxnSp>
        <p:cxnSp>
          <p:nvCxnSpPr>
            <p:cNvPr id="209928" name="AutoShape 8"/>
            <p:cNvCxnSpPr>
              <a:cxnSpLocks noChangeShapeType="1"/>
            </p:cNvCxnSpPr>
            <p:nvPr/>
          </p:nvCxnSpPr>
          <p:spPr bwMode="auto">
            <a:xfrm rot="16200000">
              <a:off x="2847" y="7993"/>
              <a:ext cx="0" cy="2134"/>
            </a:xfrm>
            <a:prstGeom prst="straightConnector1">
              <a:avLst/>
            </a:prstGeom>
            <a:noFill/>
            <a:ln w="9525">
              <a:solidFill>
                <a:srgbClr val="000000"/>
              </a:solidFill>
              <a:round/>
              <a:headEnd/>
              <a:tailEnd/>
            </a:ln>
          </p:spPr>
        </p:cxnSp>
        <p:sp>
          <p:nvSpPr>
            <p:cNvPr id="209929" name="Text Box 9"/>
            <p:cNvSpPr txBox="1">
              <a:spLocks noChangeArrowheads="1"/>
            </p:cNvSpPr>
            <p:nvPr/>
          </p:nvSpPr>
          <p:spPr bwMode="auto">
            <a:xfrm>
              <a:off x="1026" y="11354"/>
              <a:ext cx="432" cy="39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1" i="0" u="none" strike="noStrike" cap="none" normalizeH="0" baseline="0" dirty="0" smtClean="0">
                  <a:ln>
                    <a:noFill/>
                  </a:ln>
                  <a:solidFill>
                    <a:schemeClr val="tx1"/>
                  </a:solidFill>
                  <a:effectLst/>
                  <a:latin typeface="Calibri" pitchFamily="34" charset="0"/>
                  <a:cs typeface="Arial" pitchFamily="34" charset="0"/>
                </a:rPr>
                <a:t>A</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930" name="Text Box 10"/>
            <p:cNvSpPr txBox="1">
              <a:spLocks noChangeArrowheads="1"/>
            </p:cNvSpPr>
            <p:nvPr/>
          </p:nvSpPr>
          <p:spPr bwMode="auto">
            <a:xfrm>
              <a:off x="2214" y="11315"/>
              <a:ext cx="432" cy="39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1" i="0" u="none" strike="noStrike" cap="none" normalizeH="0" baseline="0" smtClean="0">
                  <a:ln>
                    <a:noFill/>
                  </a:ln>
                  <a:solidFill>
                    <a:schemeClr val="tx1"/>
                  </a:solidFill>
                  <a:effectLst/>
                  <a:latin typeface="Calibri" pitchFamily="34" charset="0"/>
                  <a:cs typeface="Arial" pitchFamily="34" charset="0"/>
                </a:rPr>
                <a:t>B</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09931" name="Text Box 11"/>
            <p:cNvSpPr txBox="1">
              <a:spLocks noChangeArrowheads="1"/>
            </p:cNvSpPr>
            <p:nvPr/>
          </p:nvSpPr>
          <p:spPr bwMode="auto">
            <a:xfrm>
              <a:off x="3308" y="10698"/>
              <a:ext cx="432" cy="39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1" i="0" u="none" strike="noStrike" cap="none" normalizeH="0" baseline="0" dirty="0" smtClean="0">
                  <a:ln>
                    <a:noFill/>
                  </a:ln>
                  <a:solidFill>
                    <a:schemeClr val="tx1"/>
                  </a:solidFill>
                  <a:effectLst/>
                  <a:latin typeface="Calibri" pitchFamily="34" charset="0"/>
                  <a:cs typeface="Arial" pitchFamily="34" charset="0"/>
                </a:rPr>
                <a:t>E</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932" name="Text Box 12"/>
            <p:cNvSpPr txBox="1">
              <a:spLocks noChangeArrowheads="1"/>
            </p:cNvSpPr>
            <p:nvPr/>
          </p:nvSpPr>
          <p:spPr bwMode="auto">
            <a:xfrm>
              <a:off x="3900" y="9585"/>
              <a:ext cx="432" cy="39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1" i="0" u="none" strike="noStrike" cap="none" normalizeH="0" baseline="0" smtClean="0">
                  <a:ln>
                    <a:noFill/>
                  </a:ln>
                  <a:solidFill>
                    <a:schemeClr val="tx1"/>
                  </a:solidFill>
                  <a:effectLst/>
                  <a:latin typeface="Calibri" pitchFamily="34" charset="0"/>
                  <a:cs typeface="Arial" pitchFamily="34" charset="0"/>
                </a:rPr>
                <a:t>D</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09933" name="Text Box 13"/>
            <p:cNvSpPr txBox="1">
              <a:spLocks noChangeArrowheads="1"/>
            </p:cNvSpPr>
            <p:nvPr/>
          </p:nvSpPr>
          <p:spPr bwMode="auto">
            <a:xfrm>
              <a:off x="4062" y="8842"/>
              <a:ext cx="432" cy="39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1" i="0" u="none" strike="noStrike" cap="none" normalizeH="0" baseline="0" smtClean="0">
                  <a:ln>
                    <a:noFill/>
                  </a:ln>
                  <a:solidFill>
                    <a:schemeClr val="tx1"/>
                  </a:solidFill>
                  <a:effectLst/>
                  <a:latin typeface="Calibri" pitchFamily="34" charset="0"/>
                  <a:cs typeface="Arial" pitchFamily="34" charset="0"/>
                </a:rPr>
                <a:t>C</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09934" name="AutoShape 14"/>
            <p:cNvSpPr>
              <a:spLocks noChangeArrowheads="1"/>
            </p:cNvSpPr>
            <p:nvPr/>
          </p:nvSpPr>
          <p:spPr bwMode="auto">
            <a:xfrm>
              <a:off x="1026" y="11027"/>
              <a:ext cx="302" cy="264"/>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9935" name="AutoShape 15"/>
            <p:cNvSpPr>
              <a:spLocks noChangeArrowheads="1"/>
            </p:cNvSpPr>
            <p:nvPr/>
          </p:nvSpPr>
          <p:spPr bwMode="auto">
            <a:xfrm>
              <a:off x="2232" y="11014"/>
              <a:ext cx="354" cy="277"/>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9936" name="AutoShape 16"/>
            <p:cNvSpPr>
              <a:spLocks noChangeArrowheads="1"/>
            </p:cNvSpPr>
            <p:nvPr/>
          </p:nvSpPr>
          <p:spPr bwMode="auto">
            <a:xfrm>
              <a:off x="3816" y="8929"/>
              <a:ext cx="284" cy="272"/>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9937" name="Text Box 17"/>
            <p:cNvSpPr txBox="1">
              <a:spLocks noChangeArrowheads="1"/>
            </p:cNvSpPr>
            <p:nvPr/>
          </p:nvSpPr>
          <p:spPr bwMode="auto">
            <a:xfrm>
              <a:off x="2487" y="8666"/>
              <a:ext cx="1021" cy="33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400" b="0" i="0" u="none" strike="noStrike" cap="none" normalizeH="0" baseline="0" smtClean="0">
                  <a:ln>
                    <a:noFill/>
                  </a:ln>
                  <a:solidFill>
                    <a:schemeClr val="tx1"/>
                  </a:solidFill>
                  <a:effectLst/>
                  <a:latin typeface="Calibri" pitchFamily="34" charset="0"/>
                  <a:cs typeface="Arial" pitchFamily="34" charset="0"/>
                </a:rPr>
                <a:t>HIBAH 1970</a:t>
              </a:r>
              <a:endParaRPr kumimoji="0" lang="id-ID" sz="1400" b="0" i="0" u="none" strike="noStrike" cap="none" normalizeH="0" baseline="0" smtClean="0">
                <a:ln>
                  <a:noFill/>
                </a:ln>
                <a:solidFill>
                  <a:schemeClr val="tx1"/>
                </a:solidFill>
                <a:effectLst/>
                <a:latin typeface="Arial" pitchFamily="34" charset="0"/>
                <a:cs typeface="Arial" pitchFamily="34" charset="0"/>
              </a:endParaRPr>
            </a:p>
          </p:txBody>
        </p:sp>
        <p:sp>
          <p:nvSpPr>
            <p:cNvPr id="209938" name="Text Box 18"/>
            <p:cNvSpPr txBox="1">
              <a:spLocks noChangeArrowheads="1"/>
            </p:cNvSpPr>
            <p:nvPr/>
          </p:nvSpPr>
          <p:spPr bwMode="auto">
            <a:xfrm>
              <a:off x="3021" y="9060"/>
              <a:ext cx="1021" cy="33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400" b="0" i="0" u="none" strike="noStrike" cap="none" normalizeH="0" baseline="0" dirty="0" smtClean="0">
                  <a:ln>
                    <a:noFill/>
                  </a:ln>
                  <a:solidFill>
                    <a:schemeClr val="tx1"/>
                  </a:solidFill>
                  <a:effectLst/>
                  <a:latin typeface="Calibri" pitchFamily="34" charset="0"/>
                  <a:cs typeface="Arial" pitchFamily="34" charset="0"/>
                </a:rPr>
                <a:t>HIBAH 1974</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939" name="Text Box 19"/>
            <p:cNvSpPr txBox="1">
              <a:spLocks noChangeArrowheads="1"/>
            </p:cNvSpPr>
            <p:nvPr/>
          </p:nvSpPr>
          <p:spPr bwMode="auto">
            <a:xfrm>
              <a:off x="2534" y="9454"/>
              <a:ext cx="1021" cy="33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400" b="0" i="0" u="none" strike="noStrike" cap="none" normalizeH="0" baseline="0" dirty="0" smtClean="0">
                  <a:ln>
                    <a:noFill/>
                  </a:ln>
                  <a:solidFill>
                    <a:schemeClr val="tx1"/>
                  </a:solidFill>
                  <a:effectLst/>
                  <a:latin typeface="Calibri" pitchFamily="34" charset="0"/>
                  <a:cs typeface="Arial" pitchFamily="34" charset="0"/>
                </a:rPr>
                <a:t>HIBAH 1979</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lide(fromBottom)">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0"/>
            <a:ext cx="8610600" cy="4572000"/>
          </a:xfrm>
          <a:prstGeom prst="rect">
            <a:avLst/>
          </a:prstGeom>
          <a:solidFill>
            <a:srgbClr val="FFFF00">
              <a:alpha val="50000"/>
            </a:srgbClr>
          </a:solidFill>
          <a:ln w="50800"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dirty="0" smtClean="0">
                <a:solidFill>
                  <a:schemeClr val="tx1"/>
                </a:solidFill>
              </a:rPr>
              <a:t>Penghitung LP</a:t>
            </a:r>
          </a:p>
          <a:p>
            <a:pPr algn="just"/>
            <a:r>
              <a:rPr lang="id-ID" sz="2000" dirty="0" smtClean="0">
                <a:solidFill>
                  <a:schemeClr val="tx1"/>
                </a:solidFill>
              </a:rPr>
              <a:t>LP A = LP B = 2/3 x ½ x Rp. 6.000.000,00 = Rp.2.000.000,00</a:t>
            </a:r>
          </a:p>
          <a:p>
            <a:pPr algn="just"/>
            <a:r>
              <a:rPr lang="id-ID" sz="2000" dirty="0" smtClean="0">
                <a:solidFill>
                  <a:schemeClr val="tx1"/>
                </a:solidFill>
              </a:rPr>
              <a:t>Atau untuk 2 orang sebesar Rp. 4.000.000,00.</a:t>
            </a:r>
          </a:p>
          <a:p>
            <a:pPr algn="just"/>
            <a:r>
              <a:rPr lang="id-ID" sz="2000" dirty="0" smtClean="0">
                <a:solidFill>
                  <a:schemeClr val="tx1"/>
                </a:solidFill>
              </a:rPr>
              <a:t>Pemotongan/incorting untuk hibah yang dilakukan tidak dalam waktu yang sama adalah yang dipotong terlebih dahulu adalah hibah terakhir, bila belum mencukupi, dipotongkan lagi dari yang sebelumnya, terus ke belakang sampai mencukupi.</a:t>
            </a:r>
          </a:p>
          <a:p>
            <a:pPr algn="just"/>
            <a:r>
              <a:rPr lang="id-ID" sz="2000" dirty="0" smtClean="0">
                <a:solidFill>
                  <a:schemeClr val="tx1"/>
                </a:solidFill>
              </a:rPr>
              <a:t>Jadi :</a:t>
            </a:r>
          </a:p>
          <a:p>
            <a:pPr lvl="0" algn="just"/>
            <a:r>
              <a:rPr lang="id-ID" sz="2000" dirty="0" smtClean="0">
                <a:solidFill>
                  <a:schemeClr val="tx1"/>
                </a:solidFill>
              </a:rPr>
              <a:t>A menerima = Rp. 2.000.000,00</a:t>
            </a:r>
          </a:p>
          <a:p>
            <a:pPr lvl="0" algn="just"/>
            <a:r>
              <a:rPr lang="id-ID" sz="2000" dirty="0" smtClean="0">
                <a:solidFill>
                  <a:schemeClr val="tx1"/>
                </a:solidFill>
              </a:rPr>
              <a:t>B menerima = Rp. 2.000.000,00</a:t>
            </a:r>
          </a:p>
          <a:p>
            <a:pPr lvl="0" algn="just"/>
            <a:r>
              <a:rPr lang="id-ID" sz="2000" dirty="0" smtClean="0">
                <a:solidFill>
                  <a:schemeClr val="tx1"/>
                </a:solidFill>
              </a:rPr>
              <a:t>C menerima = Rp. 1.000.000,00</a:t>
            </a:r>
          </a:p>
          <a:p>
            <a:pPr lvl="0" algn="just"/>
            <a:r>
              <a:rPr lang="id-ID" sz="2000" dirty="0" smtClean="0">
                <a:solidFill>
                  <a:schemeClr val="tx1"/>
                </a:solidFill>
              </a:rPr>
              <a:t>D menerima = Rp. 2.000.000,00 - Rp. 1.000.000,00 = Rp.1.000.000,00.</a:t>
            </a:r>
          </a:p>
          <a:p>
            <a:pPr lvl="0" algn="just"/>
            <a:r>
              <a:rPr lang="id-ID" sz="2000" dirty="0" smtClean="0">
                <a:solidFill>
                  <a:schemeClr val="tx1"/>
                </a:solidFill>
              </a:rPr>
              <a:t>E menerima = Rp. 3.000.000,00 – Rp. 3.000.000,00 =Rp. 0.</a:t>
            </a:r>
          </a:p>
          <a:p>
            <a:pPr marL="3584575" algn="just"/>
            <a:endParaRPr lang="id-ID" sz="2000" dirty="0" smtClean="0">
              <a:solidFill>
                <a:schemeClr val="tx1"/>
              </a:solidFill>
              <a:latin typeface="Book Antiqua" pitchFamily="18" charset="0"/>
            </a:endParaRPr>
          </a:p>
        </p:txBody>
      </p:sp>
      <p:sp>
        <p:nvSpPr>
          <p:cNvPr id="26" name="TextBox 25"/>
          <p:cNvSpPr txBox="1"/>
          <p:nvPr/>
        </p:nvSpPr>
        <p:spPr>
          <a:xfrm>
            <a:off x="228600" y="1062335"/>
            <a:ext cx="2286000" cy="461665"/>
          </a:xfrm>
          <a:prstGeom prst="rect">
            <a:avLst/>
          </a:prstGeom>
          <a:gradFill>
            <a:gsLst>
              <a:gs pos="0">
                <a:srgbClr val="03D3FD"/>
              </a:gs>
              <a:gs pos="50000">
                <a:schemeClr val="accent1">
                  <a:tint val="44500"/>
                  <a:satMod val="160000"/>
                </a:schemeClr>
              </a:gs>
              <a:gs pos="100000">
                <a:schemeClr val="accent1">
                  <a:tint val="23500"/>
                  <a:satMod val="160000"/>
                </a:schemeClr>
              </a:gs>
            </a:gsLst>
            <a:lin ang="5400000" scaled="0"/>
          </a:gradFill>
          <a:ln w="34925" cmpd="sng">
            <a:solidFill>
              <a:srgbClr val="FF0000"/>
            </a:solidFill>
            <a:prstDash val="lgDashDotDot"/>
          </a:ln>
        </p:spPr>
        <p:txBody>
          <a:bodyPr wrap="square" rtlCol="0">
            <a:spAutoFit/>
          </a:bodyPr>
          <a:lstStyle/>
          <a:p>
            <a:r>
              <a:rPr lang="id-ID" dirty="0" smtClean="0"/>
              <a:t>Penyelesaian :</a:t>
            </a:r>
            <a:endParaRPr lang="id-ID" dirty="0"/>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4800" y="1600200"/>
            <a:ext cx="8610600" cy="4648200"/>
          </a:xfrm>
          <a:prstGeom prst="roundRect">
            <a:avLst/>
          </a:prstGeom>
          <a:solidFill>
            <a:srgbClr val="FF0000">
              <a:alpha val="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dirty="0" smtClean="0">
                <a:solidFill>
                  <a:schemeClr val="tx1"/>
                </a:solidFill>
              </a:rPr>
              <a:t>	</a:t>
            </a:r>
            <a:r>
              <a:rPr lang="id-ID" sz="1800" dirty="0" smtClean="0">
                <a:solidFill>
                  <a:schemeClr val="tx1"/>
                </a:solidFill>
              </a:rPr>
              <a:t>Dalam hal harta campur, maka pembagiannya adalah sebagai berikut.</a:t>
            </a:r>
          </a:p>
          <a:p>
            <a:pPr lvl="0" algn="just">
              <a:lnSpc>
                <a:spcPct val="150000"/>
              </a:lnSpc>
            </a:pPr>
            <a:r>
              <a:rPr lang="id-ID" sz="1800" dirty="0" smtClean="0">
                <a:solidFill>
                  <a:schemeClr val="tx1"/>
                </a:solidFill>
              </a:rPr>
              <a:t>	Seluruh harta campur (boedel) dicatat / di interventariseer, baik yang berasal dari suami maupun dari istri, baik yang diperoleh selama perkawinan ataupun selama belum perkawinan.</a:t>
            </a:r>
          </a:p>
          <a:p>
            <a:pPr lvl="0" algn="just">
              <a:lnSpc>
                <a:spcPct val="150000"/>
              </a:lnSpc>
            </a:pPr>
            <a:r>
              <a:rPr lang="id-ID" sz="1800" dirty="0" smtClean="0">
                <a:solidFill>
                  <a:schemeClr val="tx1"/>
                </a:solidFill>
              </a:rPr>
              <a:t>Dilunasi apa-apa yang menjadi beban boedel.</a:t>
            </a:r>
          </a:p>
          <a:p>
            <a:pPr lvl="0" algn="just">
              <a:lnSpc>
                <a:spcPct val="150000"/>
              </a:lnSpc>
            </a:pPr>
            <a:r>
              <a:rPr lang="id-ID" sz="1800" dirty="0" smtClean="0">
                <a:solidFill>
                  <a:schemeClr val="tx1"/>
                </a:solidFill>
              </a:rPr>
              <a:t>Sisanya dibagi dua, ½ (separoh) untuk suami/istri yang masih hidup, sedangkan ½ (separohnya) lagi menjadi harta warisan.</a:t>
            </a:r>
          </a:p>
          <a:p>
            <a:pPr algn="just">
              <a:lnSpc>
                <a:spcPct val="150000"/>
              </a:lnSpc>
            </a:pPr>
            <a:r>
              <a:rPr lang="id-ID" sz="1800" dirty="0" smtClean="0">
                <a:solidFill>
                  <a:schemeClr val="tx1"/>
                </a:solidFill>
              </a:rPr>
              <a:t>Harta warisan ini dikurangi dengan ongkos-ongkos yang menjadi beban warisan, barulah sisannya dibagikan kepada ahli waris.</a:t>
            </a:r>
            <a:endParaRPr lang="id-ID" sz="1800" dirty="0">
              <a:solidFill>
                <a:schemeClr val="tx1"/>
              </a:solidFill>
            </a:endParaRPr>
          </a:p>
        </p:txBody>
      </p:sp>
      <p:sp>
        <p:nvSpPr>
          <p:cNvPr id="7" name="Plaque 6"/>
          <p:cNvSpPr/>
          <p:nvPr/>
        </p:nvSpPr>
        <p:spPr>
          <a:xfrm>
            <a:off x="685800" y="152400"/>
            <a:ext cx="7543800" cy="1143000"/>
          </a:xfrm>
          <a:prstGeom prst="plaque">
            <a:avLst/>
          </a:prstGeom>
          <a:solidFill>
            <a:schemeClr val="accent1">
              <a:alpha val="16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b="1" dirty="0" smtClean="0">
                <a:solidFill>
                  <a:srgbClr val="FF0000"/>
                </a:solidFill>
              </a:rPr>
              <a:t>DALAM HAL HARTA CAMPUR</a:t>
            </a:r>
            <a:endParaRPr lang="id-ID" dirty="0" smtClean="0">
              <a:solidFill>
                <a:srgbClr val="FF0000"/>
              </a:solidFill>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1676400"/>
            <a:ext cx="8610600" cy="4876800"/>
          </a:xfrm>
          <a:prstGeom prst="roundRect">
            <a:avLst/>
          </a:prstGeom>
          <a:solidFill>
            <a:srgbClr val="FFFF00">
              <a:alpha val="46000"/>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Inbreng, adalah pemasukan kembali ke dalam harta peninggalan, hibah-hibah/pemberian-pemberian si peniggal warisan ketika masih hidup, tentang apa yang dimasukkan kembali (di-inbreng) di tentukan oleh pasal 1086 dan pasal 1096 BW, adalah sebagai berikut :</a:t>
            </a:r>
          </a:p>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Semua hibah (schengkingen) oleh si pewaris (peninggal warisan ketika masih hidup).</a:t>
            </a:r>
          </a:p>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Segala sesuatu yang telah diberikan kepada ahli waris.</a:t>
            </a:r>
          </a:p>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Segala hal yang telah diberikan kepada ahli waris untuk memberikan kedudukan dalam masyarakat atau satu jabatan atau pekerjaan kepada ahli waris.</a:t>
            </a:r>
          </a:p>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Segala sesuatu yang dimasukkan untuk membayar utang-utang si ahli waris.</a:t>
            </a:r>
          </a:p>
          <a:p>
            <a:pPr marL="34290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Segala sesuatu yang merupakan pesangon perkawinan.</a:t>
            </a:r>
            <a:endParaRPr lang="id-ID" sz="1800" b="1" dirty="0" smtClean="0">
              <a:solidFill>
                <a:schemeClr val="tx1"/>
              </a:solidFill>
              <a:latin typeface="Times New Roman" pitchFamily="18" charset="0"/>
              <a:cs typeface="Times New Roman" pitchFamily="18" charset="0"/>
            </a:endParaRPr>
          </a:p>
        </p:txBody>
      </p:sp>
      <p:sp>
        <p:nvSpPr>
          <p:cNvPr id="6" name="7-Point Star 5"/>
          <p:cNvSpPr/>
          <p:nvPr/>
        </p:nvSpPr>
        <p:spPr>
          <a:xfrm>
            <a:off x="990600" y="457200"/>
            <a:ext cx="6858000" cy="1066800"/>
          </a:xfrm>
          <a:prstGeom prst="star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INBRENG(PEMASUKAN)</a:t>
            </a:r>
            <a:endParaRPr lang="id-ID" b="1" dirty="0">
              <a:solidFill>
                <a:schemeClr val="tx1"/>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596" y="609600"/>
            <a:ext cx="8358246" cy="3886200"/>
          </a:xfrm>
          <a:prstGeom prst="roundRect">
            <a:avLst/>
          </a:prstGeom>
          <a:noFill/>
          <a:ln w="50800" cmpd="db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Namun disamping itu ada beberapa hal yang merupakan pemberian pewaris akan tetapi tidak perlu untuk dimasukkan kembali, yang oleh pasal 1097 BW ditentukan antara lain : </a:t>
            </a:r>
          </a:p>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Biaya nafkah dan biaya pendidikan ahli waris.</a:t>
            </a:r>
          </a:p>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Biaya belajar guna perdagangan, kerajinan tangan, kebudayaan dan perusahaan.</a:t>
            </a:r>
          </a:p>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Biaya perkawinan dan pakaian yang perlu untuk hidup setelah perkawinan.</a:t>
            </a:r>
          </a:p>
          <a:p>
            <a:pPr marL="34290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Biaya untuk membayar upah kepada orang yang menggantikan ahli waris untuk wajib militer.</a:t>
            </a:r>
            <a:endParaRPr lang="id-ID" sz="1800" dirty="0">
              <a:solidFill>
                <a:schemeClr val="tx1"/>
              </a:solidFill>
              <a:latin typeface="Times New Roman" pitchFamily="18" charset="0"/>
              <a:cs typeface="Times New Roman" pitchFamily="18" charset="0"/>
            </a:endParaRPr>
          </a:p>
        </p:txBody>
      </p:sp>
      <p:pic>
        <p:nvPicPr>
          <p:cNvPr id="5" name="Picture 10" descr="Pictures Of Law Firms">
            <a:hlinkClick r:id="rId2"/>
          </p:cNvPr>
          <p:cNvPicPr>
            <a:picLocks noChangeAspect="1" noChangeArrowheads="1"/>
          </p:cNvPicPr>
          <p:nvPr/>
        </p:nvPicPr>
        <p:blipFill>
          <a:blip r:embed="rId3" r:link="rId4"/>
          <a:srcRect/>
          <a:stretch>
            <a:fillRect/>
          </a:stretch>
        </p:blipFill>
        <p:spPr bwMode="auto">
          <a:xfrm>
            <a:off x="1219200" y="4572000"/>
            <a:ext cx="2133600" cy="1981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par>
                          <p:cTn id="8" fill="hold">
                            <p:stCondLst>
                              <p:cond delay="2000"/>
                            </p:stCondLst>
                            <p:childTnLst>
                              <p:par>
                                <p:cTn id="9" presetID="34"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from="(-#ppt_w/2)" to="(#ppt_x)" calcmode="lin" valueType="num">
                                      <p:cBhvr>
                                        <p:cTn id="11" dur="600" fill="hold">
                                          <p:stCondLst>
                                            <p:cond delay="0"/>
                                          </p:stCondLst>
                                        </p:cTn>
                                        <p:tgtEl>
                                          <p:spTgt spid="5"/>
                                        </p:tgtEl>
                                        <p:attrNameLst>
                                          <p:attrName>ppt_x</p:attrName>
                                        </p:attrNameLst>
                                      </p:cBhvr>
                                    </p:anim>
                                    <p:anim from="0" to="-1.0" calcmode="lin" valueType="num">
                                      <p:cBhvr>
                                        <p:cTn id="12" dur="200" decel="50000" autoRev="1" fill="hold">
                                          <p:stCondLst>
                                            <p:cond delay="600"/>
                                          </p:stCondLst>
                                        </p:cTn>
                                        <p:tgtEl>
                                          <p:spTgt spid="5"/>
                                        </p:tgtEl>
                                        <p:attrNameLst>
                                          <p:attrName>xshear</p:attrName>
                                        </p:attrNameLst>
                                      </p:cBhvr>
                                    </p:anim>
                                    <p:animScale>
                                      <p:cBhvr>
                                        <p:cTn id="13" dur="200" decel="100000" autoRev="1" fill="hold">
                                          <p:stCondLst>
                                            <p:cond delay="600"/>
                                          </p:stCondLst>
                                        </p:cTn>
                                        <p:tgtEl>
                                          <p:spTgt spid="5"/>
                                        </p:tgtEl>
                                      </p:cBhvr>
                                      <p:from x="100000" y="100000"/>
                                      <p:to x="80000" y="100000"/>
                                    </p:animScale>
                                    <p:anim by="(#ppt_h/3+#ppt_w*0.1)" calcmode="lin" valueType="num">
                                      <p:cBhvr additive="sum">
                                        <p:cTn id="14"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1295400"/>
            <a:ext cx="8686800" cy="5105400"/>
          </a:xfrm>
          <a:prstGeom prst="roundRect">
            <a:avLst/>
          </a:prstGeom>
          <a:solidFill>
            <a:srgbClr val="00B0F0">
              <a:alpha val="18000"/>
            </a:srgbClr>
          </a:solidFill>
          <a:ln w="63500"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Book Antiqua" pitchFamily="18" charset="0"/>
              </a:rPr>
              <a:t>	Untuk yang diwajibkan melakukan </a:t>
            </a:r>
            <a:r>
              <a:rPr lang="id-ID" sz="1800" b="1" dirty="0" smtClean="0">
                <a:solidFill>
                  <a:srgbClr val="FF0000"/>
                </a:solidFill>
                <a:latin typeface="Book Antiqua" pitchFamily="18" charset="0"/>
              </a:rPr>
              <a:t>Inbreng</a:t>
            </a:r>
            <a:r>
              <a:rPr lang="id-ID" sz="1800" dirty="0" smtClean="0">
                <a:solidFill>
                  <a:schemeClr val="tx1"/>
                </a:solidFill>
                <a:latin typeface="Book Antiqua" pitchFamily="18" charset="0"/>
              </a:rPr>
              <a:t> ini ialah harus memenuhi dua syarat, yaitu :</a:t>
            </a:r>
          </a:p>
          <a:p>
            <a:pPr marL="361950" lvl="0" indent="-361950" algn="just">
              <a:lnSpc>
                <a:spcPct val="150000"/>
              </a:lnSpc>
              <a:buFont typeface="+mj-lt"/>
              <a:buAutoNum type="arabicPeriod"/>
            </a:pPr>
            <a:r>
              <a:rPr lang="id-ID" sz="1800" dirty="0" smtClean="0">
                <a:solidFill>
                  <a:schemeClr val="tx1"/>
                </a:solidFill>
                <a:latin typeface="Book Antiqua" pitchFamily="18" charset="0"/>
              </a:rPr>
              <a:t>Ahli waris dalam garis lurus ke bawah;</a:t>
            </a:r>
          </a:p>
          <a:p>
            <a:pPr marL="361950" lvl="0" indent="-361950" algn="just">
              <a:lnSpc>
                <a:spcPct val="150000"/>
              </a:lnSpc>
              <a:buFont typeface="+mj-lt"/>
              <a:buAutoNum type="arabicPeriod"/>
            </a:pPr>
            <a:r>
              <a:rPr lang="id-ID" sz="1800" dirty="0" smtClean="0">
                <a:solidFill>
                  <a:schemeClr val="tx1"/>
                </a:solidFill>
                <a:latin typeface="Book Antiqua" pitchFamily="18" charset="0"/>
              </a:rPr>
              <a:t>Ahli waris yang pernah menerima hibah pada saat si pewaris masih hidup.</a:t>
            </a:r>
          </a:p>
          <a:p>
            <a:pPr algn="just">
              <a:lnSpc>
                <a:spcPct val="150000"/>
              </a:lnSpc>
            </a:pPr>
            <a:r>
              <a:rPr lang="id-ID" sz="1800" dirty="0" smtClean="0">
                <a:solidFill>
                  <a:schemeClr val="tx1"/>
                </a:solidFill>
                <a:latin typeface="Book Antiqua" pitchFamily="18" charset="0"/>
              </a:rPr>
              <a:t>	Jadi pada prinsipnya orang yang melakukan inbreng adalah ahli waris dalam garis lurus ke bawah yang pernah menerima hibah diwajibkan melakukan inbreng, kecuali dengan tegas dibebaskan untuk tidak melakukan inbreng, baik itu pembebasan yang dicantumkan dalam akta hibah, akta autentik lainnya atau dalam surat wasiat. Sehingga dalam pengertian ini pula keluarga sedarah yang tidak dalam garis lurus ke bawah, walaupun pernah menerima hibah tidak diwajibkan melakukan inbreng, kecuali secara tegas diwajibkan oleh pewaris dalam suatu akta autentik atau dalam surat wasiat.</a:t>
            </a:r>
            <a:endParaRPr lang="id-ID" sz="1800" dirty="0">
              <a:solidFill>
                <a:schemeClr val="tx1"/>
              </a:solidFill>
              <a:latin typeface="Book Antiqua" pitchFamily="18" charset="0"/>
              <a:cs typeface="Times New Roman" pitchFamily="18" charset="0"/>
            </a:endParaRPr>
          </a:p>
        </p:txBody>
      </p:sp>
      <p:sp>
        <p:nvSpPr>
          <p:cNvPr id="5" name="Horizontal Scroll 4"/>
          <p:cNvSpPr/>
          <p:nvPr/>
        </p:nvSpPr>
        <p:spPr>
          <a:xfrm>
            <a:off x="1447800" y="304800"/>
            <a:ext cx="6019800" cy="762000"/>
          </a:xfrm>
          <a:prstGeom prst="horizontalScroll">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FF0000"/>
                </a:solidFill>
                <a:latin typeface="Times New Roman" pitchFamily="18" charset="0"/>
                <a:cs typeface="Times New Roman" pitchFamily="18" charset="0"/>
              </a:rPr>
              <a:t>YANG WAJIB MELAKUKAN INBRENG</a:t>
            </a:r>
            <a:endParaRPr lang="id-ID" dirty="0">
              <a:solidFill>
                <a:srgbClr val="FF0000"/>
              </a:solidFill>
              <a:latin typeface="Times New Roman" pitchFamily="18" charset="0"/>
              <a:cs typeface="Times New Roman"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7-Point Star 25"/>
          <p:cNvSpPr/>
          <p:nvPr/>
        </p:nvSpPr>
        <p:spPr>
          <a:xfrm>
            <a:off x="457200" y="762000"/>
            <a:ext cx="4648200" cy="1143000"/>
          </a:xfrm>
          <a:prstGeom prst="star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Contoh Kasus  I</a:t>
            </a:r>
            <a:endParaRPr lang="id-ID" b="1" dirty="0">
              <a:solidFill>
                <a:schemeClr val="tx1"/>
              </a:solidFill>
            </a:endParaRPr>
          </a:p>
        </p:txBody>
      </p:sp>
      <p:grpSp>
        <p:nvGrpSpPr>
          <p:cNvPr id="39" name="Group 38"/>
          <p:cNvGrpSpPr/>
          <p:nvPr/>
        </p:nvGrpSpPr>
        <p:grpSpPr>
          <a:xfrm>
            <a:off x="762000" y="2209800"/>
            <a:ext cx="7620000" cy="3886200"/>
            <a:chOff x="533400" y="1828800"/>
            <a:chExt cx="7620000" cy="3886200"/>
          </a:xfrm>
        </p:grpSpPr>
        <p:sp>
          <p:nvSpPr>
            <p:cNvPr id="3" name="Rectangle 2"/>
            <p:cNvSpPr/>
            <p:nvPr/>
          </p:nvSpPr>
          <p:spPr>
            <a:xfrm>
              <a:off x="533400" y="1828800"/>
              <a:ext cx="7620000" cy="3886200"/>
            </a:xfrm>
            <a:prstGeom prst="rect">
              <a:avLst/>
            </a:prstGeom>
            <a:solidFill>
              <a:srgbClr val="FFFF00">
                <a:alpha val="50000"/>
              </a:srgbClr>
            </a:solidFill>
            <a:ln w="50800"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06775" algn="just"/>
              <a:r>
                <a:rPr lang="id-ID" sz="1800" dirty="0" smtClean="0">
                  <a:solidFill>
                    <a:schemeClr val="tx1"/>
                  </a:solidFill>
                </a:rPr>
                <a:t>A meninggal pada tahun 1959. Di tahun 1955 A menghibahkan kepada anaknya berupa sebidang sawah, yaitu kepada B. Apakah B wajib melakukan inbreng ?</a:t>
              </a:r>
            </a:p>
            <a:p>
              <a:pPr marL="3406775" algn="just"/>
              <a:r>
                <a:rPr lang="id-ID" sz="1800" dirty="0" smtClean="0">
                  <a:solidFill>
                    <a:schemeClr val="tx1"/>
                  </a:solidFill>
                  <a:latin typeface="Book Antiqua" pitchFamily="18" charset="0"/>
                </a:rPr>
                <a:t>Penjelasan :</a:t>
              </a:r>
            </a:p>
            <a:p>
              <a:pPr marL="3406775" algn="just"/>
              <a:r>
                <a:rPr lang="id-ID" sz="1800" dirty="0" smtClean="0">
                  <a:solidFill>
                    <a:schemeClr val="tx1"/>
                  </a:solidFill>
                </a:rPr>
                <a:t>Dalam hal ini B wajib melakukan inbreng, karena :</a:t>
              </a:r>
            </a:p>
            <a:p>
              <a:pPr marL="3671888" indent="-265113" algn="just">
                <a:buFontTx/>
                <a:buChar char="-"/>
              </a:pPr>
              <a:r>
                <a:rPr lang="id-ID" sz="1800" dirty="0" smtClean="0">
                  <a:solidFill>
                    <a:schemeClr val="tx1"/>
                  </a:solidFill>
                </a:rPr>
                <a:t>B merupakan ahli waris dalam garis lurus ke bawah,		</a:t>
              </a:r>
            </a:p>
            <a:p>
              <a:pPr marL="3671888" indent="-265113" algn="just">
                <a:buFontTx/>
                <a:buChar char="-"/>
              </a:pPr>
              <a:r>
                <a:rPr lang="id-ID" sz="1800" dirty="0" smtClean="0">
                  <a:solidFill>
                    <a:schemeClr val="tx1"/>
                  </a:solidFill>
                </a:rPr>
                <a:t>dan B pernah menerima hibah.</a:t>
              </a:r>
              <a:endParaRPr lang="id-ID" sz="1800" dirty="0" smtClean="0">
                <a:solidFill>
                  <a:schemeClr val="tx1"/>
                </a:solidFill>
                <a:latin typeface="Book Antiqua" pitchFamily="18" charset="0"/>
              </a:endParaRPr>
            </a:p>
            <a:p>
              <a:pPr marL="3406775" algn="just"/>
              <a:endParaRPr lang="id-ID" sz="1800" dirty="0" smtClean="0">
                <a:solidFill>
                  <a:schemeClr val="tx1"/>
                </a:solidFill>
                <a:latin typeface="Book Antiqua" pitchFamily="18" charset="0"/>
              </a:endParaRPr>
            </a:p>
          </p:txBody>
        </p:sp>
        <p:grpSp>
          <p:nvGrpSpPr>
            <p:cNvPr id="210946" name="Group 2"/>
            <p:cNvGrpSpPr>
              <a:grpSpLocks/>
            </p:cNvGrpSpPr>
            <p:nvPr/>
          </p:nvGrpSpPr>
          <p:grpSpPr bwMode="auto">
            <a:xfrm>
              <a:off x="914400" y="2209800"/>
              <a:ext cx="3004235" cy="2971800"/>
              <a:chOff x="1910" y="13278"/>
              <a:chExt cx="2559" cy="2505"/>
            </a:xfrm>
          </p:grpSpPr>
          <p:sp>
            <p:nvSpPr>
              <p:cNvPr id="210947" name="Arc 3"/>
              <p:cNvSpPr>
                <a:spLocks/>
              </p:cNvSpPr>
              <p:nvPr/>
            </p:nvSpPr>
            <p:spPr bwMode="auto">
              <a:xfrm flipH="1">
                <a:off x="2563" y="13601"/>
                <a:ext cx="845" cy="18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210948" name="Text Box 4"/>
              <p:cNvSpPr txBox="1">
                <a:spLocks noChangeArrowheads="1"/>
              </p:cNvSpPr>
              <p:nvPr/>
            </p:nvSpPr>
            <p:spPr bwMode="auto">
              <a:xfrm>
                <a:off x="3382" y="13278"/>
                <a:ext cx="524" cy="38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A</a:t>
                </a:r>
                <a:r>
                  <a:rPr kumimoji="0" lang="id-ID" sz="1800" b="0" i="0" u="none" strike="noStrike" cap="none" normalizeH="0" baseline="30000" dirty="0" smtClean="0">
                    <a:ln>
                      <a:noFill/>
                    </a:ln>
                    <a:solidFill>
                      <a:schemeClr val="tx1"/>
                    </a:solidFill>
                    <a:effectLst/>
                    <a:latin typeface="Calibri" pitchFamily="34" charset="0"/>
                    <a:cs typeface="Arial" pitchFamily="34" charset="0"/>
                  </a:rPr>
                  <a:t>+</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949" name="Text Box 5"/>
              <p:cNvSpPr txBox="1">
                <a:spLocks noChangeArrowheads="1"/>
              </p:cNvSpPr>
              <p:nvPr/>
            </p:nvSpPr>
            <p:spPr bwMode="auto">
              <a:xfrm>
                <a:off x="2326" y="15420"/>
                <a:ext cx="406" cy="30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B</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10950" name="Text Box 6"/>
              <p:cNvSpPr txBox="1">
                <a:spLocks noChangeArrowheads="1"/>
              </p:cNvSpPr>
              <p:nvPr/>
            </p:nvSpPr>
            <p:spPr bwMode="auto">
              <a:xfrm>
                <a:off x="3234" y="15481"/>
                <a:ext cx="406" cy="30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C</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10951" name="Text Box 7"/>
              <p:cNvSpPr txBox="1">
                <a:spLocks noChangeArrowheads="1"/>
              </p:cNvSpPr>
              <p:nvPr/>
            </p:nvSpPr>
            <p:spPr bwMode="auto">
              <a:xfrm>
                <a:off x="4063" y="15481"/>
                <a:ext cx="406" cy="30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D</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10952" name="AutoShape 8"/>
              <p:cNvCxnSpPr>
                <a:cxnSpLocks noChangeShapeType="1"/>
              </p:cNvCxnSpPr>
              <p:nvPr/>
            </p:nvCxnSpPr>
            <p:spPr bwMode="auto">
              <a:xfrm>
                <a:off x="3434" y="13588"/>
                <a:ext cx="0" cy="1832"/>
              </a:xfrm>
              <a:prstGeom prst="straightConnector1">
                <a:avLst/>
              </a:prstGeom>
              <a:noFill/>
              <a:ln w="9525">
                <a:solidFill>
                  <a:srgbClr val="000000"/>
                </a:solidFill>
                <a:round/>
                <a:headEnd/>
                <a:tailEnd type="oval" w="med" len="med"/>
              </a:ln>
            </p:spPr>
          </p:cxnSp>
          <p:cxnSp>
            <p:nvCxnSpPr>
              <p:cNvPr id="210953" name="AutoShape 9"/>
              <p:cNvCxnSpPr>
                <a:cxnSpLocks noChangeShapeType="1"/>
              </p:cNvCxnSpPr>
              <p:nvPr/>
            </p:nvCxnSpPr>
            <p:spPr bwMode="auto">
              <a:xfrm rot="20100000">
                <a:off x="3853" y="13501"/>
                <a:ext cx="0" cy="1984"/>
              </a:xfrm>
              <a:prstGeom prst="straightConnector1">
                <a:avLst/>
              </a:prstGeom>
              <a:noFill/>
              <a:ln w="9525">
                <a:solidFill>
                  <a:srgbClr val="000000"/>
                </a:solidFill>
                <a:round/>
                <a:headEnd/>
                <a:tailEnd type="oval" w="med" len="med"/>
              </a:ln>
            </p:spPr>
          </p:cxnSp>
          <p:cxnSp>
            <p:nvCxnSpPr>
              <p:cNvPr id="210954" name="AutoShape 10"/>
              <p:cNvCxnSpPr>
                <a:cxnSpLocks noChangeShapeType="1"/>
              </p:cNvCxnSpPr>
              <p:nvPr/>
            </p:nvCxnSpPr>
            <p:spPr bwMode="auto">
              <a:xfrm rot="1500000">
                <a:off x="3001" y="13539"/>
                <a:ext cx="0" cy="1984"/>
              </a:xfrm>
              <a:prstGeom prst="straightConnector1">
                <a:avLst/>
              </a:prstGeom>
              <a:noFill/>
              <a:ln w="9525">
                <a:solidFill>
                  <a:srgbClr val="000000"/>
                </a:solidFill>
                <a:round/>
                <a:headEnd/>
                <a:tailEnd type="oval" w="med" len="med"/>
              </a:ln>
            </p:spPr>
          </p:cxnSp>
          <p:sp>
            <p:nvSpPr>
              <p:cNvPr id="210955" name="Rectangle 11"/>
              <p:cNvSpPr>
                <a:spLocks noChangeArrowheads="1"/>
              </p:cNvSpPr>
              <p:nvPr/>
            </p:nvSpPr>
            <p:spPr bwMode="auto">
              <a:xfrm>
                <a:off x="1910" y="14296"/>
                <a:ext cx="742" cy="33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HIBAH</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956" name="Rectangle 12"/>
              <p:cNvSpPr>
                <a:spLocks noChangeArrowheads="1"/>
              </p:cNvSpPr>
              <p:nvPr/>
            </p:nvSpPr>
            <p:spPr bwMode="auto">
              <a:xfrm>
                <a:off x="3523" y="13501"/>
                <a:ext cx="633" cy="33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1959</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7-Point Star 25"/>
          <p:cNvSpPr/>
          <p:nvPr/>
        </p:nvSpPr>
        <p:spPr>
          <a:xfrm>
            <a:off x="304800" y="228600"/>
            <a:ext cx="4648200" cy="1143000"/>
          </a:xfrm>
          <a:prstGeom prst="star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Contoh Kasus  II</a:t>
            </a:r>
            <a:endParaRPr lang="id-ID" b="1" dirty="0">
              <a:solidFill>
                <a:schemeClr val="tx1"/>
              </a:solidFill>
            </a:endParaRPr>
          </a:p>
        </p:txBody>
      </p:sp>
      <p:sp>
        <p:nvSpPr>
          <p:cNvPr id="3" name="Rectangle 2"/>
          <p:cNvSpPr/>
          <p:nvPr/>
        </p:nvSpPr>
        <p:spPr>
          <a:xfrm>
            <a:off x="457200" y="1524000"/>
            <a:ext cx="8153400" cy="4724400"/>
          </a:xfrm>
          <a:prstGeom prst="rect">
            <a:avLst/>
          </a:prstGeom>
          <a:solidFill>
            <a:srgbClr val="FFFF00">
              <a:alpha val="50000"/>
            </a:srgbClr>
          </a:solidFill>
          <a:ln w="50800" cmpd="dbl">
            <a:solidFill>
              <a:srgbClr val="00B0F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06775" algn="just"/>
            <a:r>
              <a:rPr lang="id-ID" sz="1800" dirty="0" smtClean="0">
                <a:solidFill>
                  <a:schemeClr val="tx1"/>
                </a:solidFill>
              </a:rPr>
              <a:t>P meninggal dunia pada tahun 1985, sebelum meninggal ia pernah menghibahkan sebidang tanah pekarangan kepada anaknya yaitu D, yang mana D ini telah memiliki 2 orang anak yaitu Da dan Db. Anak P ada tiga orang yaitu C, D dan E, namun karena mereka mem bunuh P; oleh hakim dijatuhi hukuman karena membunuh P. Oleh karena itu mereka tidak patut mewaris, oleh karena itu pula ahli </a:t>
            </a:r>
          </a:p>
          <a:p>
            <a:pPr algn="just"/>
            <a:r>
              <a:rPr lang="id-ID" sz="1800" dirty="0" smtClean="0">
                <a:solidFill>
                  <a:schemeClr val="tx1"/>
                </a:solidFill>
              </a:rPr>
              <a:t>waris P adalah Da dan Db yang mewaris karena dirinya sendiri (uit eigen hoofde). Apakah Da dan Db wajib melakukan inbreng ?</a:t>
            </a:r>
          </a:p>
          <a:p>
            <a:pPr algn="just"/>
            <a:r>
              <a:rPr lang="id-ID" sz="1800" dirty="0" smtClean="0">
                <a:solidFill>
                  <a:schemeClr val="tx1"/>
                </a:solidFill>
              </a:rPr>
              <a:t>Menurut pasal 1089 ayat 2 dinyatakan bahwa seorang anak yang karena kedudukannya sendiri memperoleh harta warisan tidak perlu memasukkan/ inbreng pemberian kakek neneknya kepada orang tuanya. Dengan demikian sehubungan dengan kasus di atas maka Da dan Db tdak perlu melakukan inbreng.</a:t>
            </a:r>
            <a:endParaRPr lang="id-ID" sz="1800" dirty="0" smtClean="0">
              <a:solidFill>
                <a:schemeClr val="tx1"/>
              </a:solidFill>
              <a:latin typeface="Book Antiqua" pitchFamily="18" charset="0"/>
            </a:endParaRPr>
          </a:p>
        </p:txBody>
      </p:sp>
      <p:grpSp>
        <p:nvGrpSpPr>
          <p:cNvPr id="211970" name="Group 2"/>
          <p:cNvGrpSpPr>
            <a:grpSpLocks/>
          </p:cNvGrpSpPr>
          <p:nvPr/>
        </p:nvGrpSpPr>
        <p:grpSpPr bwMode="auto">
          <a:xfrm>
            <a:off x="914400" y="1600200"/>
            <a:ext cx="3047783" cy="2590371"/>
            <a:chOff x="1716" y="1516"/>
            <a:chExt cx="4135" cy="3508"/>
          </a:xfrm>
        </p:grpSpPr>
        <p:grpSp>
          <p:nvGrpSpPr>
            <p:cNvPr id="211971" name="Group 3"/>
            <p:cNvGrpSpPr>
              <a:grpSpLocks/>
            </p:cNvGrpSpPr>
            <p:nvPr/>
          </p:nvGrpSpPr>
          <p:grpSpPr bwMode="auto">
            <a:xfrm>
              <a:off x="1716" y="1516"/>
              <a:ext cx="3826" cy="3508"/>
              <a:chOff x="1716" y="1516"/>
              <a:chExt cx="3826" cy="3508"/>
            </a:xfrm>
          </p:grpSpPr>
          <p:cxnSp>
            <p:nvCxnSpPr>
              <p:cNvPr id="211972" name="AutoShape 4"/>
              <p:cNvCxnSpPr>
                <a:cxnSpLocks noChangeShapeType="1"/>
              </p:cNvCxnSpPr>
              <p:nvPr/>
            </p:nvCxnSpPr>
            <p:spPr bwMode="auto">
              <a:xfrm rot="20100000">
                <a:off x="2623" y="3585"/>
                <a:ext cx="0" cy="850"/>
              </a:xfrm>
              <a:prstGeom prst="straightConnector1">
                <a:avLst/>
              </a:prstGeom>
              <a:noFill/>
              <a:ln w="9525">
                <a:solidFill>
                  <a:srgbClr val="000000"/>
                </a:solidFill>
                <a:round/>
                <a:headEnd/>
                <a:tailEnd/>
              </a:ln>
            </p:spPr>
          </p:cxnSp>
          <p:sp>
            <p:nvSpPr>
              <p:cNvPr id="211973" name="Text Box 5"/>
              <p:cNvSpPr txBox="1">
                <a:spLocks noChangeArrowheads="1"/>
              </p:cNvSpPr>
              <p:nvPr/>
            </p:nvSpPr>
            <p:spPr bwMode="auto">
              <a:xfrm>
                <a:off x="4072" y="1516"/>
                <a:ext cx="524" cy="38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dirty="0" smtClean="0">
                    <a:ln>
                      <a:noFill/>
                    </a:ln>
                    <a:solidFill>
                      <a:schemeClr val="tx1"/>
                    </a:solidFill>
                    <a:effectLst/>
                    <a:latin typeface="Calibri" pitchFamily="34" charset="0"/>
                    <a:cs typeface="Arial" pitchFamily="34" charset="0"/>
                  </a:rPr>
                  <a:t>A</a:t>
                </a:r>
                <a:r>
                  <a:rPr kumimoji="0" lang="id-ID" sz="1600" b="0" i="0" u="none" strike="noStrike" cap="none" normalizeH="0" baseline="30000" dirty="0" smtClean="0">
                    <a:ln>
                      <a:noFill/>
                    </a:ln>
                    <a:solidFill>
                      <a:schemeClr val="tx1"/>
                    </a:solidFill>
                    <a:effectLst/>
                    <a:latin typeface="Calibri" pitchFamily="34" charset="0"/>
                    <a:cs typeface="Arial" pitchFamily="34" charset="0"/>
                  </a:rPr>
                  <a:t>+</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974" name="Text Box 6"/>
              <p:cNvSpPr txBox="1">
                <a:spLocks noChangeArrowheads="1"/>
              </p:cNvSpPr>
              <p:nvPr/>
            </p:nvSpPr>
            <p:spPr bwMode="auto">
              <a:xfrm>
                <a:off x="3052" y="3622"/>
                <a:ext cx="406" cy="30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smtClean="0">
                    <a:ln>
                      <a:noFill/>
                    </a:ln>
                    <a:solidFill>
                      <a:schemeClr val="tx1"/>
                    </a:solidFill>
                    <a:effectLst/>
                    <a:latin typeface="Calibri" pitchFamily="34" charset="0"/>
                    <a:cs typeface="Arial" pitchFamily="34" charset="0"/>
                  </a:rPr>
                  <a:t>D</a:t>
                </a:r>
                <a:endParaRPr kumimoji="0" lang="id-ID" sz="1600" b="0" i="0" u="none" strike="noStrike" cap="none" normalizeH="0" baseline="0" smtClean="0">
                  <a:ln>
                    <a:noFill/>
                  </a:ln>
                  <a:solidFill>
                    <a:schemeClr val="tx1"/>
                  </a:solidFill>
                  <a:effectLst/>
                  <a:latin typeface="Arial" pitchFamily="34" charset="0"/>
                  <a:cs typeface="Arial" pitchFamily="34" charset="0"/>
                </a:endParaRPr>
              </a:p>
            </p:txBody>
          </p:sp>
          <p:sp>
            <p:nvSpPr>
              <p:cNvPr id="211975" name="Text Box 7"/>
              <p:cNvSpPr txBox="1">
                <a:spLocks noChangeArrowheads="1"/>
              </p:cNvSpPr>
              <p:nvPr/>
            </p:nvSpPr>
            <p:spPr bwMode="auto">
              <a:xfrm>
                <a:off x="3924" y="3897"/>
                <a:ext cx="406" cy="30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dirty="0" smtClean="0">
                    <a:ln>
                      <a:noFill/>
                    </a:ln>
                    <a:solidFill>
                      <a:schemeClr val="tx1"/>
                    </a:solidFill>
                    <a:effectLst/>
                    <a:latin typeface="Calibri" pitchFamily="34" charset="0"/>
                    <a:cs typeface="Arial" pitchFamily="34" charset="0"/>
                  </a:rPr>
                  <a:t>E</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976" name="Text Box 8"/>
              <p:cNvSpPr txBox="1">
                <a:spLocks noChangeArrowheads="1"/>
              </p:cNvSpPr>
              <p:nvPr/>
            </p:nvSpPr>
            <p:spPr bwMode="auto">
              <a:xfrm>
                <a:off x="4825" y="3635"/>
                <a:ext cx="406" cy="30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smtClean="0">
                    <a:ln>
                      <a:noFill/>
                    </a:ln>
                    <a:solidFill>
                      <a:schemeClr val="tx1"/>
                    </a:solidFill>
                    <a:effectLst/>
                    <a:latin typeface="Calibri" pitchFamily="34" charset="0"/>
                    <a:cs typeface="Arial" pitchFamily="34" charset="0"/>
                  </a:rPr>
                  <a:t>C</a:t>
                </a:r>
                <a:endParaRPr kumimoji="0" lang="id-ID" sz="1600" b="0" i="0" u="none" strike="noStrike" cap="none" normalizeH="0" baseline="0" smtClean="0">
                  <a:ln>
                    <a:noFill/>
                  </a:ln>
                  <a:solidFill>
                    <a:schemeClr val="tx1"/>
                  </a:solidFill>
                  <a:effectLst/>
                  <a:latin typeface="Arial" pitchFamily="34" charset="0"/>
                  <a:cs typeface="Arial" pitchFamily="34" charset="0"/>
                </a:endParaRPr>
              </a:p>
            </p:txBody>
          </p:sp>
          <p:cxnSp>
            <p:nvCxnSpPr>
              <p:cNvPr id="211977" name="AutoShape 9"/>
              <p:cNvCxnSpPr>
                <a:cxnSpLocks noChangeShapeType="1"/>
              </p:cNvCxnSpPr>
              <p:nvPr/>
            </p:nvCxnSpPr>
            <p:spPr bwMode="auto">
              <a:xfrm>
                <a:off x="4124" y="1826"/>
                <a:ext cx="0" cy="1832"/>
              </a:xfrm>
              <a:prstGeom prst="straightConnector1">
                <a:avLst/>
              </a:prstGeom>
              <a:noFill/>
              <a:ln w="9525">
                <a:solidFill>
                  <a:srgbClr val="000000"/>
                </a:solidFill>
                <a:round/>
                <a:headEnd/>
                <a:tailEnd/>
              </a:ln>
            </p:spPr>
          </p:cxnSp>
          <p:cxnSp>
            <p:nvCxnSpPr>
              <p:cNvPr id="211978" name="AutoShape 10"/>
              <p:cNvCxnSpPr>
                <a:cxnSpLocks noChangeShapeType="1"/>
              </p:cNvCxnSpPr>
              <p:nvPr/>
            </p:nvCxnSpPr>
            <p:spPr bwMode="auto">
              <a:xfrm rot="20100000">
                <a:off x="4551" y="1744"/>
                <a:ext cx="0" cy="1984"/>
              </a:xfrm>
              <a:prstGeom prst="straightConnector1">
                <a:avLst/>
              </a:prstGeom>
              <a:noFill/>
              <a:ln w="9525">
                <a:solidFill>
                  <a:srgbClr val="000000"/>
                </a:solidFill>
                <a:round/>
                <a:headEnd/>
                <a:tailEnd type="oval" w="med" len="med"/>
              </a:ln>
            </p:spPr>
          </p:cxnSp>
          <p:cxnSp>
            <p:nvCxnSpPr>
              <p:cNvPr id="211979" name="AutoShape 11"/>
              <p:cNvCxnSpPr>
                <a:cxnSpLocks noChangeShapeType="1"/>
              </p:cNvCxnSpPr>
              <p:nvPr/>
            </p:nvCxnSpPr>
            <p:spPr bwMode="auto">
              <a:xfrm rot="1500000">
                <a:off x="3692" y="1744"/>
                <a:ext cx="0" cy="1984"/>
              </a:xfrm>
              <a:prstGeom prst="straightConnector1">
                <a:avLst/>
              </a:prstGeom>
              <a:noFill/>
              <a:ln w="9525">
                <a:solidFill>
                  <a:srgbClr val="000000"/>
                </a:solidFill>
                <a:round/>
                <a:headEnd/>
                <a:tailEnd type="oval" w="med" len="med"/>
              </a:ln>
            </p:spPr>
          </p:cxnSp>
          <p:sp>
            <p:nvSpPr>
              <p:cNvPr id="211980" name="Rectangle 12"/>
              <p:cNvSpPr>
                <a:spLocks noChangeArrowheads="1"/>
              </p:cNvSpPr>
              <p:nvPr/>
            </p:nvSpPr>
            <p:spPr bwMode="auto">
              <a:xfrm>
                <a:off x="4301" y="1929"/>
                <a:ext cx="1241" cy="41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Calibri" pitchFamily="34" charset="0"/>
                    <a:cs typeface="Arial" pitchFamily="34" charset="0"/>
                  </a:rPr>
                  <a:t>1959</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981" name="AutoShape 13"/>
              <p:cNvSpPr>
                <a:spLocks noChangeArrowheads="1"/>
              </p:cNvSpPr>
              <p:nvPr/>
            </p:nvSpPr>
            <p:spPr bwMode="auto">
              <a:xfrm>
                <a:off x="3953" y="3634"/>
                <a:ext cx="348" cy="25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11982" name="AutoShape 14"/>
              <p:cNvSpPr>
                <a:spLocks noChangeArrowheads="1"/>
              </p:cNvSpPr>
              <p:nvPr/>
            </p:nvSpPr>
            <p:spPr bwMode="auto">
              <a:xfrm>
                <a:off x="2621" y="4330"/>
                <a:ext cx="336" cy="282"/>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211983" name="AutoShape 15"/>
              <p:cNvCxnSpPr>
                <a:cxnSpLocks noChangeShapeType="1"/>
              </p:cNvCxnSpPr>
              <p:nvPr/>
            </p:nvCxnSpPr>
            <p:spPr bwMode="auto">
              <a:xfrm rot="1500000">
                <a:off x="2243" y="3585"/>
                <a:ext cx="0" cy="850"/>
              </a:xfrm>
              <a:prstGeom prst="straightConnector1">
                <a:avLst/>
              </a:prstGeom>
              <a:noFill/>
              <a:ln w="9525">
                <a:solidFill>
                  <a:srgbClr val="000000"/>
                </a:solidFill>
                <a:round/>
                <a:headEnd/>
                <a:tailEnd/>
              </a:ln>
            </p:spPr>
          </p:cxnSp>
          <p:cxnSp>
            <p:nvCxnSpPr>
              <p:cNvPr id="211984" name="AutoShape 16"/>
              <p:cNvCxnSpPr>
                <a:cxnSpLocks noChangeShapeType="1"/>
              </p:cNvCxnSpPr>
              <p:nvPr/>
            </p:nvCxnSpPr>
            <p:spPr bwMode="auto">
              <a:xfrm flipH="1">
                <a:off x="1716" y="3622"/>
                <a:ext cx="1536" cy="0"/>
              </a:xfrm>
              <a:prstGeom prst="straightConnector1">
                <a:avLst/>
              </a:prstGeom>
              <a:noFill/>
              <a:ln w="9525">
                <a:solidFill>
                  <a:srgbClr val="000000"/>
                </a:solidFill>
                <a:round/>
                <a:headEnd/>
                <a:tailEnd/>
              </a:ln>
            </p:spPr>
          </p:cxnSp>
          <p:sp>
            <p:nvSpPr>
              <p:cNvPr id="211985" name="Text Box 17"/>
              <p:cNvSpPr txBox="1">
                <a:spLocks noChangeArrowheads="1"/>
              </p:cNvSpPr>
              <p:nvPr/>
            </p:nvSpPr>
            <p:spPr bwMode="auto">
              <a:xfrm>
                <a:off x="1825" y="4619"/>
                <a:ext cx="821" cy="40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dirty="0" smtClean="0">
                    <a:ln>
                      <a:noFill/>
                    </a:ln>
                    <a:solidFill>
                      <a:schemeClr val="tx1"/>
                    </a:solidFill>
                    <a:effectLst/>
                    <a:latin typeface="Calibri" pitchFamily="34" charset="0"/>
                    <a:cs typeface="Arial" pitchFamily="34" charset="0"/>
                  </a:rPr>
                  <a:t>Da</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986" name="Text Box 18"/>
              <p:cNvSpPr txBox="1">
                <a:spLocks noChangeArrowheads="1"/>
              </p:cNvSpPr>
              <p:nvPr/>
            </p:nvSpPr>
            <p:spPr bwMode="auto">
              <a:xfrm>
                <a:off x="2557" y="4619"/>
                <a:ext cx="813" cy="405"/>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dirty="0" smtClean="0">
                    <a:ln>
                      <a:noFill/>
                    </a:ln>
                    <a:solidFill>
                      <a:schemeClr val="tx1"/>
                    </a:solidFill>
                    <a:effectLst/>
                    <a:latin typeface="Calibri" pitchFamily="34" charset="0"/>
                    <a:cs typeface="Arial" pitchFamily="34" charset="0"/>
                  </a:rPr>
                  <a:t>Db</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987" name="AutoShape 19"/>
              <p:cNvSpPr>
                <a:spLocks noChangeArrowheads="1"/>
              </p:cNvSpPr>
              <p:nvPr/>
            </p:nvSpPr>
            <p:spPr bwMode="auto">
              <a:xfrm>
                <a:off x="1933" y="4294"/>
                <a:ext cx="336" cy="282"/>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211988" name="Text Box 20"/>
            <p:cNvSpPr txBox="1">
              <a:spLocks noChangeArrowheads="1"/>
            </p:cNvSpPr>
            <p:nvPr/>
          </p:nvSpPr>
          <p:spPr bwMode="auto">
            <a:xfrm>
              <a:off x="2750" y="3167"/>
              <a:ext cx="3101" cy="41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dirty="0" smtClean="0">
                  <a:ln>
                    <a:noFill/>
                  </a:ln>
                  <a:solidFill>
                    <a:schemeClr val="tx1"/>
                  </a:solidFill>
                  <a:effectLst/>
                  <a:latin typeface="Calibri" pitchFamily="34" charset="0"/>
                  <a:cs typeface="Arial" pitchFamily="34" charset="0"/>
                </a:rPr>
                <a:t> TIDAK PATUT MEWARIS</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1472" y="381000"/>
            <a:ext cx="8001056" cy="714380"/>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latin typeface="Times New Roman" pitchFamily="18" charset="0"/>
                <a:cs typeface="Times New Roman" pitchFamily="18" charset="0"/>
              </a:rPr>
              <a:t>PEMBAGIAN HARTA PENINGGALAN</a:t>
            </a:r>
            <a:endParaRPr lang="id-ID" dirty="0" smtClean="0">
              <a:solidFill>
                <a:schemeClr val="tx1"/>
              </a:solidFill>
              <a:latin typeface="Times New Roman" pitchFamily="18" charset="0"/>
              <a:cs typeface="Times New Roman" pitchFamily="18" charset="0"/>
            </a:endParaRPr>
          </a:p>
        </p:txBody>
      </p:sp>
      <p:sp>
        <p:nvSpPr>
          <p:cNvPr id="3" name="Plaque 2"/>
          <p:cNvSpPr/>
          <p:nvPr/>
        </p:nvSpPr>
        <p:spPr>
          <a:xfrm>
            <a:off x="214282" y="1219200"/>
            <a:ext cx="8715436" cy="5181600"/>
          </a:xfrm>
          <a:prstGeom prst="plaque">
            <a:avLst/>
          </a:prstGeom>
          <a:solidFill>
            <a:srgbClr val="FF000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500"/>
              </a:lnSpc>
            </a:pPr>
            <a:r>
              <a:rPr lang="id-ID" sz="1800" dirty="0" smtClean="0">
                <a:solidFill>
                  <a:schemeClr val="tx1"/>
                </a:solidFill>
                <a:latin typeface="Times New Roman" pitchFamily="18" charset="0"/>
                <a:cs typeface="Times New Roman" pitchFamily="18" charset="0"/>
              </a:rPr>
              <a:t>	Burgerlijk Wetboek di Pasal 1066 dengan tegas menyatakan bahwa :</a:t>
            </a:r>
          </a:p>
          <a:p>
            <a:pPr marL="342900" lvl="0" indent="-342900">
              <a:lnSpc>
                <a:spcPts val="2500"/>
              </a:lnSpc>
              <a:buFont typeface="+mj-lt"/>
              <a:buAutoNum type="arabicPeriod"/>
            </a:pPr>
            <a:r>
              <a:rPr lang="id-ID" sz="1800" dirty="0" smtClean="0">
                <a:solidFill>
                  <a:schemeClr val="tx1"/>
                </a:solidFill>
                <a:latin typeface="Times New Roman" pitchFamily="18" charset="0"/>
                <a:cs typeface="Times New Roman" pitchFamily="18" charset="0"/>
              </a:rPr>
              <a:t>Tidak seorang ahli warispun yang dapat dipaksa untuk membiarkan harta peninggalan tidak terbagi-bagi.</a:t>
            </a:r>
          </a:p>
          <a:p>
            <a:pPr marL="342900" lvl="0" indent="-342900">
              <a:lnSpc>
                <a:spcPts val="2500"/>
              </a:lnSpc>
              <a:buFont typeface="+mj-lt"/>
              <a:buAutoNum type="arabicPeriod"/>
            </a:pPr>
            <a:r>
              <a:rPr lang="id-ID" sz="1800" dirty="0" smtClean="0">
                <a:solidFill>
                  <a:schemeClr val="tx1"/>
                </a:solidFill>
                <a:latin typeface="Times New Roman" pitchFamily="18" charset="0"/>
                <a:cs typeface="Times New Roman" pitchFamily="18" charset="0"/>
              </a:rPr>
              <a:t>Pembagian harta peninggalan dapat dilakukan sewaktu-waktu, namun diberikan suatu kemungkinan untuk menangguhkan pembagiannya, penangguhan ini dapat dilakukan selama lima tahun dan dengan persetujuan para ahli waris dapat diperpanjang 5 tahun lagi.</a:t>
            </a:r>
          </a:p>
          <a:p>
            <a:pPr algn="just">
              <a:lnSpc>
                <a:spcPts val="2500"/>
              </a:lnSpc>
            </a:pPr>
            <a:r>
              <a:rPr lang="id-ID" sz="1800" dirty="0" smtClean="0">
                <a:solidFill>
                  <a:schemeClr val="tx1"/>
                </a:solidFill>
                <a:latin typeface="Times New Roman" pitchFamily="18" charset="0"/>
                <a:cs typeface="Times New Roman" pitchFamily="18" charset="0"/>
              </a:rPr>
              <a:t>	Pembagian harta peninggalan ini dapat dituntut pelaksanaannya oleh waris, orang yang membeli  suatu barang atas sebagian dari harta peninggalan, crediteur para ahli-ahli waris. Namun legataris dan crediteur peninggal harta peninggalan/pewaris tidak dapat menuntut. Bagi seorang legataris hanya dapat menuntut penyerahan barang yang diberikan secara legaat dan crediteur peninggal warisan hanya dapat menagih pembayaran utangnya dan dapat pula menyita barang warisan untuk dijual secara lelang.</a:t>
            </a:r>
            <a:endParaRPr lang="id-ID" sz="1800" dirty="0">
              <a:solidFill>
                <a:schemeClr val="tx1"/>
              </a:solidFill>
              <a:latin typeface="Times New Roman" pitchFamily="18" charset="0"/>
              <a:cs typeface="Times New Roman" pitchFamily="18" charset="0"/>
            </a:endParaRP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5720" y="1066800"/>
            <a:ext cx="8629680" cy="4800600"/>
          </a:xfrm>
          <a:prstGeom prst="roundRect">
            <a:avLst/>
          </a:prstGeom>
          <a:solidFill>
            <a:srgbClr val="00B0F0">
              <a:alpha val="18000"/>
            </a:srgbClr>
          </a:solidFill>
          <a:ln w="63500"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2000" dirty="0" smtClean="0">
                <a:solidFill>
                  <a:schemeClr val="tx1"/>
                </a:solidFill>
                <a:latin typeface="Times New Roman" pitchFamily="18" charset="0"/>
                <a:cs typeface="Times New Roman" pitchFamily="18" charset="0"/>
              </a:rPr>
              <a:t>	Pembagian harta peninggalan tersebut menurut ketentuan dari pasal 1071 ayat 2 BW, harus dilakukan dengan cara seperti yang ditentukan oleh pasal 1072 BW :</a:t>
            </a:r>
          </a:p>
          <a:p>
            <a:pPr marL="342900" lvl="0" indent="-342900" algn="just">
              <a:lnSpc>
                <a:spcPct val="150000"/>
              </a:lnSpc>
              <a:buFont typeface="+mj-lt"/>
              <a:buAutoNum type="arabicPeriod"/>
            </a:pPr>
            <a:r>
              <a:rPr lang="id-ID" sz="2000" dirty="0" smtClean="0">
                <a:solidFill>
                  <a:schemeClr val="tx1"/>
                </a:solidFill>
                <a:latin typeface="Times New Roman" pitchFamily="18" charset="0"/>
                <a:cs typeface="Times New Roman" pitchFamily="18" charset="0"/>
              </a:rPr>
              <a:t>Harus dihadiri oleh Weeskamer (Balai Harta Peninggalan)</a:t>
            </a:r>
          </a:p>
          <a:p>
            <a:pPr marL="342900" lvl="0" indent="-342900" algn="just">
              <a:lnSpc>
                <a:spcPct val="150000"/>
              </a:lnSpc>
              <a:buFont typeface="+mj-lt"/>
              <a:buAutoNum type="arabicPeriod"/>
            </a:pPr>
            <a:r>
              <a:rPr lang="id-ID" sz="2000" dirty="0" smtClean="0">
                <a:solidFill>
                  <a:schemeClr val="tx1"/>
                </a:solidFill>
                <a:latin typeface="Times New Roman" pitchFamily="18" charset="0"/>
                <a:cs typeface="Times New Roman" pitchFamily="18" charset="0"/>
              </a:rPr>
              <a:t>Dilakukan di depan Notaris, Notaris ini dipilih sendiri oleh para ahli waris.</a:t>
            </a:r>
          </a:p>
          <a:p>
            <a:pPr marL="342900" lvl="0" indent="-342900" algn="just">
              <a:lnSpc>
                <a:spcPct val="150000"/>
              </a:lnSpc>
              <a:buFont typeface="+mj-lt"/>
              <a:buAutoNum type="arabicPeriod"/>
            </a:pPr>
            <a:r>
              <a:rPr lang="id-ID" sz="2000" dirty="0" smtClean="0">
                <a:solidFill>
                  <a:schemeClr val="tx1"/>
                </a:solidFill>
                <a:latin typeface="Times New Roman" pitchFamily="18" charset="0"/>
                <a:cs typeface="Times New Roman" pitchFamily="18" charset="0"/>
              </a:rPr>
              <a:t>Harus ada perincian barang dari harta peninggalan (boedel schrijving).</a:t>
            </a:r>
          </a:p>
          <a:p>
            <a:pPr marL="342900" lvl="0" indent="-342900" algn="just">
              <a:lnSpc>
                <a:spcPct val="150000"/>
              </a:lnSpc>
              <a:buFont typeface="+mj-lt"/>
              <a:buAutoNum type="arabicPeriod"/>
            </a:pPr>
            <a:r>
              <a:rPr lang="id-ID" sz="2000" dirty="0" smtClean="0">
                <a:solidFill>
                  <a:schemeClr val="tx1"/>
                </a:solidFill>
                <a:latin typeface="Times New Roman" pitchFamily="18" charset="0"/>
                <a:cs typeface="Times New Roman" pitchFamily="18" charset="0"/>
              </a:rPr>
              <a:t>Jika terdapat barang-barang yang harus ditaksir harganya, maka untuk saham maupun efek dilakukan atas dasar catatan resmi, sedang untuk yang lainnya harus ditaksir oleh 3 orang juru taksir yang disumpah oleh pejabat Pamong Praja.</a:t>
            </a:r>
            <a:endParaRPr lang="id-ID" sz="2000" dirty="0">
              <a:solidFill>
                <a:schemeClr val="tx1"/>
              </a:solidFill>
              <a:latin typeface="Times New Roman" pitchFamily="18" charset="0"/>
              <a:cs typeface="Times New Roman" pitchFamily="18"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1142976" y="214290"/>
            <a:ext cx="6929486" cy="928694"/>
          </a:xfrm>
          <a:prstGeom prst="plaque">
            <a:avLst/>
          </a:prstGeom>
          <a:noFill/>
          <a:ln w="50800" cmpd="thinThick">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rgbClr val="FF0000"/>
                </a:solidFill>
                <a:latin typeface="Times New Roman" pitchFamily="18" charset="0"/>
                <a:cs typeface="Times New Roman" pitchFamily="18" charset="0"/>
              </a:rPr>
              <a:t>PELAKSANA TESTAMENT</a:t>
            </a:r>
            <a:endParaRPr lang="id-ID" sz="2400" dirty="0">
              <a:solidFill>
                <a:srgbClr val="FF0000"/>
              </a:solidFill>
              <a:latin typeface="Times New Roman" pitchFamily="18" charset="0"/>
              <a:cs typeface="Times New Roman" pitchFamily="18" charset="0"/>
            </a:endParaRPr>
          </a:p>
        </p:txBody>
      </p:sp>
      <p:pic>
        <p:nvPicPr>
          <p:cNvPr id="4" name="Picture 29" descr="bd04897_"/>
          <p:cNvPicPr>
            <a:picLocks noChangeAspect="1" noChangeArrowheads="1"/>
          </p:cNvPicPr>
          <p:nvPr/>
        </p:nvPicPr>
        <p:blipFill>
          <a:blip r:embed="rId2"/>
          <a:srcRect/>
          <a:stretch>
            <a:fillRect/>
          </a:stretch>
        </p:blipFill>
        <p:spPr bwMode="auto">
          <a:xfrm>
            <a:off x="6463688" y="5357826"/>
            <a:ext cx="1823088" cy="1357322"/>
          </a:xfrm>
          <a:prstGeom prst="rect">
            <a:avLst/>
          </a:prstGeom>
          <a:noFill/>
        </p:spPr>
      </p:pic>
      <p:sp>
        <p:nvSpPr>
          <p:cNvPr id="3" name="Rounded Rectangle 2"/>
          <p:cNvSpPr/>
          <p:nvPr/>
        </p:nvSpPr>
        <p:spPr>
          <a:xfrm>
            <a:off x="214282" y="1428736"/>
            <a:ext cx="8501122" cy="4357718"/>
          </a:xfrm>
          <a:prstGeom prst="round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2000" dirty="0" smtClean="0">
                <a:solidFill>
                  <a:schemeClr val="tx1"/>
                </a:solidFill>
                <a:latin typeface="Times New Roman" pitchFamily="18" charset="0"/>
                <a:cs typeface="Times New Roman" pitchFamily="18" charset="0"/>
              </a:rPr>
              <a:t>	Pelaksana testament (executeur testamentair) yang dapat ada dapat pula ditiadakan. Untuk adanya pelaksana testamen dapat dilakukan dengan menunjuk. Oleh pasal 1005 BW ditentukan bahwa pelaksana testamen ini dapat ditunjuk dalam testamen, dalam akta bawah tangan yang ditulis, diberi tanggal dan ditanda tangani oleh peninggal warisan (codicil) atau dapat pula dalam akta Notaris ‘istimewa’. Istimewa disini menunjuk pada sifat akta tersebut yang isinya tentang ha;-hal yang harus dilakukan setelah si peninggal harta warisan tersebut meninggal dunia.</a:t>
            </a:r>
            <a:endParaRPr lang="id-ID" sz="2000" dirty="0">
              <a:solidFill>
                <a:schemeClr val="tx1"/>
              </a:solidFill>
              <a:latin typeface="Times New Roman" pitchFamily="18" charset="0"/>
              <a:cs typeface="Times New Roman" pitchFamily="18"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from="(-#ppt_w/2)" to="(#ppt_x)" calcmode="lin" valueType="num">
                                      <p:cBhvr>
                                        <p:cTn id="13" dur="600" fill="hold">
                                          <p:stCondLst>
                                            <p:cond delay="0"/>
                                          </p:stCondLst>
                                        </p:cTn>
                                        <p:tgtEl>
                                          <p:spTgt spid="2"/>
                                        </p:tgtEl>
                                        <p:attrNameLst>
                                          <p:attrName>ppt_x</p:attrName>
                                        </p:attrNameLst>
                                      </p:cBhvr>
                                    </p:anim>
                                    <p:anim from="0" to="-1.0" calcmode="lin" valueType="num">
                                      <p:cBhvr>
                                        <p:cTn id="14" dur="200" decel="50000" autoRev="1" fill="hold">
                                          <p:stCondLst>
                                            <p:cond delay="600"/>
                                          </p:stCondLst>
                                        </p:cTn>
                                        <p:tgtEl>
                                          <p:spTgt spid="2"/>
                                        </p:tgtEl>
                                        <p:attrNameLst>
                                          <p:attrName>xshear</p:attrName>
                                        </p:attrNameLst>
                                      </p:cBhvr>
                                    </p:anim>
                                    <p:animScale>
                                      <p:cBhvr>
                                        <p:cTn id="15" dur="200" decel="100000" autoRev="1" fill="hold">
                                          <p:stCondLst>
                                            <p:cond delay="600"/>
                                          </p:stCondLst>
                                        </p:cTn>
                                        <p:tgtEl>
                                          <p:spTgt spid="2"/>
                                        </p:tgtEl>
                                      </p:cBhvr>
                                      <p:from x="100000" y="100000"/>
                                      <p:to x="80000" y="100000"/>
                                    </p:animScale>
                                    <p:anim by="(#ppt_h/3+#ppt_w*0.1)" calcmode="lin" valueType="num">
                                      <p:cBhvr additive="sum">
                                        <p:cTn id="16" dur="200" decel="100000" autoRev="1" fill="hold">
                                          <p:stCondLst>
                                            <p:cond delay="600"/>
                                          </p:stCondLst>
                                        </p:cTn>
                                        <p:tgtEl>
                                          <p:spTgt spid="2"/>
                                        </p:tgtEl>
                                        <p:attrNameLst>
                                          <p:attrName>ppt_x</p:attrName>
                                        </p:attrNameLst>
                                      </p:cBhvr>
                                    </p:anim>
                                  </p:childTnLst>
                                </p:cTn>
                              </p:par>
                            </p:childTnLst>
                          </p:cTn>
                        </p:par>
                        <p:par>
                          <p:cTn id="17" fill="hold">
                            <p:stCondLst>
                              <p:cond delay="1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5720" y="1066800"/>
            <a:ext cx="8610600" cy="4876800"/>
          </a:xfrm>
          <a:prstGeom prst="roundRect">
            <a:avLst/>
          </a:prstGeom>
          <a:solidFill>
            <a:srgbClr val="FF0000">
              <a:alpha val="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2000" dirty="0" smtClean="0">
                <a:solidFill>
                  <a:schemeClr val="tx1"/>
                </a:solidFill>
                <a:latin typeface="Times New Roman" pitchFamily="18" charset="0"/>
                <a:cs typeface="Times New Roman" pitchFamily="18" charset="0"/>
              </a:rPr>
              <a:t>	Tentang siapa-siapa yang tidak dapat menjadi </a:t>
            </a:r>
            <a:r>
              <a:rPr lang="id-ID" sz="2200" b="1" dirty="0" smtClean="0">
                <a:solidFill>
                  <a:srgbClr val="008000"/>
                </a:solidFill>
                <a:latin typeface="Times New Roman" pitchFamily="18" charset="0"/>
                <a:cs typeface="Times New Roman" pitchFamily="18" charset="0"/>
              </a:rPr>
              <a:t>Pelaksana Testament</a:t>
            </a:r>
            <a:r>
              <a:rPr lang="id-ID" sz="2000" dirty="0" smtClean="0">
                <a:solidFill>
                  <a:schemeClr val="tx1"/>
                </a:solidFill>
                <a:latin typeface="Times New Roman" pitchFamily="18" charset="0"/>
                <a:cs typeface="Times New Roman" pitchFamily="18" charset="0"/>
              </a:rPr>
              <a:t>, oleh pasal 1006 BW ditentukan sebagai berikut :</a:t>
            </a:r>
          </a:p>
          <a:p>
            <a:pPr marL="457200" lvl="0" indent="-457200" algn="just">
              <a:lnSpc>
                <a:spcPct val="150000"/>
              </a:lnSpc>
              <a:buFont typeface="+mj-lt"/>
              <a:buAutoNum type="arabicPeriod"/>
            </a:pPr>
            <a:r>
              <a:rPr lang="id-ID" sz="2000" dirty="0" smtClean="0">
                <a:solidFill>
                  <a:schemeClr val="tx1"/>
                </a:solidFill>
                <a:latin typeface="Times New Roman" pitchFamily="18" charset="0"/>
                <a:cs typeface="Times New Roman" pitchFamily="18" charset="0"/>
              </a:rPr>
              <a:t>Wanita yang bersuami kecuali dengan bantuan suaminya.</a:t>
            </a:r>
          </a:p>
          <a:p>
            <a:pPr marL="457200" lvl="0" indent="-457200" algn="just">
              <a:lnSpc>
                <a:spcPct val="150000"/>
              </a:lnSpc>
              <a:buFont typeface="+mj-lt"/>
              <a:buAutoNum type="arabicPeriod"/>
            </a:pPr>
            <a:r>
              <a:rPr lang="id-ID" sz="2000" dirty="0" smtClean="0">
                <a:solidFill>
                  <a:schemeClr val="tx1"/>
                </a:solidFill>
                <a:latin typeface="Times New Roman" pitchFamily="18" charset="0"/>
                <a:cs typeface="Times New Roman" pitchFamily="18" charset="0"/>
              </a:rPr>
              <a:t>Orang yang belum dewasa.</a:t>
            </a:r>
          </a:p>
          <a:p>
            <a:pPr marL="457200" lvl="0" indent="-457200" algn="just">
              <a:lnSpc>
                <a:spcPct val="150000"/>
              </a:lnSpc>
              <a:buFont typeface="+mj-lt"/>
              <a:buAutoNum type="arabicPeriod"/>
            </a:pPr>
            <a:r>
              <a:rPr lang="id-ID" sz="2000" dirty="0" smtClean="0">
                <a:solidFill>
                  <a:schemeClr val="tx1"/>
                </a:solidFill>
                <a:latin typeface="Times New Roman" pitchFamily="18" charset="0"/>
                <a:cs typeface="Times New Roman" pitchFamily="18" charset="0"/>
              </a:rPr>
              <a:t>Orang yang ada di bawah pengampunan.</a:t>
            </a:r>
          </a:p>
          <a:p>
            <a:pPr marL="457200" lvl="0" indent="-457200" algn="just">
              <a:lnSpc>
                <a:spcPct val="150000"/>
              </a:lnSpc>
              <a:buFont typeface="+mj-lt"/>
              <a:buAutoNum type="arabicPeriod"/>
            </a:pPr>
            <a:r>
              <a:rPr lang="id-ID" sz="2000" dirty="0" smtClean="0">
                <a:solidFill>
                  <a:schemeClr val="tx1"/>
                </a:solidFill>
                <a:latin typeface="Times New Roman" pitchFamily="18" charset="0"/>
                <a:cs typeface="Times New Roman" pitchFamily="18" charset="0"/>
              </a:rPr>
              <a:t>Orang-orang yang menurut hukum dianggap tidak cakap bertindak.</a:t>
            </a:r>
          </a:p>
          <a:p>
            <a:pPr algn="just">
              <a:lnSpc>
                <a:spcPct val="150000"/>
              </a:lnSpc>
            </a:pPr>
            <a:r>
              <a:rPr lang="id-ID" sz="2000" dirty="0" smtClean="0">
                <a:solidFill>
                  <a:schemeClr val="tx1"/>
                </a:solidFill>
                <a:latin typeface="Times New Roman" pitchFamily="18" charset="0"/>
                <a:cs typeface="Times New Roman" pitchFamily="18" charset="0"/>
              </a:rPr>
              <a:t>	Perlu diingat bahwa pasal di atas tidak menyebutkan bahwa mereka itu tidak dapat ditunjuk, pasal di atas hanya menyatakan bahwa orang-orang tersebut tidak dapat menjadi pelaksana, jadi orang tersebut dapat saja ditunjuk selaku pelaksana testament.</a:t>
            </a:r>
            <a:endParaRPr lang="id-ID" dirty="0">
              <a:solidFill>
                <a:schemeClr val="tx1"/>
              </a:solidFill>
              <a:latin typeface="Times New Roman" pitchFamily="18" charset="0"/>
              <a:cs typeface="Times New Roman" pitchFamily="18" charset="0"/>
            </a:endParaRPr>
          </a:p>
        </p:txBody>
      </p:sp>
      <p:pic>
        <p:nvPicPr>
          <p:cNvPr id="3" name="Picture 26" descr="bd05515_"/>
          <p:cNvPicPr>
            <a:picLocks noChangeAspect="1" noChangeArrowheads="1"/>
          </p:cNvPicPr>
          <p:nvPr/>
        </p:nvPicPr>
        <p:blipFill>
          <a:blip r:embed="rId2"/>
          <a:srcRect/>
          <a:stretch>
            <a:fillRect/>
          </a:stretch>
        </p:blipFill>
        <p:spPr bwMode="auto">
          <a:xfrm>
            <a:off x="4191000" y="5302155"/>
            <a:ext cx="1447800" cy="1555845"/>
          </a:xfrm>
          <a:prstGeom prst="rect">
            <a:avLst/>
          </a:prstGeom>
          <a:noFill/>
        </p:spPr>
      </p:pic>
      <p:pic>
        <p:nvPicPr>
          <p:cNvPr id="5" name="Picture 4" descr="j0286034"/>
          <p:cNvPicPr>
            <a:picLocks noChangeAspect="1" noChangeArrowheads="1"/>
          </p:cNvPicPr>
          <p:nvPr/>
        </p:nvPicPr>
        <p:blipFill>
          <a:blip r:embed="rId3"/>
          <a:srcRect/>
          <a:stretch>
            <a:fillRect/>
          </a:stretch>
        </p:blipFill>
        <p:spPr>
          <a:xfrm>
            <a:off x="7858148" y="285728"/>
            <a:ext cx="1071570" cy="1109840"/>
          </a:xfrm>
          <a:prstGeom prst="rect">
            <a:avLst/>
          </a:prstGeom>
          <a:ln/>
        </p:spPr>
      </p:pic>
      <p:pic>
        <p:nvPicPr>
          <p:cNvPr id="6" name="Picture 26" descr="bd05515_"/>
          <p:cNvPicPr>
            <a:picLocks noChangeAspect="1" noChangeArrowheads="1"/>
          </p:cNvPicPr>
          <p:nvPr/>
        </p:nvPicPr>
        <p:blipFill>
          <a:blip r:embed="rId2"/>
          <a:srcRect/>
          <a:stretch>
            <a:fillRect/>
          </a:stretch>
        </p:blipFill>
        <p:spPr bwMode="auto">
          <a:xfrm>
            <a:off x="0" y="0"/>
            <a:ext cx="1447800" cy="1555845"/>
          </a:xfrm>
          <a:prstGeom prst="rect">
            <a:avLst/>
          </a:prstGeom>
          <a:noFill/>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304800" y="285729"/>
            <a:ext cx="8610600" cy="1085872"/>
          </a:xfrm>
          <a:prstGeom prst="flowChartPunchedTape">
            <a:avLst/>
          </a:prstGeom>
          <a:noFill/>
          <a:ln w="50800">
            <a:solidFill>
              <a:srgbClr val="008000">
                <a:alpha val="51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800" b="1" dirty="0" smtClean="0">
                <a:solidFill>
                  <a:srgbClr val="FF0000"/>
                </a:solidFill>
                <a:latin typeface="Times New Roman" pitchFamily="18" charset="0"/>
                <a:cs typeface="Times New Roman" pitchFamily="18" charset="0"/>
              </a:rPr>
              <a:t>LINGKUP KERJA TESTAMENT</a:t>
            </a:r>
            <a:endParaRPr lang="id-ID" sz="2800" dirty="0" smtClean="0">
              <a:solidFill>
                <a:srgbClr val="FF0000"/>
              </a:solidFill>
              <a:latin typeface="Times New Roman" pitchFamily="18" charset="0"/>
              <a:cs typeface="Times New Roman" pitchFamily="18" charset="0"/>
            </a:endParaRPr>
          </a:p>
        </p:txBody>
      </p:sp>
      <p:sp>
        <p:nvSpPr>
          <p:cNvPr id="3" name="Rounded Rectangle 2"/>
          <p:cNvSpPr/>
          <p:nvPr/>
        </p:nvSpPr>
        <p:spPr>
          <a:xfrm>
            <a:off x="152400" y="1600200"/>
            <a:ext cx="8763000" cy="472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2000" dirty="0" smtClean="0">
                <a:solidFill>
                  <a:schemeClr val="tx1"/>
                </a:solidFill>
                <a:latin typeface="Times New Roman" pitchFamily="18" charset="0"/>
                <a:cs typeface="Times New Roman" pitchFamily="18" charset="0"/>
              </a:rPr>
              <a:t>	Dari istilah yang dipakai, yaitu pelaksana testament, maka dapatkah kita simpulkan bahwa tugas dan kerjanya adalah melaksanakan testament. Hal ini dapat kita simpulkan dari ketentuan pasal 1011 BW yang menyatakan bahwa pelaksana testament harus berusaha agar testament dilaksanakan, dan jika terjadi perselisihan, maka ia berkuasa untuk mempertahankan sahnya perseleisihan dimuka Hakim.</a:t>
            </a:r>
          </a:p>
          <a:p>
            <a:pPr algn="just">
              <a:lnSpc>
                <a:spcPct val="150000"/>
              </a:lnSpc>
            </a:pPr>
            <a:r>
              <a:rPr lang="id-ID" sz="2000" dirty="0" smtClean="0">
                <a:solidFill>
                  <a:schemeClr val="tx1"/>
                </a:solidFill>
                <a:latin typeface="Times New Roman" pitchFamily="18" charset="0"/>
                <a:cs typeface="Times New Roman" pitchFamily="18" charset="0"/>
              </a:rPr>
              <a:t>	Kekuasaan si pelaksana testament ini, jika tidak diikuti oleh kekuasaan terhadap barang-barang dari harta peninggalan, maka ia hanya berkuasa untuk memperingatkan para ahli waris untuk memenuhi kewajibannya serta memperingatkan para legataris akan hak-haknya.</a:t>
            </a:r>
            <a:endParaRPr lang="id-ID" sz="2000" dirty="0">
              <a:solidFill>
                <a:schemeClr val="tx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457200" y="838200"/>
            <a:ext cx="8382000" cy="762000"/>
          </a:xfrm>
          <a:prstGeom prst="flowChartAlternateProcess">
            <a:avLst/>
          </a:prstGeom>
          <a:noFill/>
          <a:ln w="50800"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b="1" dirty="0" smtClean="0">
                <a:solidFill>
                  <a:srgbClr val="FF0000"/>
                </a:solidFill>
              </a:rPr>
              <a:t>DALAM HAL PERSATUAN UNTUNG-RUGI</a:t>
            </a:r>
            <a:endParaRPr lang="id-ID" dirty="0">
              <a:solidFill>
                <a:srgbClr val="FF0000"/>
              </a:solidFill>
              <a:latin typeface="Book Antiqua" pitchFamily="18" charset="0"/>
            </a:endParaRPr>
          </a:p>
        </p:txBody>
      </p:sp>
      <p:sp>
        <p:nvSpPr>
          <p:cNvPr id="3" name="Flowchart: Alternate Process 2"/>
          <p:cNvSpPr/>
          <p:nvPr/>
        </p:nvSpPr>
        <p:spPr>
          <a:xfrm>
            <a:off x="304800" y="2057400"/>
            <a:ext cx="8610600" cy="3886200"/>
          </a:xfrm>
          <a:prstGeom prst="flowChartAlternateProcess">
            <a:avLst/>
          </a:prstGeom>
          <a:solidFill>
            <a:srgbClr val="FFFF00">
              <a:alpha val="42000"/>
            </a:srgbClr>
          </a:solidFill>
          <a:ln w="50800" cmpd="sng">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Jika salah satu (suami/istri) meninggal dunia, maka cara pembagiannya adalah sebagai berikut.</a:t>
            </a:r>
          </a:p>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Harta pribadi kembali ke asal.</a:t>
            </a:r>
          </a:p>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Hutang pribadi dilunasi dengan harta pribadi.</a:t>
            </a:r>
          </a:p>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Hutang persatuan dilunasi dengan harta persatuan dan jika terjadi kerugian maka ditanggung berdua.</a:t>
            </a:r>
          </a:p>
          <a:p>
            <a:pPr marL="34290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Harta pribadi si mati di tambah dengan sisa harta persatuan menjadi harta warisan, dan selanjutnya dibagi untuk para ahli waris.</a:t>
            </a:r>
            <a:endParaRPr lang="id-ID" sz="1800" dirty="0">
              <a:solidFill>
                <a:schemeClr val="tx1"/>
              </a:solidFill>
              <a:latin typeface="Times New Roman" pitchFamily="18" charset="0"/>
              <a:cs typeface="Times New Roman"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1143000" y="152400"/>
            <a:ext cx="6858000" cy="914400"/>
          </a:xfrm>
          <a:prstGeom prst="plaque">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b="1" dirty="0" smtClean="0">
                <a:solidFill>
                  <a:srgbClr val="FF0000"/>
                </a:solidFill>
                <a:latin typeface="Book Antiqua" pitchFamily="18" charset="0"/>
              </a:rPr>
              <a:t>PENGURUS HARTA PENINGGALAN</a:t>
            </a:r>
            <a:endParaRPr lang="id-ID" dirty="0" smtClean="0">
              <a:solidFill>
                <a:srgbClr val="FF0000"/>
              </a:solidFill>
              <a:latin typeface="Book Antiqua" pitchFamily="18" charset="0"/>
            </a:endParaRPr>
          </a:p>
        </p:txBody>
      </p:sp>
      <p:sp>
        <p:nvSpPr>
          <p:cNvPr id="4" name="Rectangle 3"/>
          <p:cNvSpPr/>
          <p:nvPr/>
        </p:nvSpPr>
        <p:spPr>
          <a:xfrm>
            <a:off x="152400" y="1295400"/>
            <a:ext cx="8839200" cy="5181600"/>
          </a:xfrm>
          <a:prstGeom prst="rect">
            <a:avLst/>
          </a:prstGeom>
          <a:solidFill>
            <a:srgbClr val="00B050">
              <a:alpha val="15000"/>
            </a:srgb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700"/>
              </a:lnSpc>
            </a:pPr>
            <a:r>
              <a:rPr lang="id-ID" sz="1800" dirty="0" smtClean="0">
                <a:solidFill>
                  <a:schemeClr val="tx1"/>
                </a:solidFill>
                <a:latin typeface="Book Antiqua" pitchFamily="18" charset="0"/>
              </a:rPr>
              <a:t>	</a:t>
            </a:r>
            <a:r>
              <a:rPr lang="id-ID" sz="1800" b="1" dirty="0" smtClean="0">
                <a:solidFill>
                  <a:srgbClr val="002060"/>
                </a:solidFill>
                <a:latin typeface="Book Antiqua" pitchFamily="18" charset="0"/>
              </a:rPr>
              <a:t>Pengurus Harta Peninggalan</a:t>
            </a:r>
            <a:r>
              <a:rPr lang="id-ID" sz="1800" dirty="0" smtClean="0">
                <a:solidFill>
                  <a:schemeClr val="tx1"/>
                </a:solidFill>
                <a:latin typeface="Book Antiqua" pitchFamily="18" charset="0"/>
              </a:rPr>
              <a:t> (</a:t>
            </a:r>
            <a:r>
              <a:rPr lang="id-ID" sz="1800" b="1" dirty="0" smtClean="0">
                <a:solidFill>
                  <a:srgbClr val="FF0000"/>
                </a:solidFill>
                <a:latin typeface="Book Antiqua" pitchFamily="18" charset="0"/>
              </a:rPr>
              <a:t>Bendvoeder</a:t>
            </a:r>
            <a:r>
              <a:rPr lang="id-ID" sz="1800" dirty="0" smtClean="0">
                <a:solidFill>
                  <a:schemeClr val="tx1"/>
                </a:solidFill>
                <a:latin typeface="Book Antiqua" pitchFamily="18" charset="0"/>
              </a:rPr>
              <a:t>), oleh BW diatur dalam pasal 1019 sampai dengan pasal 1022 BW.</a:t>
            </a:r>
          </a:p>
          <a:p>
            <a:pPr algn="just">
              <a:lnSpc>
                <a:spcPts val="2700"/>
              </a:lnSpc>
            </a:pPr>
            <a:r>
              <a:rPr lang="id-ID" sz="1800" dirty="0" smtClean="0">
                <a:solidFill>
                  <a:schemeClr val="tx1"/>
                </a:solidFill>
                <a:latin typeface="Book Antiqua" pitchFamily="18" charset="0"/>
              </a:rPr>
              <a:t>	Dimulai dari pasal 1019 BW yang menetapkan bahwa pewaris berhak untuk menunjuk seorang pengurus harta peninggalan untuk selama waktu tertentu atau selama hidupnya ahli waris. Si peninggal warisan ini dapat menunjuk pengurus harta warisan hanya hak memetik hasil (vrucht gebruik) yang diberikan kepada ahli waris yang di bawah umur atau yang ada di bawah pengampunan.</a:t>
            </a:r>
          </a:p>
          <a:p>
            <a:pPr algn="just">
              <a:lnSpc>
                <a:spcPts val="2700"/>
              </a:lnSpc>
            </a:pPr>
            <a:r>
              <a:rPr lang="id-ID" sz="1800" dirty="0" smtClean="0">
                <a:solidFill>
                  <a:schemeClr val="tx1"/>
                </a:solidFill>
                <a:latin typeface="Book Antiqua" pitchFamily="18" charset="0"/>
              </a:rPr>
              <a:t>	Selanjutnya jika pengurus harta peninggalan ini karena suatu hal kemudian berhalangan untuk melakukan tugasnya dan oleh si pewaris tidak ditentukan penggantinya maka Hakim harus menunjuk penggantinya setelah mendengarkan pendapat dari Jaksa (1020 BW).</a:t>
            </a:r>
          </a:p>
          <a:p>
            <a:pPr algn="just">
              <a:lnSpc>
                <a:spcPts val="2700"/>
              </a:lnSpc>
            </a:pPr>
            <a:r>
              <a:rPr lang="id-ID" sz="1800" dirty="0" smtClean="0">
                <a:solidFill>
                  <a:schemeClr val="tx1"/>
                </a:solidFill>
                <a:latin typeface="Book Antiqua" pitchFamily="18" charset="0"/>
              </a:rPr>
              <a:t>	Cara penunjukkan pengurus harta peninggalan ini oleh pasal 1019 BW ditentukan dalam testamen atau di dalam akta Notaris khusus dan tidak boleh dalam akta bawah tangan.</a:t>
            </a:r>
            <a:endParaRPr lang="id-ID" sz="1800" dirty="0">
              <a:solidFill>
                <a:schemeClr val="tx1"/>
              </a:solidFill>
              <a:latin typeface="Book Antiqua" pitchFamily="18"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 0  L 0.25 0  E"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5" presetClass="entr" presetSubtype="1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285728"/>
            <a:ext cx="7696200" cy="933472"/>
          </a:xfrm>
          <a:prstGeom prst="ellipse">
            <a:avLst/>
          </a:prstGeom>
          <a:noFill/>
          <a:ln w="63500" cmpd="db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b="1" cap="all" dirty="0" smtClean="0">
                <a:solidFill>
                  <a:srgbClr val="FF0000"/>
                </a:solidFill>
                <a:latin typeface="Times New Roman" pitchFamily="18" charset="0"/>
                <a:cs typeface="Times New Roman" pitchFamily="18" charset="0"/>
              </a:rPr>
              <a:t>Pembayaran Utang Peninggal Harta Peninggal</a:t>
            </a:r>
            <a:endParaRPr lang="id-ID" dirty="0" smtClean="0">
              <a:solidFill>
                <a:srgbClr val="FF0000"/>
              </a:solidFill>
              <a:latin typeface="Times New Roman" pitchFamily="18" charset="0"/>
              <a:cs typeface="Times New Roman" pitchFamily="18" charset="0"/>
            </a:endParaRPr>
          </a:p>
        </p:txBody>
      </p:sp>
      <p:sp>
        <p:nvSpPr>
          <p:cNvPr id="5" name="Rectangle 4"/>
          <p:cNvSpPr/>
          <p:nvPr/>
        </p:nvSpPr>
        <p:spPr>
          <a:xfrm>
            <a:off x="381000" y="1428736"/>
            <a:ext cx="8382000" cy="4667264"/>
          </a:xfrm>
          <a:prstGeom prst="rect">
            <a:avLst/>
          </a:prstGeom>
          <a:solidFill>
            <a:srgbClr val="FFFF00">
              <a:alpha val="31000"/>
            </a:srgbClr>
          </a:solidFill>
          <a:ln w="50800" cap="sq">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b="1" dirty="0" smtClean="0">
                <a:solidFill>
                  <a:schemeClr val="tx1"/>
                </a:solidFill>
                <a:latin typeface="Times New Roman" pitchFamily="18" charset="0"/>
                <a:cs typeface="Times New Roman" pitchFamily="18" charset="0"/>
              </a:rPr>
              <a:t>	</a:t>
            </a:r>
            <a:r>
              <a:rPr lang="id-ID" sz="1800" dirty="0" smtClean="0">
                <a:solidFill>
                  <a:schemeClr val="tx1"/>
                </a:solidFill>
                <a:latin typeface="Times New Roman" pitchFamily="18" charset="0"/>
                <a:cs typeface="Times New Roman" pitchFamily="18" charset="0"/>
              </a:rPr>
              <a:t>Tentang pembayaran utang-utang si peninggal harta peninggalan/pewaris ini, diatur oleh pasal 1100 sampai dengan pasal 1111 BW, yang pada pasal 1100 nya menyatakan bahwa :</a:t>
            </a:r>
          </a:p>
          <a:p>
            <a:pPr lvl="0" algn="just">
              <a:lnSpc>
                <a:spcPct val="150000"/>
              </a:lnSpc>
            </a:pPr>
            <a:r>
              <a:rPr lang="id-ID" sz="1800" dirty="0" smtClean="0">
                <a:solidFill>
                  <a:schemeClr val="tx1"/>
                </a:solidFill>
                <a:latin typeface="Times New Roman" pitchFamily="18" charset="0"/>
                <a:cs typeface="Times New Roman" pitchFamily="18" charset="0"/>
              </a:rPr>
              <a:t>Kewajiban membayar utang hanya dibebankan kepada ahli waris yang menerima harta peninggalan tanpa syarat (aanvaarden).</a:t>
            </a:r>
          </a:p>
          <a:p>
            <a:pPr lvl="0" algn="just">
              <a:lnSpc>
                <a:spcPct val="150000"/>
              </a:lnSpc>
            </a:pPr>
            <a:r>
              <a:rPr lang="id-ID" sz="1800" dirty="0" smtClean="0">
                <a:solidFill>
                  <a:schemeClr val="tx1"/>
                </a:solidFill>
                <a:latin typeface="Times New Roman" pitchFamily="18" charset="0"/>
                <a:cs typeface="Times New Roman" pitchFamily="18" charset="0"/>
              </a:rPr>
              <a:t>Besar kecilnya beban membayar utang ini disesuaikan dengan yang mereka terima.</a:t>
            </a:r>
          </a:p>
          <a:p>
            <a:pPr algn="just">
              <a:lnSpc>
                <a:spcPct val="150000"/>
              </a:lnSpc>
            </a:pPr>
            <a:r>
              <a:rPr lang="id-ID" sz="1800" dirty="0" smtClean="0">
                <a:solidFill>
                  <a:schemeClr val="tx1"/>
                </a:solidFill>
                <a:latin typeface="Times New Roman" pitchFamily="18" charset="0"/>
                <a:cs typeface="Times New Roman" pitchFamily="18" charset="0"/>
              </a:rPr>
              <a:t>	Seorang ahli waris yang diberi bagian berupa barang tak bergerak, sedangkan benda tak bergerak tersebut terdapat beban hipotek, maka ia wajib membayar beban hipotek tersebut, namun jika yang dibayarkan tersebut melebihi bagiannya maka ia berhak untuk meminta kekurangnnya pada ahli waris yang lainnya.</a:t>
            </a:r>
            <a:endParaRPr lang="id-ID" sz="1800" dirty="0">
              <a:solidFill>
                <a:schemeClr val="tx1"/>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8600" y="76200"/>
            <a:ext cx="8382000" cy="106681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id-ID" sz="2800" b="1" cap="all" dirty="0" smtClean="0">
                <a:solidFill>
                  <a:srgbClr val="FF0000"/>
                </a:solidFill>
                <a:latin typeface="Times New Roman" pitchFamily="18" charset="0"/>
                <a:cs typeface="Times New Roman" pitchFamily="18" charset="0"/>
              </a:rPr>
              <a:t>Pemisahan Kekayaan</a:t>
            </a:r>
            <a:endParaRPr lang="id-ID" sz="2800" dirty="0" smtClean="0">
              <a:solidFill>
                <a:srgbClr val="FF0000"/>
              </a:solidFill>
              <a:latin typeface="Times New Roman" pitchFamily="18" charset="0"/>
              <a:cs typeface="Times New Roman" pitchFamily="18" charset="0"/>
            </a:endParaRPr>
          </a:p>
        </p:txBody>
      </p:sp>
      <p:sp>
        <p:nvSpPr>
          <p:cNvPr id="3" name="Rectangle 2"/>
          <p:cNvSpPr/>
          <p:nvPr/>
        </p:nvSpPr>
        <p:spPr>
          <a:xfrm>
            <a:off x="381000" y="1357298"/>
            <a:ext cx="8382000" cy="5043502"/>
          </a:xfrm>
          <a:prstGeom prst="rect">
            <a:avLst/>
          </a:prstGeom>
          <a:solidFill>
            <a:srgbClr val="FFFF00">
              <a:alpha val="37000"/>
            </a:srgbClr>
          </a:solid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600"/>
              </a:lnSpc>
            </a:pPr>
            <a:r>
              <a:rPr lang="id-ID" sz="1800" dirty="0" smtClean="0">
                <a:solidFill>
                  <a:schemeClr val="tx1"/>
                </a:solidFill>
                <a:latin typeface="Times New Roman" pitchFamily="18" charset="0"/>
                <a:cs typeface="Times New Roman" pitchFamily="18" charset="0"/>
              </a:rPr>
              <a:t>	</a:t>
            </a:r>
            <a:r>
              <a:rPr lang="id-ID" sz="1800" b="1" dirty="0" smtClean="0">
                <a:solidFill>
                  <a:srgbClr val="FF0000"/>
                </a:solidFill>
                <a:latin typeface="Times New Roman" pitchFamily="18" charset="0"/>
                <a:cs typeface="Times New Roman" pitchFamily="18" charset="0"/>
              </a:rPr>
              <a:t>Pemisahan kekayaan (boedel-afscheiding)</a:t>
            </a:r>
            <a:r>
              <a:rPr lang="id-ID" sz="1800" dirty="0" smtClean="0">
                <a:solidFill>
                  <a:schemeClr val="tx1"/>
                </a:solidFill>
                <a:latin typeface="Times New Roman" pitchFamily="18" charset="0"/>
                <a:cs typeface="Times New Roman" pitchFamily="18" charset="0"/>
              </a:rPr>
              <a:t>, diatur dalam pasal-pasal 1107 sampai dengan pasal 1111 BW, dimana dalam pasal 1107 BW dinyatakan bahwa crediteur pewaris berhak untuk memnuntut kepada ahli waris agar harta warisan dipisahkan dengan harta kekayaan pribadinya. Dalam kedudukan ini karena legaris juga sebagai crediteur, maka ia juga berhak untuk menuntut demikian. Dengan demikian maka pertama-tama yang dipergunakan untuk melunasi adalah harta warisan.</a:t>
            </a:r>
          </a:p>
          <a:p>
            <a:pPr algn="just">
              <a:lnSpc>
                <a:spcPts val="2600"/>
              </a:lnSpc>
            </a:pPr>
            <a:r>
              <a:rPr lang="id-ID" sz="1800" dirty="0" smtClean="0">
                <a:solidFill>
                  <a:schemeClr val="tx1"/>
                </a:solidFill>
                <a:latin typeface="Times New Roman" pitchFamily="18" charset="0"/>
                <a:cs typeface="Times New Roman" pitchFamily="18" charset="0"/>
              </a:rPr>
              <a:t>	Jika harta warisan tidak mencukupi maka diambilkan dari harta kekayaan pribadinya. Jika terjadi tuntutan untuk memisahkan harta tersebut, maka dalam waktu enam bulan terhitung sejak meninggalnya pewaris maka mereka dapat menyuruh dilakukan pencatatan di </a:t>
            </a:r>
            <a:r>
              <a:rPr lang="id-ID" sz="1800" b="1" dirty="0" smtClean="0">
                <a:solidFill>
                  <a:srgbClr val="002060"/>
                </a:solidFill>
                <a:latin typeface="Times New Roman" pitchFamily="18" charset="0"/>
                <a:cs typeface="Times New Roman" pitchFamily="18" charset="0"/>
              </a:rPr>
              <a:t>Kantor Pendaftaran Tanah (Kadaster)</a:t>
            </a:r>
            <a:r>
              <a:rPr lang="id-ID" sz="1800" dirty="0" smtClean="0">
                <a:solidFill>
                  <a:schemeClr val="tx1"/>
                </a:solidFill>
                <a:latin typeface="Times New Roman" pitchFamily="18" charset="0"/>
                <a:cs typeface="Times New Roman" pitchFamily="18" charset="0"/>
              </a:rPr>
              <a:t>. Jika hal ini terjadi maka tanah tersebut oleh ahli waris tidak boleh dibebani dengan hipotek apalagi dijual, ataupun tindakan lainnya yang merugikan crediteur dan/atau legataris.</a:t>
            </a:r>
          </a:p>
          <a:p>
            <a:pPr algn="just">
              <a:lnSpc>
                <a:spcPts val="2600"/>
              </a:lnSpc>
            </a:pPr>
            <a:r>
              <a:rPr lang="id-ID" sz="1800" dirty="0" smtClean="0">
                <a:solidFill>
                  <a:schemeClr val="tx1"/>
                </a:solidFill>
                <a:latin typeface="Times New Roman" pitchFamily="18" charset="0"/>
                <a:cs typeface="Times New Roman" pitchFamily="18" charset="0"/>
              </a:rPr>
              <a:t>	Hak untuk menuntut pemisahan ini akan menjadi hapus setelah tiga tahun (LLLO BW). Pasal 1111 BW memberikan ketentuan bahwa crediteur dari ahli waris tidak dapat menuntut pemisahan tersebut.</a:t>
            </a:r>
            <a:endParaRPr lang="id-ID" sz="1800" dirty="0">
              <a:solidFill>
                <a:schemeClr val="tx1"/>
              </a:solidFill>
              <a:latin typeface="Times New Roman" pitchFamily="18" charset="0"/>
              <a:cs typeface="Times New Roman" pitchFamily="18" charset="0"/>
            </a:endParaRPr>
          </a:p>
        </p:txBody>
      </p:sp>
      <p:pic>
        <p:nvPicPr>
          <p:cNvPr id="4" name="Picture 26" descr="bd05515_"/>
          <p:cNvPicPr>
            <a:picLocks noChangeAspect="1" noChangeArrowheads="1"/>
          </p:cNvPicPr>
          <p:nvPr/>
        </p:nvPicPr>
        <p:blipFill>
          <a:blip r:embed="rId2"/>
          <a:srcRect/>
          <a:stretch>
            <a:fillRect/>
          </a:stretch>
        </p:blipFill>
        <p:spPr bwMode="auto">
          <a:xfrm>
            <a:off x="9144000" y="2895600"/>
            <a:ext cx="1447800" cy="1555845"/>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304908" y="285728"/>
            <a:ext cx="6619892" cy="857256"/>
          </a:xfrm>
          <a:prstGeom prst="flowChartAlternateProcess">
            <a:avLst/>
          </a:prstGeom>
          <a:solidFill>
            <a:srgbClr val="FFFF00">
              <a:alpha val="63000"/>
            </a:srgbClr>
          </a:solidFill>
          <a:ln cmpd="sng">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000" b="1" cap="all" dirty="0" smtClean="0">
                <a:solidFill>
                  <a:srgbClr val="FF0000"/>
                </a:solidFill>
                <a:latin typeface="Times New Roman" pitchFamily="18" charset="0"/>
                <a:cs typeface="Times New Roman" pitchFamily="18" charset="0"/>
              </a:rPr>
              <a:t>Cara Pembagian Harta Peninggalan</a:t>
            </a:r>
            <a:endParaRPr lang="id-ID" sz="2000" dirty="0" smtClean="0">
              <a:solidFill>
                <a:srgbClr val="FF0000"/>
              </a:solidFill>
              <a:latin typeface="Times New Roman" pitchFamily="18" charset="0"/>
              <a:cs typeface="Times New Roman" pitchFamily="18" charset="0"/>
            </a:endParaRPr>
          </a:p>
        </p:txBody>
      </p:sp>
      <p:sp>
        <p:nvSpPr>
          <p:cNvPr id="3" name="Rectangle 2"/>
          <p:cNvSpPr/>
          <p:nvPr/>
        </p:nvSpPr>
        <p:spPr>
          <a:xfrm>
            <a:off x="152400" y="1447800"/>
            <a:ext cx="8839200" cy="4876800"/>
          </a:xfrm>
          <a:prstGeom prst="rect">
            <a:avLst/>
          </a:prstGeom>
          <a:solidFill>
            <a:schemeClr val="accent1">
              <a:alpha val="15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700"/>
              </a:lnSpc>
            </a:pPr>
            <a:r>
              <a:rPr lang="id-ID" sz="1800" dirty="0" smtClean="0">
                <a:solidFill>
                  <a:schemeClr val="tx1"/>
                </a:solidFill>
                <a:latin typeface="Times New Roman" pitchFamily="18" charset="0"/>
                <a:cs typeface="Times New Roman" pitchFamily="18" charset="0"/>
              </a:rPr>
              <a:t>	Setelah selesainya perhitungan-perhitungan, maka selanjutnya dilakukan pembagian harta peninggalan. Sisa dari perhitungan tersebut dibagi-bagi kepada para ahli waris sesuai dengan bagiannya masing-masing dengan persetujuan semua ahli waris.</a:t>
            </a:r>
          </a:p>
          <a:p>
            <a:pPr algn="just">
              <a:lnSpc>
                <a:spcPts val="2700"/>
              </a:lnSpc>
            </a:pPr>
            <a:r>
              <a:rPr lang="id-ID" sz="1800" dirty="0" smtClean="0">
                <a:solidFill>
                  <a:schemeClr val="tx1"/>
                </a:solidFill>
                <a:latin typeface="Times New Roman" pitchFamily="18" charset="0"/>
                <a:cs typeface="Times New Roman" pitchFamily="18" charset="0"/>
              </a:rPr>
              <a:t>Dari ketentuan pasal 1079 ayat 2 ditentukan cara pembagiannya adalah :</a:t>
            </a:r>
          </a:p>
          <a:p>
            <a:pPr marL="342900" lvl="0" indent="-342900" algn="just">
              <a:lnSpc>
                <a:spcPts val="2700"/>
              </a:lnSpc>
              <a:buFont typeface="+mj-lt"/>
              <a:buAutoNum type="arabicPeriod"/>
            </a:pPr>
            <a:r>
              <a:rPr lang="id-ID" sz="1800" dirty="0" smtClean="0">
                <a:solidFill>
                  <a:schemeClr val="tx1"/>
                </a:solidFill>
                <a:latin typeface="Times New Roman" pitchFamily="18" charset="0"/>
                <a:cs typeface="Times New Roman" pitchFamily="18" charset="0"/>
              </a:rPr>
              <a:t>Masing-masing ahli waris menerima barang-barang tertentu yang nilainya sesuai dengan perhitungan untuk bagiannya ( ½, ¼, ¾, dsb).</a:t>
            </a:r>
          </a:p>
          <a:p>
            <a:pPr marL="342900" lvl="0" indent="-342900" algn="just">
              <a:lnSpc>
                <a:spcPts val="2700"/>
              </a:lnSpc>
              <a:buFont typeface="+mj-lt"/>
              <a:buAutoNum type="arabicPeriod"/>
            </a:pPr>
            <a:r>
              <a:rPr lang="id-ID" sz="1800" dirty="0" smtClean="0">
                <a:solidFill>
                  <a:schemeClr val="tx1"/>
                </a:solidFill>
                <a:latin typeface="Times New Roman" pitchFamily="18" charset="0"/>
                <a:cs typeface="Times New Roman" pitchFamily="18" charset="0"/>
              </a:rPr>
              <a:t>Masing-masing ahli waris menerima barang-barang dari harta peninggalan ada yang memiliki kelebihan nilai dan ada yang kurang dengan ketentuan yang kelebihan harus memberikan secara tunai kepada yang kurang, hingga bagiannya menjad sesuai dengan perhitungan.</a:t>
            </a:r>
          </a:p>
          <a:p>
            <a:pPr algn="just">
              <a:lnSpc>
                <a:spcPts val="2700"/>
              </a:lnSpc>
            </a:pPr>
            <a:r>
              <a:rPr lang="id-ID" sz="1800" dirty="0" smtClean="0">
                <a:solidFill>
                  <a:schemeClr val="tx1"/>
                </a:solidFill>
                <a:latin typeface="Times New Roman" pitchFamily="18" charset="0"/>
                <a:cs typeface="Times New Roman" pitchFamily="18" charset="0"/>
              </a:rPr>
              <a:t> 	Setelah selesai pembagian tersebut, maka berarti para ahli waris telah dianggap pemilik barang-barang tersebut terhitung surut sejak meninggalnya pewaris.</a:t>
            </a:r>
            <a:endParaRPr lang="id-ID" sz="1800" dirty="0">
              <a:solidFill>
                <a:schemeClr val="tx1"/>
              </a:solidFill>
              <a:latin typeface="Times New Roman" pitchFamily="18" charset="0"/>
              <a:cs typeface="Times New Roman" pitchFamily="18" charset="0"/>
            </a:endParaRPr>
          </a:p>
        </p:txBody>
      </p:sp>
      <p:sp>
        <p:nvSpPr>
          <p:cNvPr id="4" name="Curved Right Arrow 3"/>
          <p:cNvSpPr/>
          <p:nvPr/>
        </p:nvSpPr>
        <p:spPr>
          <a:xfrm>
            <a:off x="500034" y="338126"/>
            <a:ext cx="838200" cy="1447800"/>
          </a:xfrm>
          <a:prstGeom prst="curvedRightArrow">
            <a:avLst/>
          </a:prstGeom>
          <a:solidFill>
            <a:srgbClr val="FFCC66">
              <a:alpha val="34000"/>
            </a:srgbClr>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1000"/>
                            </p:stCondLst>
                            <p:childTnLst>
                              <p:par>
                                <p:cTn id="9" presetID="63" presetClass="path" presetSubtype="0" accel="50000" decel="50000" fill="hold" grpId="0" nodeType="afterEffect">
                                  <p:stCondLst>
                                    <p:cond delay="0"/>
                                  </p:stCondLst>
                                  <p:childTnLst>
                                    <p:animMotion origin="layout" path="M 0.02188 -0.02083 L 0.18438 -0.01528 " pathEditMode="relative" rAng="0" ptsTypes="AA">
                                      <p:cBhvr>
                                        <p:cTn id="10" dur="2000" fill="hold"/>
                                        <p:tgtEl>
                                          <p:spTgt spid="4"/>
                                        </p:tgtEl>
                                        <p:attrNameLst>
                                          <p:attrName>ppt_x</p:attrName>
                                          <p:attrName>ppt_y</p:attrName>
                                        </p:attrNameLst>
                                      </p:cBhvr>
                                      <p:rCtr x="8100" y="300"/>
                                    </p:animMotion>
                                  </p:childTnLst>
                                </p:cTn>
                              </p:par>
                            </p:childTnLst>
                          </p:cTn>
                        </p:par>
                        <p:par>
                          <p:cTn id="11" fill="hold">
                            <p:stCondLst>
                              <p:cond delay="3000"/>
                            </p:stCondLst>
                            <p:childTnLst>
                              <p:par>
                                <p:cTn id="12" presetID="5"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228600" y="-23794"/>
            <a:ext cx="8686800" cy="6653194"/>
          </a:xfrm>
          <a:prstGeom prst="horizontalScroll">
            <a:avLst/>
          </a:prstGeom>
          <a:noFill/>
          <a:ln w="50800" cmpd="sng">
            <a:solidFill>
              <a:srgbClr val="0070C0"/>
            </a:solidFill>
            <a:prstDash val="dash"/>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id-ID" b="1" cap="all" dirty="0" smtClean="0">
                <a:solidFill>
                  <a:srgbClr val="FF0000"/>
                </a:solidFill>
                <a:latin typeface="Times New Roman" pitchFamily="18" charset="0"/>
                <a:cs typeface="Times New Roman" pitchFamily="18" charset="0"/>
              </a:rPr>
              <a:t>Pembatalan</a:t>
            </a:r>
            <a:endParaRPr lang="id-ID" b="1" dirty="0" smtClean="0">
              <a:solidFill>
                <a:srgbClr val="FF0000"/>
              </a:solidFill>
              <a:latin typeface="Times New Roman" pitchFamily="18" charset="0"/>
              <a:cs typeface="Times New Roman" pitchFamily="18" charset="0"/>
            </a:endParaRPr>
          </a:p>
          <a:p>
            <a:pPr algn="just">
              <a:lnSpc>
                <a:spcPct val="150000"/>
              </a:lnSpc>
            </a:pPr>
            <a:r>
              <a:rPr lang="id-ID" sz="1800" dirty="0" smtClean="0">
                <a:solidFill>
                  <a:schemeClr val="tx1"/>
                </a:solidFill>
                <a:latin typeface="Times New Roman" pitchFamily="18" charset="0"/>
                <a:cs typeface="Times New Roman" pitchFamily="18" charset="0"/>
              </a:rPr>
              <a:t>	Ketentuan dari pasal 1071 BW ayat 2 ditentukan bahwa pembagian harta peninggalan tersebut dapat batal jika tidak memenuhi ketentual pasal 1072  BW, sedangkan menurut pasal 1112 BW, pembagian tersebut dapat dibatalkan jika :</a:t>
            </a:r>
          </a:p>
          <a:p>
            <a:pPr lvl="0" algn="just">
              <a:lnSpc>
                <a:spcPct val="150000"/>
              </a:lnSpc>
            </a:pPr>
            <a:r>
              <a:rPr lang="id-ID" sz="1800" dirty="0" smtClean="0">
                <a:solidFill>
                  <a:schemeClr val="tx1"/>
                </a:solidFill>
                <a:latin typeface="Times New Roman" pitchFamily="18" charset="0"/>
                <a:cs typeface="Times New Roman" pitchFamily="18" charset="0"/>
              </a:rPr>
              <a:t>Dilakukan dengan paksaan.</a:t>
            </a:r>
          </a:p>
          <a:p>
            <a:pPr lvl="0" algn="just">
              <a:lnSpc>
                <a:spcPct val="150000"/>
              </a:lnSpc>
            </a:pPr>
            <a:r>
              <a:rPr lang="id-ID" sz="1800" dirty="0" smtClean="0">
                <a:solidFill>
                  <a:schemeClr val="tx1"/>
                </a:solidFill>
                <a:latin typeface="Times New Roman" pitchFamily="18" charset="0"/>
                <a:cs typeface="Times New Roman" pitchFamily="18" charset="0"/>
              </a:rPr>
              <a:t>Adanya penipuan.</a:t>
            </a:r>
          </a:p>
          <a:p>
            <a:pPr lvl="0" algn="just">
              <a:lnSpc>
                <a:spcPct val="150000"/>
              </a:lnSpc>
            </a:pPr>
            <a:r>
              <a:rPr lang="id-ID" sz="1800" dirty="0" smtClean="0">
                <a:solidFill>
                  <a:schemeClr val="tx1"/>
                </a:solidFill>
                <a:latin typeface="Times New Roman" pitchFamily="18" charset="0"/>
                <a:cs typeface="Times New Roman" pitchFamily="18" charset="0"/>
              </a:rPr>
              <a:t>Apabila salah seorang atau lebih ahli waris ada yang dirugikan hingga mencapai ¼ bagian yang diakibatkan oleh salah taksir.</a:t>
            </a:r>
          </a:p>
          <a:p>
            <a:pPr algn="just">
              <a:lnSpc>
                <a:spcPct val="150000"/>
              </a:lnSpc>
            </a:pPr>
            <a:r>
              <a:rPr lang="id-ID" sz="1800" dirty="0" smtClean="0">
                <a:solidFill>
                  <a:schemeClr val="tx1"/>
                </a:solidFill>
                <a:latin typeface="Times New Roman" pitchFamily="18" charset="0"/>
                <a:cs typeface="Times New Roman" pitchFamily="18" charset="0"/>
              </a:rPr>
              <a:t> Note :</a:t>
            </a:r>
          </a:p>
          <a:p>
            <a:pPr algn="just">
              <a:lnSpc>
                <a:spcPct val="150000"/>
              </a:lnSpc>
            </a:pPr>
            <a:r>
              <a:rPr lang="id-ID" sz="1800" dirty="0" smtClean="0">
                <a:solidFill>
                  <a:schemeClr val="tx1"/>
                </a:solidFill>
                <a:latin typeface="Times New Roman" pitchFamily="18" charset="0"/>
                <a:cs typeface="Times New Roman" pitchFamily="18" charset="0"/>
              </a:rPr>
              <a:t>	Pembagian harta peninggalan tersebut dimungkinkan pula dilakukan oleh si pewaris dalam suatu testamen atau dalam akta Notaris.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90600" y="457200"/>
            <a:ext cx="6858000" cy="914400"/>
          </a:xfrm>
          <a:prstGeom prst="ellipse">
            <a:avLst/>
          </a:prstGeom>
          <a:solidFill>
            <a:srgbClr val="FFCC66">
              <a:alpha val="12000"/>
            </a:srgbClr>
          </a:solidFill>
          <a:ln w="50800" cmpd="sng">
            <a:solidFill>
              <a:srgbClr val="FF0000">
                <a:alpha val="64000"/>
              </a:srgb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6600FF"/>
                </a:solidFill>
                <a:latin typeface="Times New Roman" pitchFamily="18" charset="0"/>
                <a:cs typeface="Times New Roman" pitchFamily="18" charset="0"/>
              </a:rPr>
              <a:t>HARTA PENINGGALAN TAK TERURUS</a:t>
            </a:r>
            <a:endParaRPr lang="id-ID" dirty="0" smtClean="0">
              <a:solidFill>
                <a:srgbClr val="6600FF"/>
              </a:solidFill>
              <a:latin typeface="Times New Roman" pitchFamily="18" charset="0"/>
              <a:cs typeface="Times New Roman" pitchFamily="18" charset="0"/>
            </a:endParaRPr>
          </a:p>
        </p:txBody>
      </p:sp>
      <p:sp>
        <p:nvSpPr>
          <p:cNvPr id="3" name="Flowchart: Alternate Process 2"/>
          <p:cNvSpPr/>
          <p:nvPr/>
        </p:nvSpPr>
        <p:spPr>
          <a:xfrm>
            <a:off x="214282" y="1719250"/>
            <a:ext cx="8686800" cy="3843350"/>
          </a:xfrm>
          <a:prstGeom prst="flowChartAlternateProcess">
            <a:avLst/>
          </a:prstGeom>
          <a:solidFill>
            <a:srgbClr val="FFFF00">
              <a:alpha val="44000"/>
            </a:srgbClr>
          </a:solidFill>
          <a:ln w="635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Seseorang yang meninggal dunia, sedang ia meninggalkan harta akan tetapi tidak ada ahli warisnya ataupun semua ahli warisnya menolak atau dinyatakan tidak patut, maka menurut pasal 1126 BW, </a:t>
            </a:r>
            <a:r>
              <a:rPr lang="id-ID" sz="1800" b="1" dirty="0" smtClean="0">
                <a:solidFill>
                  <a:srgbClr val="FF0000"/>
                </a:solidFill>
                <a:latin typeface="Times New Roman" pitchFamily="18" charset="0"/>
                <a:cs typeface="Times New Roman" pitchFamily="18" charset="0"/>
              </a:rPr>
              <a:t>Balai Harta Peninggalan </a:t>
            </a:r>
            <a:r>
              <a:rPr lang="id-ID" sz="1800" dirty="0" smtClean="0">
                <a:solidFill>
                  <a:schemeClr val="tx1"/>
                </a:solidFill>
                <a:latin typeface="Times New Roman" pitchFamily="18" charset="0"/>
                <a:cs typeface="Times New Roman" pitchFamily="18" charset="0"/>
              </a:rPr>
              <a:t>(Weeskamer)-lah yang berkewajiban untuk mengurusnya.</a:t>
            </a:r>
          </a:p>
          <a:p>
            <a:pPr algn="just">
              <a:lnSpc>
                <a:spcPct val="150000"/>
              </a:lnSpc>
            </a:pPr>
            <a:r>
              <a:rPr lang="id-ID" sz="1800" dirty="0" smtClean="0">
                <a:solidFill>
                  <a:schemeClr val="tx1"/>
                </a:solidFill>
                <a:latin typeface="Times New Roman" pitchFamily="18" charset="0"/>
                <a:cs typeface="Times New Roman" pitchFamily="18" charset="0"/>
              </a:rPr>
              <a:t>	Tentang ada atau tidaknya harta peninggalan yang tak terurus ini adalah menurut keputusan Hakim atas permintaan jaksa Penuntut Umum atau atas permintaan orang yang berkepentingan.</a:t>
            </a:r>
          </a:p>
        </p:txBody>
      </p:sp>
      <p:sp>
        <p:nvSpPr>
          <p:cNvPr id="4" name="Lightning Bolt 3"/>
          <p:cNvSpPr/>
          <p:nvPr/>
        </p:nvSpPr>
        <p:spPr>
          <a:xfrm rot="4357589">
            <a:off x="9232938" y="380623"/>
            <a:ext cx="990600" cy="914400"/>
          </a:xfrm>
          <a:prstGeom prst="lightningBolt">
            <a:avLst/>
          </a:prstGeom>
          <a:solidFill>
            <a:srgbClr val="FFFF00">
              <a:alpha val="47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2" presetClass="path" presetSubtype="0" accel="50000" decel="50000" fill="hold" grpId="0" nodeType="afterEffect">
                                  <p:stCondLst>
                                    <p:cond delay="0"/>
                                  </p:stCondLst>
                                  <p:childTnLst>
                                    <p:animMotion origin="layout" path="M -0.46146 -0.28379 L -0.42552 -0.28379 L -0.42552 -0.23588 L -0.38958 -0.23588 L -0.38958 -0.18796 L -0.35365 -0.18796 L -0.35365 -0.14004 L -0.31771 -0.14004 L -0.31771 -0.09213 L -0.28177 -0.09213 L -0.28177 -0.04421 L -0.24583 -0.04421 L -0.24583 0.00371 L -0.2099 0.00371 L -0.2099 0.05162 " pathEditMode="relative" rAng="0" ptsTypes="FFFFFFFFFFFFFFF">
                                      <p:cBhvr>
                                        <p:cTn id="11" dur="2000" fill="hold"/>
                                        <p:tgtEl>
                                          <p:spTgt spid="4"/>
                                        </p:tgtEl>
                                        <p:attrNameLst>
                                          <p:attrName>ppt_x</p:attrName>
                                          <p:attrName>ppt_y</p:attrName>
                                        </p:attrNameLst>
                                      </p:cBhvr>
                                      <p:rCtr x="12600" y="16800"/>
                                    </p:animMotion>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214282" y="609600"/>
            <a:ext cx="8686800" cy="5257800"/>
          </a:xfrm>
          <a:prstGeom prst="flowChartAlternateProcess">
            <a:avLst/>
          </a:prstGeom>
          <a:solidFill>
            <a:srgbClr val="FFFF00">
              <a:alpha val="44000"/>
            </a:srgbClr>
          </a:solidFill>
          <a:ln w="635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2000" dirty="0" smtClean="0">
                <a:solidFill>
                  <a:schemeClr val="tx1"/>
                </a:solidFill>
                <a:latin typeface="Times New Roman" pitchFamily="18" charset="0"/>
                <a:cs typeface="Times New Roman" pitchFamily="18" charset="0"/>
              </a:rPr>
              <a:t>	Ketentuan dari pasal 1128 BW adalah bila </a:t>
            </a:r>
            <a:r>
              <a:rPr lang="id-ID" sz="2000" b="1" dirty="0" smtClean="0">
                <a:solidFill>
                  <a:srgbClr val="FF0000"/>
                </a:solidFill>
                <a:latin typeface="Times New Roman" pitchFamily="18" charset="0"/>
                <a:cs typeface="Times New Roman" pitchFamily="18" charset="0"/>
              </a:rPr>
              <a:t>Balai Harta Peninggalan</a:t>
            </a:r>
            <a:r>
              <a:rPr lang="id-ID" sz="2000" dirty="0" smtClean="0">
                <a:solidFill>
                  <a:schemeClr val="tx1"/>
                </a:solidFill>
                <a:latin typeface="Times New Roman" pitchFamily="18" charset="0"/>
                <a:cs typeface="Times New Roman" pitchFamily="18" charset="0"/>
              </a:rPr>
              <a:t> mulai mengurus, maka BHP akam melakukan penyegelan barang warisan dan kemudian menginventariseer dan selanjutnya harus mengurusnya sebaik-baiknya.</a:t>
            </a:r>
          </a:p>
          <a:p>
            <a:pPr algn="just">
              <a:lnSpc>
                <a:spcPct val="150000"/>
              </a:lnSpc>
            </a:pPr>
            <a:r>
              <a:rPr lang="id-ID" sz="2000" dirty="0" smtClean="0">
                <a:solidFill>
                  <a:schemeClr val="tx1"/>
                </a:solidFill>
                <a:latin typeface="Times New Roman" pitchFamily="18" charset="0"/>
                <a:cs typeface="Times New Roman" pitchFamily="18" charset="0"/>
              </a:rPr>
              <a:t>	BHP berkewajiban, pula untuk melakukan pemanggilan terhadap para ahli waris. Dan jika terjadi gugatan terhadap harta peninggalan yang diurusnya maka BHP berkewajiban untuk menghadap Hakim.</a:t>
            </a:r>
          </a:p>
          <a:p>
            <a:pPr algn="just">
              <a:lnSpc>
                <a:spcPct val="150000"/>
              </a:lnSpc>
            </a:pPr>
            <a:r>
              <a:rPr lang="id-ID" sz="2000" dirty="0" smtClean="0">
                <a:solidFill>
                  <a:schemeClr val="tx1"/>
                </a:solidFill>
                <a:latin typeface="Times New Roman" pitchFamily="18" charset="0"/>
                <a:cs typeface="Times New Roman" pitchFamily="18" charset="0"/>
              </a:rPr>
              <a:t>	Jika tidak ada ahli waris maka BHP harus membuat pertangung-jawaban kepada Negara, dimana selanjutnya Negaralah yang berhak atas harta peninggalan tak terurus tersebut.</a:t>
            </a:r>
            <a:endParaRPr lang="id-ID" sz="2000" dirty="0">
              <a:solidFill>
                <a:schemeClr val="tx1"/>
              </a:solidFill>
              <a:latin typeface="Times New Roman" pitchFamily="18" charset="0"/>
              <a:cs typeface="Times New Roman" pitchFamily="18" charset="0"/>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28600" y="-23794"/>
            <a:ext cx="8686800" cy="6653194"/>
          </a:xfrm>
          <a:prstGeom prst="horizontalScroll">
            <a:avLst/>
          </a:prstGeom>
          <a:noFill/>
          <a:ln w="50800" cmpd="sng">
            <a:solidFill>
              <a:srgbClr val="0070C0"/>
            </a:solidFill>
            <a:prstDash val="dash"/>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id-ID" sz="2800" smtClean="0">
                <a:solidFill>
                  <a:schemeClr val="tx1"/>
                </a:solidFill>
                <a:latin typeface="Times New Roman" pitchFamily="18" charset="0"/>
                <a:cs typeface="Times New Roman" pitchFamily="18" charset="0"/>
              </a:rPr>
              <a:t>THANKS  FOR  YOUR  ATTENTION</a:t>
            </a:r>
            <a:endParaRPr lang="id-ID" sz="2800" dirty="0" smtClean="0">
              <a:solidFill>
                <a:schemeClr val="tx1"/>
              </a:solidFill>
              <a:latin typeface="Times New Roman" pitchFamily="18" charset="0"/>
              <a:cs typeface="Times New Roman"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143000"/>
            <a:ext cx="8458200" cy="3962400"/>
          </a:xfrm>
          <a:prstGeom prst="rect">
            <a:avLst/>
          </a:prstGeom>
          <a:solidFill>
            <a:srgbClr val="FF0000">
              <a:alpha val="7000"/>
            </a:srgbClr>
          </a:solidFill>
          <a:ln w="50800" cmpd="thinThick">
            <a:solidFill>
              <a:srgbClr val="00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id-ID" sz="1800" b="1" dirty="0" smtClean="0">
                <a:solidFill>
                  <a:srgbClr val="FF0000"/>
                </a:solidFill>
              </a:rPr>
              <a:t>DALAM HAL HARTA PERSATUAN HASIL DAN PENDAPATAN</a:t>
            </a:r>
            <a:endParaRPr lang="id-ID" sz="1800" dirty="0" smtClean="0">
              <a:solidFill>
                <a:srgbClr val="FF0000"/>
              </a:solidFill>
            </a:endParaRPr>
          </a:p>
          <a:p>
            <a:pPr algn="just">
              <a:lnSpc>
                <a:spcPct val="150000"/>
              </a:lnSpc>
            </a:pPr>
            <a:r>
              <a:rPr lang="id-ID" sz="1800" b="1" dirty="0" smtClean="0">
                <a:solidFill>
                  <a:schemeClr val="tx1"/>
                </a:solidFill>
              </a:rPr>
              <a:t>	</a:t>
            </a:r>
            <a:r>
              <a:rPr lang="id-ID" sz="1800" dirty="0" smtClean="0">
                <a:solidFill>
                  <a:schemeClr val="tx1"/>
                </a:solidFill>
              </a:rPr>
              <a:t>Dalam hal ini maka prosesnya seperti pada proses pembagian B, hanya saja jika terjadi kerugian ditanggung oleh Suami.</a:t>
            </a:r>
          </a:p>
          <a:p>
            <a:pPr lvl="0" algn="ctr">
              <a:lnSpc>
                <a:spcPct val="150000"/>
              </a:lnSpc>
            </a:pPr>
            <a:r>
              <a:rPr lang="id-ID" sz="1800" b="1" dirty="0" smtClean="0">
                <a:solidFill>
                  <a:srgbClr val="0070C0"/>
                </a:solidFill>
              </a:rPr>
              <a:t>DALAM HAL HARTA TERPISAH SAMA SEKALI</a:t>
            </a:r>
            <a:endParaRPr lang="id-ID" sz="1800" dirty="0" smtClean="0">
              <a:solidFill>
                <a:srgbClr val="0070C0"/>
              </a:solidFill>
            </a:endParaRPr>
          </a:p>
          <a:p>
            <a:pPr algn="just">
              <a:lnSpc>
                <a:spcPct val="150000"/>
              </a:lnSpc>
            </a:pPr>
            <a:r>
              <a:rPr lang="id-ID" sz="1800" dirty="0" smtClean="0">
                <a:solidFill>
                  <a:schemeClr val="tx1"/>
                </a:solidFill>
              </a:rPr>
              <a:t>	Disini karena tidak ada harta persatuan maka harta pribadi kembali ke masing-masing, dan selanjutnya harta pribadi si mati dikurangi dengan utang-utangnnya menjadi harta warisan.</a:t>
            </a:r>
            <a:endParaRPr lang="id-ID" sz="1800" dirty="0">
              <a:solidFill>
                <a:schemeClr val="tx1"/>
              </a:solidFill>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76200"/>
            <a:ext cx="6019800" cy="838200"/>
          </a:xfrm>
          <a:prstGeom prst="roundRect">
            <a:avLst/>
          </a:prstGeom>
          <a:noFill/>
          <a:ln w="44450" cap="sq"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GOLONGAN II</a:t>
            </a:r>
            <a:endParaRPr lang="id-ID" b="1" dirty="0">
              <a:solidFill>
                <a:schemeClr val="tx1"/>
              </a:solidFill>
            </a:endParaRPr>
          </a:p>
        </p:txBody>
      </p:sp>
      <p:sp>
        <p:nvSpPr>
          <p:cNvPr id="3" name="Rectangle 2"/>
          <p:cNvSpPr/>
          <p:nvPr/>
        </p:nvSpPr>
        <p:spPr>
          <a:xfrm>
            <a:off x="304800" y="1066800"/>
            <a:ext cx="8382000" cy="54102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rPr>
              <a:t>Golongan II ini terdiri dari orang tua (ayah dan/atau ibu si meninggal dunia dan saudara-saudara si meninggal dunia).</a:t>
            </a:r>
          </a:p>
          <a:p>
            <a:pPr algn="just">
              <a:lnSpc>
                <a:spcPct val="150000"/>
              </a:lnSpc>
            </a:pPr>
            <a:r>
              <a:rPr lang="id-ID" sz="1800" dirty="0" smtClean="0">
                <a:solidFill>
                  <a:schemeClr val="tx1"/>
                </a:solidFill>
              </a:rPr>
              <a:t>Ketentuannya adalah sebagai berikut :</a:t>
            </a:r>
          </a:p>
          <a:p>
            <a:pPr lvl="0" algn="just">
              <a:lnSpc>
                <a:spcPct val="150000"/>
              </a:lnSpc>
            </a:pPr>
            <a:r>
              <a:rPr lang="id-ID" sz="1800" dirty="0" smtClean="0">
                <a:solidFill>
                  <a:schemeClr val="tx1"/>
                </a:solidFill>
              </a:rPr>
              <a:t>Dalam hal orang tua (ayah/ibu) si meninggal masih hidup</a:t>
            </a:r>
          </a:p>
          <a:p>
            <a:pPr marL="342900" lvl="0" indent="-342900" algn="just">
              <a:lnSpc>
                <a:spcPct val="150000"/>
              </a:lnSpc>
              <a:buFont typeface="Wingdings" pitchFamily="2" charset="2"/>
              <a:buChar char="q"/>
            </a:pPr>
            <a:r>
              <a:rPr lang="id-ID" sz="1800" dirty="0" smtClean="0">
                <a:solidFill>
                  <a:schemeClr val="tx1"/>
                </a:solidFill>
              </a:rPr>
              <a:t>Ayah dan ibu si meninggal masih hidup, kalau ada satu saudara masing-masing menerima 1/3 bagian.</a:t>
            </a:r>
          </a:p>
          <a:p>
            <a:pPr algn="just">
              <a:lnSpc>
                <a:spcPct val="150000"/>
              </a:lnSpc>
            </a:pPr>
            <a:r>
              <a:rPr lang="id-ID" sz="1800" dirty="0" smtClean="0">
                <a:solidFill>
                  <a:schemeClr val="tx1"/>
                </a:solidFill>
              </a:rPr>
              <a:t>				R meninggal dunia, maka pembagian harta 				warisannya adalah sebagai 						berikut.</a:t>
            </a:r>
          </a:p>
          <a:p>
            <a:pPr algn="just">
              <a:lnSpc>
                <a:spcPct val="150000"/>
              </a:lnSpc>
            </a:pPr>
            <a:r>
              <a:rPr lang="id-ID" sz="1800" dirty="0" smtClean="0">
                <a:solidFill>
                  <a:schemeClr val="tx1"/>
                </a:solidFill>
              </a:rPr>
              <a:t>				A dan B masing-masing 1/3, 					jadi berdua (A dan B) =  2/3. 					C menerima 1 – 2/3 = 1/3.</a:t>
            </a:r>
            <a:endParaRPr lang="id-ID" sz="1800" dirty="0">
              <a:solidFill>
                <a:schemeClr val="tx1"/>
              </a:solidFill>
              <a:latin typeface="Book Antiqua" pitchFamily="18" charset="0"/>
            </a:endParaRPr>
          </a:p>
        </p:txBody>
      </p:sp>
      <p:pic>
        <p:nvPicPr>
          <p:cNvPr id="5" name="Picture 4" descr="g_1.jpg"/>
          <p:cNvPicPr>
            <a:picLocks noChangeAspect="1"/>
          </p:cNvPicPr>
          <p:nvPr/>
        </p:nvPicPr>
        <p:blipFill>
          <a:blip r:embed="rId2"/>
          <a:stretch>
            <a:fillRect/>
          </a:stretch>
        </p:blipFill>
        <p:spPr>
          <a:xfrm>
            <a:off x="1143000" y="4267200"/>
            <a:ext cx="2295525" cy="1514475"/>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0" y="762000"/>
            <a:ext cx="6019800" cy="838200"/>
          </a:xfrm>
          <a:prstGeom prst="roundRect">
            <a:avLst/>
          </a:prstGeom>
          <a:noFill/>
          <a:ln w="44450" cap="sq"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GOLONGAN II</a:t>
            </a:r>
            <a:endParaRPr lang="id-ID" b="1" dirty="0">
              <a:solidFill>
                <a:schemeClr val="tx1"/>
              </a:solidFill>
            </a:endParaRPr>
          </a:p>
        </p:txBody>
      </p:sp>
      <p:sp>
        <p:nvSpPr>
          <p:cNvPr id="3" name="Rectangle 2"/>
          <p:cNvSpPr/>
          <p:nvPr/>
        </p:nvSpPr>
        <p:spPr>
          <a:xfrm>
            <a:off x="381000" y="2057400"/>
            <a:ext cx="8382000" cy="38100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buFont typeface="Wingdings" pitchFamily="2" charset="2"/>
              <a:buChar char="q"/>
            </a:pPr>
            <a:r>
              <a:rPr lang="id-ID" sz="1800" dirty="0" smtClean="0">
                <a:solidFill>
                  <a:schemeClr val="tx1"/>
                </a:solidFill>
              </a:rPr>
              <a:t>Ayah dan ibu masing-masing mendapatkan ¼ jika ada dua saudara atau lebih.</a:t>
            </a:r>
          </a:p>
          <a:p>
            <a:pPr marL="3657600" algn="just">
              <a:lnSpc>
                <a:spcPct val="150000"/>
              </a:lnSpc>
            </a:pPr>
            <a:r>
              <a:rPr lang="id-ID" sz="1800" dirty="0" smtClean="0">
                <a:solidFill>
                  <a:schemeClr val="tx1"/>
                </a:solidFill>
              </a:rPr>
              <a:t>P meninggal dunia, maka pembagiannya adalah sebagai berikut :		</a:t>
            </a:r>
          </a:p>
          <a:p>
            <a:pPr lvl="8" algn="just">
              <a:lnSpc>
                <a:spcPct val="150000"/>
              </a:lnSpc>
            </a:pPr>
            <a:r>
              <a:rPr lang="id-ID" sz="1800" dirty="0" smtClean="0">
                <a:solidFill>
                  <a:schemeClr val="tx1"/>
                </a:solidFill>
              </a:rPr>
              <a:t>A dan B masing-masing mendapat ¼, jadi 2 orang mendapat ½, sisanya dibagi untuk C dan D, masing-masing ½X½ = ¼</a:t>
            </a:r>
          </a:p>
          <a:p>
            <a:pPr lvl="8" algn="just">
              <a:lnSpc>
                <a:spcPct val="150000"/>
              </a:lnSpc>
            </a:pPr>
            <a:endParaRPr lang="id-ID" sz="1800" dirty="0" smtClean="0">
              <a:solidFill>
                <a:schemeClr val="tx1"/>
              </a:solidFill>
              <a:latin typeface="Book Antiqua" pitchFamily="18" charset="0"/>
            </a:endParaRPr>
          </a:p>
          <a:p>
            <a:pPr lvl="8" algn="just">
              <a:lnSpc>
                <a:spcPct val="150000"/>
              </a:lnSpc>
            </a:pPr>
            <a:endParaRPr lang="id-ID" sz="1800" dirty="0" smtClean="0">
              <a:solidFill>
                <a:schemeClr val="tx1"/>
              </a:solidFill>
              <a:latin typeface="Book Antiqua" pitchFamily="18" charset="0"/>
            </a:endParaRPr>
          </a:p>
          <a:p>
            <a:pPr lvl="8" algn="just">
              <a:lnSpc>
                <a:spcPct val="150000"/>
              </a:lnSpc>
            </a:pPr>
            <a:endParaRPr lang="id-ID" sz="1800" dirty="0" smtClean="0">
              <a:solidFill>
                <a:schemeClr val="tx1"/>
              </a:solidFill>
              <a:latin typeface="Book Antiqua" pitchFamily="18" charset="0"/>
            </a:endParaRPr>
          </a:p>
          <a:p>
            <a:pPr lvl="8" algn="just">
              <a:lnSpc>
                <a:spcPct val="150000"/>
              </a:lnSpc>
            </a:pPr>
            <a:endParaRPr lang="id-ID" sz="1800" dirty="0" smtClean="0">
              <a:solidFill>
                <a:schemeClr val="tx1"/>
              </a:solidFill>
              <a:latin typeface="Book Antiqua" pitchFamily="18" charset="0"/>
            </a:endParaRPr>
          </a:p>
          <a:p>
            <a:pPr lvl="8" algn="just">
              <a:lnSpc>
                <a:spcPct val="150000"/>
              </a:lnSpc>
            </a:pPr>
            <a:endParaRPr lang="id-ID" sz="1800" dirty="0" smtClean="0">
              <a:solidFill>
                <a:schemeClr val="tx1"/>
              </a:solidFill>
              <a:latin typeface="Book Antiqua" pitchFamily="18" charset="0"/>
            </a:endParaRPr>
          </a:p>
          <a:p>
            <a:pPr lvl="8" algn="just">
              <a:lnSpc>
                <a:spcPct val="150000"/>
              </a:lnSpc>
            </a:pPr>
            <a:endParaRPr lang="id-ID" sz="1800" dirty="0">
              <a:solidFill>
                <a:schemeClr val="tx1"/>
              </a:solidFill>
              <a:latin typeface="Book Antiqua" pitchFamily="18" charset="0"/>
            </a:endParaRPr>
          </a:p>
        </p:txBody>
      </p:sp>
      <p:grpSp>
        <p:nvGrpSpPr>
          <p:cNvPr id="1026" name="Group 2"/>
          <p:cNvGrpSpPr>
            <a:grpSpLocks/>
          </p:cNvGrpSpPr>
          <p:nvPr/>
        </p:nvGrpSpPr>
        <p:grpSpPr bwMode="auto">
          <a:xfrm>
            <a:off x="533400" y="3429000"/>
            <a:ext cx="3276600" cy="2438400"/>
            <a:chOff x="1855" y="7486"/>
            <a:chExt cx="3207" cy="2071"/>
          </a:xfrm>
        </p:grpSpPr>
        <p:sp>
          <p:nvSpPr>
            <p:cNvPr id="1027" name="Text Box 3"/>
            <p:cNvSpPr txBox="1">
              <a:spLocks noChangeArrowheads="1"/>
            </p:cNvSpPr>
            <p:nvPr/>
          </p:nvSpPr>
          <p:spPr bwMode="auto">
            <a:xfrm>
              <a:off x="3973" y="9035"/>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D</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3180" y="9129"/>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P</a:t>
              </a:r>
              <a:r>
                <a:rPr kumimoji="0" lang="id-ID" b="1"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2349" y="8987"/>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C</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1855" y="7486"/>
              <a:ext cx="551"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A</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4587" y="7525"/>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B</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2" name="AutoShape 8"/>
            <p:cNvCxnSpPr>
              <a:cxnSpLocks noChangeShapeType="1"/>
            </p:cNvCxnSpPr>
            <p:nvPr/>
          </p:nvCxnSpPr>
          <p:spPr bwMode="auto">
            <a:xfrm>
              <a:off x="2348" y="7774"/>
              <a:ext cx="2220" cy="3"/>
            </a:xfrm>
            <a:prstGeom prst="straightConnector1">
              <a:avLst/>
            </a:prstGeom>
            <a:noFill/>
            <a:ln w="9525">
              <a:solidFill>
                <a:srgbClr val="000000"/>
              </a:solidFill>
              <a:round/>
              <a:headEnd/>
              <a:tailEnd type="oval" w="med" len="med"/>
            </a:ln>
          </p:spPr>
        </p:cxnSp>
        <p:sp>
          <p:nvSpPr>
            <p:cNvPr id="1033" name="AutoShape 9"/>
            <p:cNvSpPr>
              <a:spLocks noChangeArrowheads="1"/>
            </p:cNvSpPr>
            <p:nvPr/>
          </p:nvSpPr>
          <p:spPr bwMode="auto">
            <a:xfrm>
              <a:off x="2211" y="7679"/>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1034" name="AutoShape 10"/>
            <p:cNvCxnSpPr>
              <a:cxnSpLocks noChangeShapeType="1"/>
            </p:cNvCxnSpPr>
            <p:nvPr/>
          </p:nvCxnSpPr>
          <p:spPr bwMode="auto">
            <a:xfrm>
              <a:off x="3412" y="7793"/>
              <a:ext cx="0" cy="1207"/>
            </a:xfrm>
            <a:prstGeom prst="straightConnector1">
              <a:avLst/>
            </a:prstGeom>
            <a:noFill/>
            <a:ln w="9525">
              <a:solidFill>
                <a:srgbClr val="000000"/>
              </a:solidFill>
              <a:round/>
              <a:headEnd/>
              <a:tailEnd/>
            </a:ln>
          </p:spPr>
        </p:cxnSp>
        <p:cxnSp>
          <p:nvCxnSpPr>
            <p:cNvPr id="1035" name="AutoShape 11"/>
            <p:cNvCxnSpPr>
              <a:cxnSpLocks noChangeShapeType="1"/>
            </p:cNvCxnSpPr>
            <p:nvPr/>
          </p:nvCxnSpPr>
          <p:spPr bwMode="auto">
            <a:xfrm>
              <a:off x="3409" y="7795"/>
              <a:ext cx="761" cy="1189"/>
            </a:xfrm>
            <a:prstGeom prst="straightConnector1">
              <a:avLst/>
            </a:prstGeom>
            <a:noFill/>
            <a:ln w="9525">
              <a:solidFill>
                <a:srgbClr val="000000"/>
              </a:solidFill>
              <a:round/>
              <a:headEnd/>
              <a:tailEnd type="oval" w="med" len="med"/>
            </a:ln>
          </p:spPr>
        </p:cxnSp>
        <p:cxnSp>
          <p:nvCxnSpPr>
            <p:cNvPr id="1036" name="AutoShape 12"/>
            <p:cNvCxnSpPr>
              <a:cxnSpLocks noChangeShapeType="1"/>
            </p:cNvCxnSpPr>
            <p:nvPr/>
          </p:nvCxnSpPr>
          <p:spPr bwMode="auto">
            <a:xfrm flipH="1">
              <a:off x="2613" y="7775"/>
              <a:ext cx="796" cy="1225"/>
            </a:xfrm>
            <a:prstGeom prst="straightConnector1">
              <a:avLst/>
            </a:prstGeom>
            <a:noFill/>
            <a:ln w="9525">
              <a:solidFill>
                <a:srgbClr val="000000"/>
              </a:solidFill>
              <a:round/>
              <a:headEnd/>
              <a:tailEnd type="oval" w="med" len="med"/>
            </a:ln>
          </p:spPr>
        </p:cxnSp>
        <p:sp>
          <p:nvSpPr>
            <p:cNvPr id="1037" name="AutoShape 13"/>
            <p:cNvSpPr>
              <a:spLocks noChangeArrowheads="1"/>
            </p:cNvSpPr>
            <p:nvPr/>
          </p:nvSpPr>
          <p:spPr bwMode="auto">
            <a:xfrm>
              <a:off x="3330" y="8949"/>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0" y="457200"/>
            <a:ext cx="6019800" cy="838200"/>
          </a:xfrm>
          <a:prstGeom prst="roundRect">
            <a:avLst/>
          </a:prstGeom>
          <a:noFill/>
          <a:ln w="44450" cap="sq"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GOLONGAN II</a:t>
            </a:r>
            <a:endParaRPr lang="id-ID" b="1" dirty="0">
              <a:solidFill>
                <a:schemeClr val="tx1"/>
              </a:solidFill>
            </a:endParaRPr>
          </a:p>
        </p:txBody>
      </p:sp>
      <p:sp>
        <p:nvSpPr>
          <p:cNvPr id="3" name="Rectangle 2"/>
          <p:cNvSpPr/>
          <p:nvPr/>
        </p:nvSpPr>
        <p:spPr>
          <a:xfrm>
            <a:off x="304800" y="1600200"/>
            <a:ext cx="8382000" cy="42672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endParaRPr lang="id-ID" sz="1800" dirty="0" smtClean="0">
              <a:solidFill>
                <a:schemeClr val="tx1"/>
              </a:solidFill>
            </a:endParaRPr>
          </a:p>
          <a:p>
            <a:pPr lvl="0" algn="just">
              <a:lnSpc>
                <a:spcPct val="150000"/>
              </a:lnSpc>
            </a:pPr>
            <a:endParaRPr lang="id-ID" sz="1800" dirty="0" smtClean="0">
              <a:solidFill>
                <a:schemeClr val="tx1"/>
              </a:solidFill>
            </a:endParaRPr>
          </a:p>
          <a:p>
            <a:pPr lvl="0" algn="just">
              <a:lnSpc>
                <a:spcPct val="150000"/>
              </a:lnSpc>
            </a:pPr>
            <a:endParaRPr lang="id-ID" sz="1800" dirty="0" smtClean="0">
              <a:solidFill>
                <a:schemeClr val="tx1"/>
              </a:solidFill>
            </a:endParaRPr>
          </a:p>
          <a:p>
            <a:pPr lvl="0" algn="just">
              <a:lnSpc>
                <a:spcPct val="150000"/>
              </a:lnSpc>
            </a:pPr>
            <a:r>
              <a:rPr lang="id-ID" sz="1800" dirty="0" smtClean="0">
                <a:solidFill>
                  <a:schemeClr val="tx1"/>
                </a:solidFill>
              </a:rPr>
              <a:t>Dalam hal orang tua (ayah/ibu) si meninggal masih hidup</a:t>
            </a:r>
          </a:p>
          <a:p>
            <a:pPr marL="342900" lvl="0" indent="-342900" algn="just">
              <a:lnSpc>
                <a:spcPct val="150000"/>
              </a:lnSpc>
              <a:buFont typeface="Wingdings" pitchFamily="2" charset="2"/>
              <a:buChar char="q"/>
            </a:pPr>
            <a:r>
              <a:rPr lang="id-ID" sz="1800" dirty="0" smtClean="0">
                <a:solidFill>
                  <a:schemeClr val="tx1"/>
                </a:solidFill>
              </a:rPr>
              <a:t>Ayah dan ibu masing-masing mendapatkan ¼ jika ada dua saudara atau lebih.				S meninggal dunia, maka pembagiannya 				adalah sebagai berikut :</a:t>
            </a:r>
          </a:p>
          <a:p>
            <a:pPr marL="3673475" algn="just">
              <a:lnSpc>
                <a:spcPct val="150000"/>
              </a:lnSpc>
            </a:pPr>
            <a:r>
              <a:rPr lang="id-ID" sz="1800" dirty="0" smtClean="0">
                <a:solidFill>
                  <a:schemeClr val="tx1"/>
                </a:solidFill>
              </a:rPr>
              <a:t>A dan B masing-masing ¼, jadi keduanya ½. sisanya = 1- ½  = ½ dibagi 4, untuk C, D, E dan F,masing-masing menerima : </a:t>
            </a:r>
          </a:p>
          <a:p>
            <a:pPr marL="3673475" algn="just">
              <a:lnSpc>
                <a:spcPct val="150000"/>
              </a:lnSpc>
            </a:pPr>
            <a:r>
              <a:rPr lang="id-ID" sz="1800" dirty="0" smtClean="0">
                <a:solidFill>
                  <a:schemeClr val="tx1"/>
                </a:solidFill>
              </a:rPr>
              <a:t>¼ x ½ = 1/8;Demikian seterusnya.</a:t>
            </a:r>
          </a:p>
          <a:p>
            <a:pPr marL="3673475" algn="just">
              <a:lnSpc>
                <a:spcPct val="150000"/>
              </a:lnSpc>
            </a:pPr>
            <a:endParaRPr lang="id-ID" sz="1800" dirty="0" smtClean="0">
              <a:solidFill>
                <a:schemeClr val="tx1"/>
              </a:solidFill>
              <a:latin typeface="Book Antiqua" pitchFamily="18" charset="0"/>
            </a:endParaRPr>
          </a:p>
          <a:p>
            <a:pPr marL="3673475" algn="just">
              <a:lnSpc>
                <a:spcPct val="150000"/>
              </a:lnSpc>
            </a:pPr>
            <a:endParaRPr lang="id-ID" sz="1800" dirty="0" smtClean="0">
              <a:solidFill>
                <a:schemeClr val="tx1"/>
              </a:solidFill>
              <a:latin typeface="Book Antiqua" pitchFamily="18" charset="0"/>
            </a:endParaRPr>
          </a:p>
          <a:p>
            <a:pPr marL="3673475" algn="just">
              <a:lnSpc>
                <a:spcPct val="150000"/>
              </a:lnSpc>
            </a:pPr>
            <a:endParaRPr lang="id-ID" sz="1800" dirty="0" smtClean="0">
              <a:solidFill>
                <a:schemeClr val="tx1"/>
              </a:solidFill>
              <a:latin typeface="Book Antiqua" pitchFamily="18" charset="0"/>
            </a:endParaRPr>
          </a:p>
          <a:p>
            <a:pPr marL="3673475" algn="just">
              <a:lnSpc>
                <a:spcPct val="150000"/>
              </a:lnSpc>
            </a:pPr>
            <a:endParaRPr lang="id-ID" sz="1800" dirty="0" smtClean="0">
              <a:solidFill>
                <a:schemeClr val="tx1"/>
              </a:solidFill>
              <a:latin typeface="Book Antiqua" pitchFamily="18" charset="0"/>
            </a:endParaRPr>
          </a:p>
        </p:txBody>
      </p:sp>
      <p:grpSp>
        <p:nvGrpSpPr>
          <p:cNvPr id="2050" name="Group 2"/>
          <p:cNvGrpSpPr>
            <a:grpSpLocks/>
          </p:cNvGrpSpPr>
          <p:nvPr/>
        </p:nvGrpSpPr>
        <p:grpSpPr bwMode="auto">
          <a:xfrm>
            <a:off x="609600" y="2819400"/>
            <a:ext cx="3200400" cy="2743200"/>
            <a:chOff x="1795" y="1440"/>
            <a:chExt cx="3081" cy="2026"/>
          </a:xfrm>
        </p:grpSpPr>
        <p:sp>
          <p:nvSpPr>
            <p:cNvPr id="2051" name="Text Box 3"/>
            <p:cNvSpPr txBox="1">
              <a:spLocks noChangeArrowheads="1"/>
            </p:cNvSpPr>
            <p:nvPr/>
          </p:nvSpPr>
          <p:spPr bwMode="auto">
            <a:xfrm>
              <a:off x="4197" y="2665"/>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F</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grpSp>
          <p:nvGrpSpPr>
            <p:cNvPr id="2052" name="Group 4"/>
            <p:cNvGrpSpPr>
              <a:grpSpLocks/>
            </p:cNvGrpSpPr>
            <p:nvPr/>
          </p:nvGrpSpPr>
          <p:grpSpPr bwMode="auto">
            <a:xfrm>
              <a:off x="1795" y="1440"/>
              <a:ext cx="3081" cy="2026"/>
              <a:chOff x="1795" y="1440"/>
              <a:chExt cx="3081" cy="2026"/>
            </a:xfrm>
          </p:grpSpPr>
          <p:sp>
            <p:nvSpPr>
              <p:cNvPr id="2053" name="Text Box 5"/>
              <p:cNvSpPr txBox="1">
                <a:spLocks noChangeArrowheads="1"/>
              </p:cNvSpPr>
              <p:nvPr/>
            </p:nvSpPr>
            <p:spPr bwMode="auto">
              <a:xfrm>
                <a:off x="4462" y="1479"/>
                <a:ext cx="414"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B</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3726" y="2808"/>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E</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2718" y="3038"/>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S</a:t>
                </a:r>
                <a:r>
                  <a:rPr kumimoji="0" lang="id-ID" b="1" i="0" u="none" strike="noStrike" cap="none" normalizeH="0" baseline="3000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3262" y="2915"/>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D</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2141" y="2967"/>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C</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2058" name="Text Box 10"/>
              <p:cNvSpPr txBox="1">
                <a:spLocks noChangeArrowheads="1"/>
              </p:cNvSpPr>
              <p:nvPr/>
            </p:nvSpPr>
            <p:spPr bwMode="auto">
              <a:xfrm>
                <a:off x="1795" y="1440"/>
                <a:ext cx="551"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A</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2059" name="AutoShape 11"/>
              <p:cNvCxnSpPr>
                <a:cxnSpLocks noChangeShapeType="1"/>
              </p:cNvCxnSpPr>
              <p:nvPr/>
            </p:nvCxnSpPr>
            <p:spPr bwMode="auto">
              <a:xfrm flipH="1">
                <a:off x="2912" y="1786"/>
                <a:ext cx="256" cy="1181"/>
              </a:xfrm>
              <a:prstGeom prst="straightConnector1">
                <a:avLst/>
              </a:prstGeom>
              <a:noFill/>
              <a:ln w="9525">
                <a:solidFill>
                  <a:srgbClr val="000000"/>
                </a:solidFill>
                <a:round/>
                <a:headEnd/>
                <a:tailEnd/>
              </a:ln>
            </p:spPr>
          </p:cxnSp>
          <p:cxnSp>
            <p:nvCxnSpPr>
              <p:cNvPr id="2060" name="AutoShape 12"/>
              <p:cNvCxnSpPr>
                <a:cxnSpLocks noChangeShapeType="1"/>
              </p:cNvCxnSpPr>
              <p:nvPr/>
            </p:nvCxnSpPr>
            <p:spPr bwMode="auto">
              <a:xfrm>
                <a:off x="3168" y="1778"/>
                <a:ext cx="311" cy="1189"/>
              </a:xfrm>
              <a:prstGeom prst="straightConnector1">
                <a:avLst/>
              </a:prstGeom>
              <a:noFill/>
              <a:ln w="9525">
                <a:solidFill>
                  <a:srgbClr val="000000"/>
                </a:solidFill>
                <a:round/>
                <a:headEnd/>
                <a:tailEnd type="oval" w="med" len="med"/>
              </a:ln>
            </p:spPr>
          </p:cxnSp>
          <p:cxnSp>
            <p:nvCxnSpPr>
              <p:cNvPr id="2061" name="AutoShape 13"/>
              <p:cNvCxnSpPr>
                <a:cxnSpLocks noChangeShapeType="1"/>
              </p:cNvCxnSpPr>
              <p:nvPr/>
            </p:nvCxnSpPr>
            <p:spPr bwMode="auto">
              <a:xfrm flipH="1">
                <a:off x="2372" y="1781"/>
                <a:ext cx="796" cy="1225"/>
              </a:xfrm>
              <a:prstGeom prst="straightConnector1">
                <a:avLst/>
              </a:prstGeom>
              <a:noFill/>
              <a:ln w="9525">
                <a:solidFill>
                  <a:srgbClr val="000000"/>
                </a:solidFill>
                <a:round/>
                <a:headEnd/>
                <a:tailEnd type="oval" w="med" len="med"/>
              </a:ln>
            </p:spPr>
          </p:cxnSp>
          <p:sp>
            <p:nvSpPr>
              <p:cNvPr id="2062" name="AutoShape 14"/>
              <p:cNvSpPr>
                <a:spLocks noChangeArrowheads="1"/>
              </p:cNvSpPr>
              <p:nvPr/>
            </p:nvSpPr>
            <p:spPr bwMode="auto">
              <a:xfrm>
                <a:off x="2830" y="2929"/>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2063" name="AutoShape 15"/>
              <p:cNvCxnSpPr>
                <a:cxnSpLocks noChangeShapeType="1"/>
              </p:cNvCxnSpPr>
              <p:nvPr/>
            </p:nvCxnSpPr>
            <p:spPr bwMode="auto">
              <a:xfrm>
                <a:off x="3171" y="1786"/>
                <a:ext cx="753" cy="973"/>
              </a:xfrm>
              <a:prstGeom prst="straightConnector1">
                <a:avLst/>
              </a:prstGeom>
              <a:noFill/>
              <a:ln w="9525">
                <a:solidFill>
                  <a:srgbClr val="000000"/>
                </a:solidFill>
                <a:round/>
                <a:headEnd/>
                <a:tailEnd/>
              </a:ln>
            </p:spPr>
          </p:cxnSp>
          <p:sp>
            <p:nvSpPr>
              <p:cNvPr id="2064" name="AutoShape 16"/>
              <p:cNvSpPr>
                <a:spLocks noChangeArrowheads="1"/>
              </p:cNvSpPr>
              <p:nvPr/>
            </p:nvSpPr>
            <p:spPr bwMode="auto">
              <a:xfrm>
                <a:off x="3851" y="2702"/>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2065" name="AutoShape 17"/>
              <p:cNvCxnSpPr>
                <a:cxnSpLocks noChangeShapeType="1"/>
              </p:cNvCxnSpPr>
              <p:nvPr/>
            </p:nvCxnSpPr>
            <p:spPr bwMode="auto">
              <a:xfrm>
                <a:off x="3171" y="1792"/>
                <a:ext cx="1101" cy="824"/>
              </a:xfrm>
              <a:prstGeom prst="straightConnector1">
                <a:avLst/>
              </a:prstGeom>
              <a:noFill/>
              <a:ln w="9525">
                <a:solidFill>
                  <a:srgbClr val="000000"/>
                </a:solidFill>
                <a:round/>
                <a:headEnd/>
                <a:tailEnd type="oval" w="med" len="med"/>
              </a:ln>
            </p:spPr>
          </p:cxnSp>
          <p:cxnSp>
            <p:nvCxnSpPr>
              <p:cNvPr id="2066" name="AutoShape 18"/>
              <p:cNvCxnSpPr>
                <a:cxnSpLocks noChangeShapeType="1"/>
              </p:cNvCxnSpPr>
              <p:nvPr/>
            </p:nvCxnSpPr>
            <p:spPr bwMode="auto">
              <a:xfrm>
                <a:off x="2230" y="1775"/>
                <a:ext cx="2220" cy="3"/>
              </a:xfrm>
              <a:prstGeom prst="straightConnector1">
                <a:avLst/>
              </a:prstGeom>
              <a:noFill/>
              <a:ln w="9525">
                <a:solidFill>
                  <a:srgbClr val="000000"/>
                </a:solidFill>
                <a:round/>
                <a:headEnd type="oval" w="med" len="med"/>
                <a:tailEnd/>
              </a:ln>
            </p:spPr>
          </p:cxnSp>
          <p:sp>
            <p:nvSpPr>
              <p:cNvPr id="2067" name="AutoShape 19"/>
              <p:cNvSpPr>
                <a:spLocks noChangeArrowheads="1"/>
              </p:cNvSpPr>
              <p:nvPr/>
            </p:nvSpPr>
            <p:spPr bwMode="auto">
              <a:xfrm>
                <a:off x="4381" y="1657"/>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457200"/>
            <a:ext cx="6019800" cy="838200"/>
          </a:xfrm>
          <a:prstGeom prst="roundRect">
            <a:avLst/>
          </a:prstGeom>
          <a:noFill/>
          <a:ln w="44450" cap="sq"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GOLONGAN II</a:t>
            </a:r>
            <a:endParaRPr lang="id-ID" b="1" dirty="0">
              <a:solidFill>
                <a:schemeClr val="tx1"/>
              </a:solidFill>
            </a:endParaRPr>
          </a:p>
        </p:txBody>
      </p:sp>
      <p:sp>
        <p:nvSpPr>
          <p:cNvPr id="3" name="Rectangle 2"/>
          <p:cNvSpPr/>
          <p:nvPr/>
        </p:nvSpPr>
        <p:spPr>
          <a:xfrm>
            <a:off x="304800" y="1752600"/>
            <a:ext cx="8382000" cy="41910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endParaRPr lang="id-ID" sz="1800" dirty="0" smtClean="0">
              <a:solidFill>
                <a:schemeClr val="tx1"/>
              </a:solidFill>
            </a:endParaRPr>
          </a:p>
          <a:p>
            <a:pPr lvl="0" algn="just">
              <a:lnSpc>
                <a:spcPct val="150000"/>
              </a:lnSpc>
            </a:pPr>
            <a:endParaRPr lang="id-ID" sz="1800" dirty="0" smtClean="0">
              <a:solidFill>
                <a:schemeClr val="tx1"/>
              </a:solidFill>
            </a:endParaRPr>
          </a:p>
          <a:p>
            <a:pPr lvl="0" algn="just">
              <a:lnSpc>
                <a:spcPct val="150000"/>
              </a:lnSpc>
            </a:pPr>
            <a:endParaRPr lang="id-ID" sz="1800" dirty="0" smtClean="0">
              <a:solidFill>
                <a:schemeClr val="tx1"/>
              </a:solidFill>
            </a:endParaRPr>
          </a:p>
          <a:p>
            <a:pPr lvl="0" algn="just">
              <a:lnSpc>
                <a:spcPct val="150000"/>
              </a:lnSpc>
            </a:pPr>
            <a:endParaRPr lang="id-ID" sz="1800" dirty="0" smtClean="0">
              <a:solidFill>
                <a:schemeClr val="tx1"/>
              </a:solidFill>
            </a:endParaRPr>
          </a:p>
          <a:p>
            <a:pPr lvl="0" algn="just">
              <a:lnSpc>
                <a:spcPct val="150000"/>
              </a:lnSpc>
            </a:pPr>
            <a:endParaRPr lang="id-ID" sz="1800" dirty="0" smtClean="0">
              <a:solidFill>
                <a:schemeClr val="tx1"/>
              </a:solidFill>
            </a:endParaRPr>
          </a:p>
          <a:p>
            <a:pPr lvl="0" algn="just">
              <a:lnSpc>
                <a:spcPct val="150000"/>
              </a:lnSpc>
            </a:pPr>
            <a:r>
              <a:rPr lang="id-ID" sz="1800" dirty="0" smtClean="0">
                <a:solidFill>
                  <a:schemeClr val="tx1"/>
                </a:solidFill>
              </a:rPr>
              <a:t>Dalam hal orang tua (ayah/ibu) si meninggal masih hidup</a:t>
            </a:r>
          </a:p>
          <a:p>
            <a:pPr marL="342900" lvl="0" indent="-342900" algn="just">
              <a:lnSpc>
                <a:spcPct val="150000"/>
              </a:lnSpc>
              <a:buFont typeface="Wingdings" pitchFamily="2" charset="2"/>
              <a:buChar char="q"/>
            </a:pPr>
            <a:r>
              <a:rPr lang="id-ID" sz="1800" dirty="0" smtClean="0">
                <a:solidFill>
                  <a:schemeClr val="tx1"/>
                </a:solidFill>
              </a:rPr>
              <a:t>Jika ayah atau ibu saja yang ada bersama dengan satu orang saudara, maka 				pembagiannya adalah sebagai berikut :</a:t>
            </a:r>
          </a:p>
          <a:p>
            <a:pPr>
              <a:lnSpc>
                <a:spcPct val="150000"/>
              </a:lnSpc>
            </a:pPr>
            <a:r>
              <a:rPr lang="id-ID" sz="1800" dirty="0" smtClean="0">
                <a:solidFill>
                  <a:schemeClr val="tx1"/>
                </a:solidFill>
                <a:latin typeface="Book Antiqua" pitchFamily="18" charset="0"/>
              </a:rPr>
              <a:t>				</a:t>
            </a:r>
            <a:r>
              <a:rPr lang="id-ID" sz="1800" dirty="0" smtClean="0">
                <a:solidFill>
                  <a:schemeClr val="tx1"/>
                </a:solidFill>
              </a:rPr>
              <a:t>Ayah/ Ibu masih hidup, mendapat ½ bagian, 				kemudian sisanya yaitu 1 – ½ = ½ untuk 				saudara.</a:t>
            </a:r>
          </a:p>
          <a:p>
            <a:pPr>
              <a:lnSpc>
                <a:spcPct val="150000"/>
              </a:lnSpc>
            </a:pPr>
            <a:endParaRPr lang="id-ID" sz="1800" dirty="0" smtClean="0">
              <a:solidFill>
                <a:schemeClr val="tx1"/>
              </a:solidFill>
            </a:endParaRPr>
          </a:p>
          <a:p>
            <a:pPr>
              <a:lnSpc>
                <a:spcPct val="150000"/>
              </a:lnSpc>
            </a:pPr>
            <a:endParaRPr lang="id-ID" sz="1800" dirty="0" smtClean="0">
              <a:solidFill>
                <a:schemeClr val="tx1"/>
              </a:solidFill>
            </a:endParaRPr>
          </a:p>
          <a:p>
            <a:pPr>
              <a:lnSpc>
                <a:spcPct val="150000"/>
              </a:lnSpc>
            </a:pPr>
            <a:endParaRPr lang="id-ID" sz="1800" dirty="0" smtClean="0">
              <a:solidFill>
                <a:schemeClr val="tx1"/>
              </a:solidFill>
            </a:endParaRPr>
          </a:p>
          <a:p>
            <a:pPr>
              <a:lnSpc>
                <a:spcPct val="150000"/>
              </a:lnSpc>
            </a:pPr>
            <a:endParaRPr lang="id-ID" sz="1800" dirty="0" smtClean="0">
              <a:solidFill>
                <a:schemeClr val="tx1"/>
              </a:solidFill>
            </a:endParaRPr>
          </a:p>
          <a:p>
            <a:pPr>
              <a:lnSpc>
                <a:spcPct val="150000"/>
              </a:lnSpc>
            </a:pPr>
            <a:endParaRPr lang="id-ID" sz="1800" dirty="0" smtClean="0">
              <a:solidFill>
                <a:schemeClr val="tx1"/>
              </a:solidFill>
              <a:latin typeface="Book Antiqua" pitchFamily="18" charset="0"/>
            </a:endParaRPr>
          </a:p>
          <a:p>
            <a:pPr>
              <a:lnSpc>
                <a:spcPct val="150000"/>
              </a:lnSpc>
            </a:pPr>
            <a:endParaRPr lang="id-ID" sz="1800" dirty="0" smtClean="0">
              <a:solidFill>
                <a:schemeClr val="tx1"/>
              </a:solidFill>
              <a:latin typeface="Book Antiqua" pitchFamily="18" charset="0"/>
            </a:endParaRPr>
          </a:p>
          <a:p>
            <a:pPr>
              <a:lnSpc>
                <a:spcPct val="150000"/>
              </a:lnSpc>
            </a:pPr>
            <a:endParaRPr lang="id-ID" sz="1800" dirty="0">
              <a:solidFill>
                <a:schemeClr val="tx1"/>
              </a:solidFill>
              <a:latin typeface="Book Antiqua" pitchFamily="18" charset="0"/>
            </a:endParaRPr>
          </a:p>
        </p:txBody>
      </p:sp>
      <p:grpSp>
        <p:nvGrpSpPr>
          <p:cNvPr id="25" name="Group 2"/>
          <p:cNvGrpSpPr>
            <a:grpSpLocks/>
          </p:cNvGrpSpPr>
          <p:nvPr/>
        </p:nvGrpSpPr>
        <p:grpSpPr bwMode="auto">
          <a:xfrm>
            <a:off x="609600" y="3073240"/>
            <a:ext cx="3276600" cy="2413160"/>
            <a:chOff x="1855" y="7486"/>
            <a:chExt cx="3207" cy="1929"/>
          </a:xfrm>
        </p:grpSpPr>
        <p:sp>
          <p:nvSpPr>
            <p:cNvPr id="27" name="Text Box 4"/>
            <p:cNvSpPr txBox="1">
              <a:spLocks noChangeArrowheads="1"/>
            </p:cNvSpPr>
            <p:nvPr/>
          </p:nvSpPr>
          <p:spPr bwMode="auto">
            <a:xfrm>
              <a:off x="4018" y="8948"/>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P</a:t>
              </a:r>
              <a:r>
                <a:rPr kumimoji="0" lang="id-ID" b="1" i="0" u="none" strike="noStrike" cap="none" normalizeH="0" baseline="3000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5"/>
            <p:cNvSpPr txBox="1">
              <a:spLocks noChangeArrowheads="1"/>
            </p:cNvSpPr>
            <p:nvPr/>
          </p:nvSpPr>
          <p:spPr bwMode="auto">
            <a:xfrm>
              <a:off x="2349" y="8987"/>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C</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29" name="Text Box 6"/>
            <p:cNvSpPr txBox="1">
              <a:spLocks noChangeArrowheads="1"/>
            </p:cNvSpPr>
            <p:nvPr/>
          </p:nvSpPr>
          <p:spPr bwMode="auto">
            <a:xfrm>
              <a:off x="1855" y="7486"/>
              <a:ext cx="551"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id-ID" b="1" dirty="0" smtClean="0"/>
                <a:t>A</a:t>
              </a:r>
              <a:r>
                <a:rPr lang="id-ID" b="1" baseline="30000" dirty="0" smtClean="0"/>
                <a:t>+</a:t>
              </a:r>
              <a:endParaRPr lang="id-ID" dirty="0" smtClean="0"/>
            </a:p>
            <a:p>
              <a:pPr marL="0" marR="0" lvl="0" indent="0" algn="l" defTabSz="914400" rtl="0" eaLnBrk="1" fontAlgn="base" latinLnBrk="0" hangingPunct="1">
                <a:lnSpc>
                  <a:spcPct val="100000"/>
                </a:lnSpc>
                <a:spcBef>
                  <a:spcPct val="0"/>
                </a:spcBef>
                <a:spcAft>
                  <a:spcPts val="1000"/>
                </a:spcAft>
                <a:buClrTx/>
                <a:buSzTx/>
                <a:buFontTx/>
                <a:buNone/>
                <a:tabLst/>
              </a:pP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Text Box 7"/>
            <p:cNvSpPr txBox="1">
              <a:spLocks noChangeArrowheads="1"/>
            </p:cNvSpPr>
            <p:nvPr/>
          </p:nvSpPr>
          <p:spPr bwMode="auto">
            <a:xfrm>
              <a:off x="4587" y="7525"/>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B</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1" name="AutoShape 8"/>
            <p:cNvCxnSpPr>
              <a:cxnSpLocks noChangeShapeType="1"/>
            </p:cNvCxnSpPr>
            <p:nvPr/>
          </p:nvCxnSpPr>
          <p:spPr bwMode="auto">
            <a:xfrm>
              <a:off x="2348" y="7774"/>
              <a:ext cx="2220" cy="3"/>
            </a:xfrm>
            <a:prstGeom prst="straightConnector1">
              <a:avLst/>
            </a:prstGeom>
            <a:noFill/>
            <a:ln w="9525">
              <a:solidFill>
                <a:srgbClr val="000000"/>
              </a:solidFill>
              <a:round/>
              <a:headEnd/>
              <a:tailEnd type="oval" w="med" len="med"/>
            </a:ln>
          </p:spPr>
        </p:cxnSp>
        <p:sp>
          <p:nvSpPr>
            <p:cNvPr id="32" name="AutoShape 9"/>
            <p:cNvSpPr>
              <a:spLocks noChangeArrowheads="1"/>
            </p:cNvSpPr>
            <p:nvPr/>
          </p:nvSpPr>
          <p:spPr bwMode="auto">
            <a:xfrm>
              <a:off x="2211" y="7679"/>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34" name="AutoShape 11"/>
            <p:cNvCxnSpPr>
              <a:cxnSpLocks noChangeShapeType="1"/>
            </p:cNvCxnSpPr>
            <p:nvPr/>
          </p:nvCxnSpPr>
          <p:spPr bwMode="auto">
            <a:xfrm>
              <a:off x="3409" y="7795"/>
              <a:ext cx="761" cy="1189"/>
            </a:xfrm>
            <a:prstGeom prst="straightConnector1">
              <a:avLst/>
            </a:prstGeom>
            <a:noFill/>
            <a:ln w="9525">
              <a:solidFill>
                <a:srgbClr val="000000"/>
              </a:solidFill>
              <a:round/>
              <a:headEnd/>
              <a:tailEnd type="oval" w="med" len="med"/>
            </a:ln>
          </p:spPr>
        </p:cxnSp>
        <p:cxnSp>
          <p:nvCxnSpPr>
            <p:cNvPr id="35" name="AutoShape 12"/>
            <p:cNvCxnSpPr>
              <a:cxnSpLocks noChangeShapeType="1"/>
            </p:cNvCxnSpPr>
            <p:nvPr/>
          </p:nvCxnSpPr>
          <p:spPr bwMode="auto">
            <a:xfrm flipH="1">
              <a:off x="2613" y="7775"/>
              <a:ext cx="796" cy="1225"/>
            </a:xfrm>
            <a:prstGeom prst="straightConnector1">
              <a:avLst/>
            </a:prstGeom>
            <a:noFill/>
            <a:ln w="9525">
              <a:solidFill>
                <a:srgbClr val="000000"/>
              </a:solidFill>
              <a:round/>
              <a:headEnd/>
              <a:tailEnd type="oval" w="med" len="med"/>
            </a:ln>
          </p:spPr>
        </p:cxnSp>
      </p:gr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00200" y="609600"/>
            <a:ext cx="6019800" cy="838200"/>
          </a:xfrm>
          <a:prstGeom prst="roundRect">
            <a:avLst/>
          </a:prstGeom>
          <a:noFill/>
          <a:ln w="44450" cap="sq"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GOLONGAN II</a:t>
            </a:r>
            <a:endParaRPr lang="id-ID" b="1" dirty="0">
              <a:solidFill>
                <a:schemeClr val="tx1"/>
              </a:solidFill>
            </a:endParaRPr>
          </a:p>
        </p:txBody>
      </p:sp>
      <p:sp>
        <p:nvSpPr>
          <p:cNvPr id="3" name="Rectangle 2"/>
          <p:cNvSpPr/>
          <p:nvPr/>
        </p:nvSpPr>
        <p:spPr>
          <a:xfrm>
            <a:off x="304800" y="1752600"/>
            <a:ext cx="8382000" cy="41148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buFont typeface="Wingdings" pitchFamily="2" charset="2"/>
              <a:buChar char="q"/>
            </a:pPr>
            <a:r>
              <a:rPr lang="id-ID" sz="1800" dirty="0" smtClean="0">
                <a:solidFill>
                  <a:schemeClr val="tx1"/>
                </a:solidFill>
              </a:rPr>
              <a:t>Akan tetapi jika ayah/ibu tersebut bersama-sama dengan dua orang saudara atau lebih maka, ayah atau ibu mendapat 1/4. 							T meninggal dunia denga ahli warisnya yaitu 				ayah, dan 5 orang saudaranya, yaitu C, D, 				E, F dan G. Maka pembagiannya adalah :</a:t>
            </a:r>
          </a:p>
          <a:p>
            <a:pPr marL="3594100" algn="just">
              <a:lnSpc>
                <a:spcPct val="150000"/>
              </a:lnSpc>
            </a:pPr>
            <a:r>
              <a:rPr lang="id-ID" sz="1800" dirty="0" smtClean="0">
                <a:solidFill>
                  <a:schemeClr val="tx1"/>
                </a:solidFill>
              </a:rPr>
              <a:t>	Ayah = 1/4, sisa 1 – 1/4= 3/4.</a:t>
            </a:r>
          </a:p>
          <a:p>
            <a:pPr marL="3594100" algn="just">
              <a:lnSpc>
                <a:spcPct val="150000"/>
              </a:lnSpc>
            </a:pPr>
            <a:r>
              <a:rPr lang="id-ID" sz="1800" dirty="0" smtClean="0">
                <a:solidFill>
                  <a:schemeClr val="tx1"/>
                </a:solidFill>
              </a:rPr>
              <a:t>C = D = E = F = G = 1/5 x 3/4= 3/20.</a:t>
            </a:r>
          </a:p>
          <a:p>
            <a:pPr marL="3594100" algn="just">
              <a:lnSpc>
                <a:spcPct val="150000"/>
              </a:lnSpc>
            </a:pPr>
            <a:endParaRPr lang="id-ID" sz="1800" dirty="0" smtClean="0">
              <a:solidFill>
                <a:schemeClr val="tx1"/>
              </a:solidFill>
            </a:endParaRPr>
          </a:p>
          <a:p>
            <a:pPr marL="3594100" algn="just">
              <a:lnSpc>
                <a:spcPct val="150000"/>
              </a:lnSpc>
            </a:pPr>
            <a:endParaRPr lang="id-ID" sz="1800" dirty="0" smtClean="0">
              <a:solidFill>
                <a:schemeClr val="tx1"/>
              </a:solidFill>
            </a:endParaRPr>
          </a:p>
          <a:p>
            <a:pPr marL="3594100" algn="just">
              <a:lnSpc>
                <a:spcPct val="150000"/>
              </a:lnSpc>
            </a:pPr>
            <a:endParaRPr lang="id-ID" sz="1800" dirty="0" smtClean="0">
              <a:solidFill>
                <a:schemeClr val="tx1"/>
              </a:solidFill>
            </a:endParaRPr>
          </a:p>
          <a:p>
            <a:pPr>
              <a:lnSpc>
                <a:spcPct val="150000"/>
              </a:lnSpc>
            </a:pPr>
            <a:endParaRPr lang="id-ID" sz="1800" dirty="0" smtClean="0">
              <a:solidFill>
                <a:schemeClr val="tx1"/>
              </a:solidFill>
              <a:latin typeface="Book Antiqua" pitchFamily="18" charset="0"/>
            </a:endParaRPr>
          </a:p>
          <a:p>
            <a:pPr>
              <a:lnSpc>
                <a:spcPct val="150000"/>
              </a:lnSpc>
            </a:pPr>
            <a:endParaRPr lang="id-ID" sz="1800" dirty="0">
              <a:solidFill>
                <a:schemeClr val="tx1"/>
              </a:solidFill>
              <a:latin typeface="Book Antiqua" pitchFamily="18" charset="0"/>
            </a:endParaRPr>
          </a:p>
        </p:txBody>
      </p:sp>
      <p:grpSp>
        <p:nvGrpSpPr>
          <p:cNvPr id="3074" name="Group 2"/>
          <p:cNvGrpSpPr>
            <a:grpSpLocks/>
          </p:cNvGrpSpPr>
          <p:nvPr/>
        </p:nvGrpSpPr>
        <p:grpSpPr bwMode="auto">
          <a:xfrm>
            <a:off x="228600" y="3124200"/>
            <a:ext cx="3581400" cy="1981200"/>
            <a:chOff x="1317" y="5132"/>
            <a:chExt cx="3788" cy="1779"/>
          </a:xfrm>
        </p:grpSpPr>
        <p:sp>
          <p:nvSpPr>
            <p:cNvPr id="3075" name="Text Box 3"/>
            <p:cNvSpPr txBox="1">
              <a:spLocks noChangeArrowheads="1"/>
            </p:cNvSpPr>
            <p:nvPr/>
          </p:nvSpPr>
          <p:spPr bwMode="auto">
            <a:xfrm>
              <a:off x="4240" y="6360"/>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G</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3076" name="Text Box 4"/>
            <p:cNvSpPr txBox="1">
              <a:spLocks noChangeArrowheads="1"/>
            </p:cNvSpPr>
            <p:nvPr/>
          </p:nvSpPr>
          <p:spPr bwMode="auto">
            <a:xfrm>
              <a:off x="4600" y="5132"/>
              <a:ext cx="505" cy="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B</a:t>
              </a:r>
              <a:r>
                <a:rPr kumimoji="0" lang="id-ID" b="1"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3077" name="Text Box 5"/>
            <p:cNvSpPr txBox="1">
              <a:spLocks noChangeArrowheads="1"/>
            </p:cNvSpPr>
            <p:nvPr/>
          </p:nvSpPr>
          <p:spPr bwMode="auto">
            <a:xfrm>
              <a:off x="3815" y="6467"/>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F</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3078" name="Text Box 6"/>
            <p:cNvSpPr txBox="1">
              <a:spLocks noChangeArrowheads="1"/>
            </p:cNvSpPr>
            <p:nvPr/>
          </p:nvSpPr>
          <p:spPr bwMode="auto">
            <a:xfrm>
              <a:off x="3387" y="6467"/>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E</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3079" name="Text Box 7"/>
            <p:cNvSpPr txBox="1">
              <a:spLocks noChangeArrowheads="1"/>
            </p:cNvSpPr>
            <p:nvPr/>
          </p:nvSpPr>
          <p:spPr bwMode="auto">
            <a:xfrm>
              <a:off x="2427" y="6483"/>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T</a:t>
              </a:r>
              <a:r>
                <a:rPr kumimoji="0" lang="id-ID" b="1"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3080" name="Text Box 8"/>
            <p:cNvSpPr txBox="1">
              <a:spLocks noChangeArrowheads="1"/>
            </p:cNvSpPr>
            <p:nvPr/>
          </p:nvSpPr>
          <p:spPr bwMode="auto">
            <a:xfrm>
              <a:off x="2860" y="6461"/>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D</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3081" name="Text Box 9"/>
            <p:cNvSpPr txBox="1">
              <a:spLocks noChangeArrowheads="1"/>
            </p:cNvSpPr>
            <p:nvPr/>
          </p:nvSpPr>
          <p:spPr bwMode="auto">
            <a:xfrm>
              <a:off x="2056" y="6467"/>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C</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3082" name="Text Box 10"/>
            <p:cNvSpPr txBox="1">
              <a:spLocks noChangeArrowheads="1"/>
            </p:cNvSpPr>
            <p:nvPr/>
          </p:nvSpPr>
          <p:spPr bwMode="auto">
            <a:xfrm>
              <a:off x="1317" y="5132"/>
              <a:ext cx="411"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A</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083" name="AutoShape 11"/>
            <p:cNvCxnSpPr>
              <a:cxnSpLocks noChangeShapeType="1"/>
            </p:cNvCxnSpPr>
            <p:nvPr/>
          </p:nvCxnSpPr>
          <p:spPr bwMode="auto">
            <a:xfrm flipH="1">
              <a:off x="2327" y="5376"/>
              <a:ext cx="596" cy="973"/>
            </a:xfrm>
            <a:prstGeom prst="straightConnector1">
              <a:avLst/>
            </a:prstGeom>
            <a:noFill/>
            <a:ln w="9525">
              <a:solidFill>
                <a:srgbClr val="000000"/>
              </a:solidFill>
              <a:round/>
              <a:headEnd/>
              <a:tailEnd/>
            </a:ln>
          </p:spPr>
        </p:cxnSp>
        <p:cxnSp>
          <p:nvCxnSpPr>
            <p:cNvPr id="3084" name="AutoShape 12"/>
            <p:cNvCxnSpPr>
              <a:cxnSpLocks noChangeShapeType="1"/>
            </p:cNvCxnSpPr>
            <p:nvPr/>
          </p:nvCxnSpPr>
          <p:spPr bwMode="auto">
            <a:xfrm>
              <a:off x="2923" y="5393"/>
              <a:ext cx="655" cy="1068"/>
            </a:xfrm>
            <a:prstGeom prst="straightConnector1">
              <a:avLst/>
            </a:prstGeom>
            <a:noFill/>
            <a:ln w="9525">
              <a:solidFill>
                <a:srgbClr val="000000"/>
              </a:solidFill>
              <a:round/>
              <a:headEnd/>
              <a:tailEnd type="oval" w="med" len="med"/>
            </a:ln>
          </p:spPr>
        </p:cxnSp>
        <p:cxnSp>
          <p:nvCxnSpPr>
            <p:cNvPr id="3085" name="AutoShape 13"/>
            <p:cNvCxnSpPr>
              <a:cxnSpLocks noChangeShapeType="1"/>
            </p:cNvCxnSpPr>
            <p:nvPr/>
          </p:nvCxnSpPr>
          <p:spPr bwMode="auto">
            <a:xfrm>
              <a:off x="2908" y="5387"/>
              <a:ext cx="1115" cy="973"/>
            </a:xfrm>
            <a:prstGeom prst="straightConnector1">
              <a:avLst/>
            </a:prstGeom>
            <a:noFill/>
            <a:ln w="9525">
              <a:solidFill>
                <a:srgbClr val="000000"/>
              </a:solidFill>
              <a:round/>
              <a:headEnd/>
              <a:tailEnd/>
            </a:ln>
          </p:spPr>
        </p:cxnSp>
        <p:cxnSp>
          <p:nvCxnSpPr>
            <p:cNvPr id="3086" name="AutoShape 14"/>
            <p:cNvCxnSpPr>
              <a:cxnSpLocks noChangeShapeType="1"/>
            </p:cNvCxnSpPr>
            <p:nvPr/>
          </p:nvCxnSpPr>
          <p:spPr bwMode="auto">
            <a:xfrm>
              <a:off x="2908" y="5376"/>
              <a:ext cx="1543" cy="984"/>
            </a:xfrm>
            <a:prstGeom prst="straightConnector1">
              <a:avLst/>
            </a:prstGeom>
            <a:noFill/>
            <a:ln w="9525">
              <a:solidFill>
                <a:srgbClr val="000000"/>
              </a:solidFill>
              <a:round/>
              <a:headEnd/>
              <a:tailEnd type="oval" w="med" len="med"/>
            </a:ln>
          </p:spPr>
        </p:cxnSp>
        <p:sp>
          <p:nvSpPr>
            <p:cNvPr id="3087" name="AutoShape 15"/>
            <p:cNvSpPr>
              <a:spLocks noChangeArrowheads="1"/>
            </p:cNvSpPr>
            <p:nvPr/>
          </p:nvSpPr>
          <p:spPr bwMode="auto">
            <a:xfrm>
              <a:off x="4532" y="5311"/>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3088" name="AutoShape 16"/>
            <p:cNvCxnSpPr>
              <a:cxnSpLocks noChangeShapeType="1"/>
            </p:cNvCxnSpPr>
            <p:nvPr/>
          </p:nvCxnSpPr>
          <p:spPr bwMode="auto">
            <a:xfrm>
              <a:off x="1728" y="5376"/>
              <a:ext cx="2821" cy="3"/>
            </a:xfrm>
            <a:prstGeom prst="straightConnector1">
              <a:avLst/>
            </a:prstGeom>
            <a:noFill/>
            <a:ln w="9525">
              <a:solidFill>
                <a:srgbClr val="000000"/>
              </a:solidFill>
              <a:round/>
              <a:headEnd type="oval" w="med" len="med"/>
              <a:tailEnd/>
            </a:ln>
          </p:spPr>
        </p:cxnSp>
        <p:sp>
          <p:nvSpPr>
            <p:cNvPr id="3089" name="AutoShape 17"/>
            <p:cNvSpPr>
              <a:spLocks noChangeArrowheads="1"/>
            </p:cNvSpPr>
            <p:nvPr/>
          </p:nvSpPr>
          <p:spPr bwMode="auto">
            <a:xfrm>
              <a:off x="2226" y="6349"/>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3090" name="AutoShape 18"/>
            <p:cNvCxnSpPr>
              <a:cxnSpLocks noChangeShapeType="1"/>
            </p:cNvCxnSpPr>
            <p:nvPr/>
          </p:nvCxnSpPr>
          <p:spPr bwMode="auto">
            <a:xfrm flipH="1">
              <a:off x="2671" y="5387"/>
              <a:ext cx="237" cy="1074"/>
            </a:xfrm>
            <a:prstGeom prst="straightConnector1">
              <a:avLst/>
            </a:prstGeom>
            <a:noFill/>
            <a:ln w="9525">
              <a:solidFill>
                <a:srgbClr val="000000"/>
              </a:solidFill>
              <a:round/>
              <a:headEnd/>
              <a:tailEnd type="oval" w="med" len="med"/>
            </a:ln>
          </p:spPr>
        </p:cxnSp>
        <p:cxnSp>
          <p:nvCxnSpPr>
            <p:cNvPr id="3091" name="AutoShape 19"/>
            <p:cNvCxnSpPr>
              <a:cxnSpLocks noChangeShapeType="1"/>
            </p:cNvCxnSpPr>
            <p:nvPr/>
          </p:nvCxnSpPr>
          <p:spPr bwMode="auto">
            <a:xfrm>
              <a:off x="2923" y="5393"/>
              <a:ext cx="167" cy="967"/>
            </a:xfrm>
            <a:prstGeom prst="straightConnector1">
              <a:avLst/>
            </a:prstGeom>
            <a:noFill/>
            <a:ln w="9525">
              <a:solidFill>
                <a:srgbClr val="000000"/>
              </a:solidFill>
              <a:round/>
              <a:headEnd/>
              <a:tailEnd/>
            </a:ln>
          </p:spPr>
        </p:cxnSp>
        <p:sp>
          <p:nvSpPr>
            <p:cNvPr id="3092" name="AutoShape 20"/>
            <p:cNvSpPr>
              <a:spLocks noChangeArrowheads="1"/>
            </p:cNvSpPr>
            <p:nvPr/>
          </p:nvSpPr>
          <p:spPr bwMode="auto">
            <a:xfrm>
              <a:off x="2999" y="6349"/>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093" name="AutoShape 21"/>
            <p:cNvSpPr>
              <a:spLocks noChangeArrowheads="1"/>
            </p:cNvSpPr>
            <p:nvPr/>
          </p:nvSpPr>
          <p:spPr bwMode="auto">
            <a:xfrm>
              <a:off x="3933" y="6349"/>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685800"/>
            <a:ext cx="6019800" cy="838200"/>
          </a:xfrm>
          <a:prstGeom prst="roundRect">
            <a:avLst/>
          </a:prstGeom>
          <a:noFill/>
          <a:ln w="44450" cap="sq"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GOLONGAN II</a:t>
            </a:r>
            <a:endParaRPr lang="id-ID" b="1" dirty="0">
              <a:solidFill>
                <a:schemeClr val="tx1"/>
              </a:solidFill>
            </a:endParaRPr>
          </a:p>
        </p:txBody>
      </p:sp>
      <p:sp>
        <p:nvSpPr>
          <p:cNvPr id="3" name="Rectangle 2"/>
          <p:cNvSpPr/>
          <p:nvPr/>
        </p:nvSpPr>
        <p:spPr>
          <a:xfrm>
            <a:off x="304800" y="1676400"/>
            <a:ext cx="8382000" cy="42672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buFont typeface="Wingdings" pitchFamily="2" charset="2"/>
              <a:buChar char="q"/>
            </a:pPr>
            <a:r>
              <a:rPr lang="id-ID" sz="1800" dirty="0" smtClean="0">
                <a:solidFill>
                  <a:schemeClr val="tx1"/>
                </a:solidFill>
              </a:rPr>
              <a:t>Dalam hal ayah dan ibu sudah meninggal sedangkan ahli waris adalah sudara-saudaranya saja, maka pembagiannya adalah dibagi rata. 	</a:t>
            </a:r>
          </a:p>
          <a:p>
            <a:pPr marL="4572000">
              <a:lnSpc>
                <a:spcPct val="150000"/>
              </a:lnSpc>
            </a:pPr>
            <a:r>
              <a:rPr lang="id-ID" sz="1800" dirty="0" smtClean="0">
                <a:solidFill>
                  <a:schemeClr val="tx1"/>
                </a:solidFill>
              </a:rPr>
              <a:t>Q meninggal dunia, ahli  warisnya adalah R, S, T dan U. Maka masing-masing mendapat bagian yang sama, R = S = T = U yaitu ¼.</a:t>
            </a:r>
          </a:p>
          <a:p>
            <a:pPr marL="4572000">
              <a:lnSpc>
                <a:spcPct val="150000"/>
              </a:lnSpc>
            </a:pPr>
            <a:endParaRPr lang="id-ID" sz="1800" dirty="0" smtClean="0">
              <a:solidFill>
                <a:schemeClr val="tx1"/>
              </a:solidFill>
              <a:latin typeface="Book Antiqua" pitchFamily="18" charset="0"/>
            </a:endParaRPr>
          </a:p>
          <a:p>
            <a:pPr marL="4572000">
              <a:lnSpc>
                <a:spcPct val="150000"/>
              </a:lnSpc>
            </a:pPr>
            <a:endParaRPr lang="id-ID" sz="1800" dirty="0" smtClean="0">
              <a:solidFill>
                <a:schemeClr val="tx1"/>
              </a:solidFill>
              <a:latin typeface="Book Antiqua" pitchFamily="18" charset="0"/>
            </a:endParaRPr>
          </a:p>
          <a:p>
            <a:pPr marL="4572000">
              <a:lnSpc>
                <a:spcPct val="150000"/>
              </a:lnSpc>
            </a:pPr>
            <a:endParaRPr lang="id-ID" sz="1800" dirty="0" smtClean="0">
              <a:solidFill>
                <a:schemeClr val="tx1"/>
              </a:solidFill>
              <a:latin typeface="Book Antiqua" pitchFamily="18" charset="0"/>
            </a:endParaRPr>
          </a:p>
          <a:p>
            <a:pPr marL="4572000">
              <a:lnSpc>
                <a:spcPct val="150000"/>
              </a:lnSpc>
            </a:pPr>
            <a:endParaRPr lang="id-ID" sz="1800" dirty="0" smtClean="0">
              <a:solidFill>
                <a:schemeClr val="tx1"/>
              </a:solidFill>
              <a:latin typeface="Book Antiqua" pitchFamily="18" charset="0"/>
            </a:endParaRPr>
          </a:p>
          <a:p>
            <a:pPr marL="4572000">
              <a:lnSpc>
                <a:spcPct val="150000"/>
              </a:lnSpc>
            </a:pPr>
            <a:endParaRPr lang="id-ID" sz="1800" dirty="0" smtClean="0">
              <a:solidFill>
                <a:schemeClr val="tx1"/>
              </a:solidFill>
              <a:latin typeface="Book Antiqua" pitchFamily="18" charset="0"/>
            </a:endParaRPr>
          </a:p>
          <a:p>
            <a:pPr>
              <a:lnSpc>
                <a:spcPct val="150000"/>
              </a:lnSpc>
            </a:pPr>
            <a:endParaRPr lang="id-ID" sz="1800" dirty="0">
              <a:solidFill>
                <a:schemeClr val="tx1"/>
              </a:solidFill>
              <a:latin typeface="Book Antiqua" pitchFamily="18" charset="0"/>
            </a:endParaRPr>
          </a:p>
        </p:txBody>
      </p:sp>
      <p:grpSp>
        <p:nvGrpSpPr>
          <p:cNvPr id="26" name="Group 106"/>
          <p:cNvGrpSpPr>
            <a:grpSpLocks/>
          </p:cNvGrpSpPr>
          <p:nvPr/>
        </p:nvGrpSpPr>
        <p:grpSpPr bwMode="auto">
          <a:xfrm>
            <a:off x="533400" y="3124200"/>
            <a:ext cx="4267200" cy="2438400"/>
            <a:chOff x="808" y="6049"/>
            <a:chExt cx="3840" cy="1896"/>
          </a:xfrm>
        </p:grpSpPr>
        <p:sp>
          <p:nvSpPr>
            <p:cNvPr id="27" name="Text Box 107"/>
            <p:cNvSpPr txBox="1">
              <a:spLocks noChangeArrowheads="1"/>
            </p:cNvSpPr>
            <p:nvPr/>
          </p:nvSpPr>
          <p:spPr bwMode="auto">
            <a:xfrm>
              <a:off x="4143" y="6049"/>
              <a:ext cx="505" cy="428"/>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B</a:t>
              </a:r>
              <a:r>
                <a:rPr kumimoji="0" lang="id-ID" b="1"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28" name="Text Box 108"/>
            <p:cNvSpPr txBox="1">
              <a:spLocks noChangeArrowheads="1"/>
            </p:cNvSpPr>
            <p:nvPr/>
          </p:nvSpPr>
          <p:spPr bwMode="auto">
            <a:xfrm>
              <a:off x="3358" y="7384"/>
              <a:ext cx="546" cy="428"/>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U</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29" name="Text Box 109"/>
            <p:cNvSpPr txBox="1">
              <a:spLocks noChangeArrowheads="1"/>
            </p:cNvSpPr>
            <p:nvPr/>
          </p:nvSpPr>
          <p:spPr bwMode="auto">
            <a:xfrm>
              <a:off x="2930" y="7384"/>
              <a:ext cx="546" cy="428"/>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30" name="Text Box 110"/>
            <p:cNvSpPr txBox="1">
              <a:spLocks noChangeArrowheads="1"/>
            </p:cNvSpPr>
            <p:nvPr/>
          </p:nvSpPr>
          <p:spPr bwMode="auto">
            <a:xfrm>
              <a:off x="1970" y="7517"/>
              <a:ext cx="546" cy="428"/>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S</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31" name="Text Box 111"/>
            <p:cNvSpPr txBox="1">
              <a:spLocks noChangeArrowheads="1"/>
            </p:cNvSpPr>
            <p:nvPr/>
          </p:nvSpPr>
          <p:spPr bwMode="auto">
            <a:xfrm>
              <a:off x="2403" y="7378"/>
              <a:ext cx="576" cy="428"/>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Q</a:t>
              </a:r>
              <a:r>
                <a:rPr kumimoji="0" lang="id-ID" b="1"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32" name="Text Box 112"/>
            <p:cNvSpPr txBox="1">
              <a:spLocks noChangeArrowheads="1"/>
            </p:cNvSpPr>
            <p:nvPr/>
          </p:nvSpPr>
          <p:spPr bwMode="auto">
            <a:xfrm>
              <a:off x="1599" y="7384"/>
              <a:ext cx="475" cy="428"/>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R</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33" name="Text Box 113"/>
            <p:cNvSpPr txBox="1">
              <a:spLocks noChangeArrowheads="1"/>
            </p:cNvSpPr>
            <p:nvPr/>
          </p:nvSpPr>
          <p:spPr bwMode="auto">
            <a:xfrm>
              <a:off x="808" y="6049"/>
              <a:ext cx="516" cy="428"/>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A</a:t>
              </a:r>
              <a:r>
                <a:rPr kumimoji="0" lang="id-ID" b="1" i="0" u="none" strike="noStrike" cap="none" normalizeH="0" baseline="3000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4" name="AutoShape 114"/>
            <p:cNvCxnSpPr>
              <a:cxnSpLocks noChangeShapeType="1"/>
            </p:cNvCxnSpPr>
            <p:nvPr/>
          </p:nvCxnSpPr>
          <p:spPr bwMode="auto">
            <a:xfrm flipH="1">
              <a:off x="1870" y="6293"/>
              <a:ext cx="596" cy="973"/>
            </a:xfrm>
            <a:prstGeom prst="straightConnector1">
              <a:avLst/>
            </a:prstGeom>
            <a:noFill/>
            <a:ln w="9525">
              <a:solidFill>
                <a:srgbClr val="000000"/>
              </a:solidFill>
              <a:round/>
              <a:headEnd/>
              <a:tailEnd/>
            </a:ln>
          </p:spPr>
        </p:cxnSp>
        <p:cxnSp>
          <p:nvCxnSpPr>
            <p:cNvPr id="35" name="AutoShape 115"/>
            <p:cNvCxnSpPr>
              <a:cxnSpLocks noChangeShapeType="1"/>
            </p:cNvCxnSpPr>
            <p:nvPr/>
          </p:nvCxnSpPr>
          <p:spPr bwMode="auto">
            <a:xfrm>
              <a:off x="2466" y="6310"/>
              <a:ext cx="655" cy="1068"/>
            </a:xfrm>
            <a:prstGeom prst="straightConnector1">
              <a:avLst/>
            </a:prstGeom>
            <a:noFill/>
            <a:ln w="9525">
              <a:solidFill>
                <a:srgbClr val="000000"/>
              </a:solidFill>
              <a:round/>
              <a:headEnd/>
              <a:tailEnd type="oval" w="med" len="med"/>
            </a:ln>
          </p:spPr>
        </p:cxnSp>
        <p:cxnSp>
          <p:nvCxnSpPr>
            <p:cNvPr id="36" name="AutoShape 116"/>
            <p:cNvCxnSpPr>
              <a:cxnSpLocks noChangeShapeType="1"/>
            </p:cNvCxnSpPr>
            <p:nvPr/>
          </p:nvCxnSpPr>
          <p:spPr bwMode="auto">
            <a:xfrm>
              <a:off x="2451" y="6304"/>
              <a:ext cx="1115" cy="973"/>
            </a:xfrm>
            <a:prstGeom prst="straightConnector1">
              <a:avLst/>
            </a:prstGeom>
            <a:noFill/>
            <a:ln w="9525">
              <a:solidFill>
                <a:srgbClr val="000000"/>
              </a:solidFill>
              <a:round/>
              <a:headEnd/>
              <a:tailEnd/>
            </a:ln>
          </p:spPr>
        </p:cxnSp>
        <p:sp>
          <p:nvSpPr>
            <p:cNvPr id="37" name="AutoShape 117"/>
            <p:cNvSpPr>
              <a:spLocks noChangeArrowheads="1"/>
            </p:cNvSpPr>
            <p:nvPr/>
          </p:nvSpPr>
          <p:spPr bwMode="auto">
            <a:xfrm>
              <a:off x="1142" y="6173"/>
              <a:ext cx="167" cy="185"/>
            </a:xfrm>
            <a:prstGeom prst="triangle">
              <a:avLst>
                <a:gd name="adj" fmla="val 50000"/>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38" name="AutoShape 118"/>
            <p:cNvCxnSpPr>
              <a:cxnSpLocks noChangeShapeType="1"/>
            </p:cNvCxnSpPr>
            <p:nvPr/>
          </p:nvCxnSpPr>
          <p:spPr bwMode="auto">
            <a:xfrm>
              <a:off x="1271" y="6290"/>
              <a:ext cx="2821" cy="3"/>
            </a:xfrm>
            <a:prstGeom prst="straightConnector1">
              <a:avLst/>
            </a:prstGeom>
            <a:noFill/>
            <a:ln w="9525">
              <a:solidFill>
                <a:srgbClr val="000000"/>
              </a:solidFill>
              <a:round/>
              <a:headEnd/>
              <a:tailEnd type="oval" w="med" len="med"/>
            </a:ln>
          </p:spPr>
        </p:cxnSp>
        <p:sp>
          <p:nvSpPr>
            <p:cNvPr id="39" name="AutoShape 119"/>
            <p:cNvSpPr>
              <a:spLocks noChangeArrowheads="1"/>
            </p:cNvSpPr>
            <p:nvPr/>
          </p:nvSpPr>
          <p:spPr bwMode="auto">
            <a:xfrm>
              <a:off x="1769" y="7266"/>
              <a:ext cx="167" cy="185"/>
            </a:xfrm>
            <a:prstGeom prst="triangle">
              <a:avLst>
                <a:gd name="adj" fmla="val 50000"/>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40" name="AutoShape 120"/>
            <p:cNvCxnSpPr>
              <a:cxnSpLocks noChangeShapeType="1"/>
            </p:cNvCxnSpPr>
            <p:nvPr/>
          </p:nvCxnSpPr>
          <p:spPr bwMode="auto">
            <a:xfrm flipH="1">
              <a:off x="2214" y="6304"/>
              <a:ext cx="237" cy="1074"/>
            </a:xfrm>
            <a:prstGeom prst="straightConnector1">
              <a:avLst/>
            </a:prstGeom>
            <a:noFill/>
            <a:ln w="9525">
              <a:solidFill>
                <a:srgbClr val="000000"/>
              </a:solidFill>
              <a:round/>
              <a:headEnd/>
              <a:tailEnd/>
            </a:ln>
          </p:spPr>
        </p:cxnSp>
        <p:cxnSp>
          <p:nvCxnSpPr>
            <p:cNvPr id="41" name="AutoShape 121"/>
            <p:cNvCxnSpPr>
              <a:cxnSpLocks noChangeShapeType="1"/>
            </p:cNvCxnSpPr>
            <p:nvPr/>
          </p:nvCxnSpPr>
          <p:spPr bwMode="auto">
            <a:xfrm>
              <a:off x="2466" y="6307"/>
              <a:ext cx="179" cy="1077"/>
            </a:xfrm>
            <a:prstGeom prst="straightConnector1">
              <a:avLst/>
            </a:prstGeom>
            <a:noFill/>
            <a:ln w="9525">
              <a:solidFill>
                <a:srgbClr val="000000"/>
              </a:solidFill>
              <a:round/>
              <a:headEnd/>
              <a:tailEnd type="oval" w="med" len="med"/>
            </a:ln>
          </p:spPr>
        </p:cxnSp>
        <p:sp>
          <p:nvSpPr>
            <p:cNvPr id="42" name="AutoShape 122"/>
            <p:cNvSpPr>
              <a:spLocks noChangeArrowheads="1"/>
            </p:cNvSpPr>
            <p:nvPr/>
          </p:nvSpPr>
          <p:spPr bwMode="auto">
            <a:xfrm>
              <a:off x="3476" y="7266"/>
              <a:ext cx="167" cy="185"/>
            </a:xfrm>
            <a:prstGeom prst="triangle">
              <a:avLst>
                <a:gd name="adj" fmla="val 50000"/>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3" name="AutoShape 123"/>
            <p:cNvSpPr>
              <a:spLocks noChangeArrowheads="1"/>
            </p:cNvSpPr>
            <p:nvPr/>
          </p:nvSpPr>
          <p:spPr bwMode="auto">
            <a:xfrm>
              <a:off x="2120" y="7373"/>
              <a:ext cx="167" cy="185"/>
            </a:xfrm>
            <a:prstGeom prst="triangle">
              <a:avLst>
                <a:gd name="adj" fmla="val 50000"/>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j0300840"/>
          <p:cNvPicPr>
            <a:picLocks noChangeAspect="1" noChangeArrowheads="1"/>
          </p:cNvPicPr>
          <p:nvPr/>
        </p:nvPicPr>
        <p:blipFill>
          <a:blip r:embed="rId2"/>
          <a:srcRect/>
          <a:stretch>
            <a:fillRect/>
          </a:stretch>
        </p:blipFill>
        <p:spPr>
          <a:xfrm>
            <a:off x="156934" y="-24"/>
            <a:ext cx="1343232" cy="1184255"/>
          </a:xfrm>
          <a:prstGeom prst="rect">
            <a:avLst/>
          </a:prstGeom>
        </p:spPr>
      </p:pic>
      <p:sp>
        <p:nvSpPr>
          <p:cNvPr id="4" name="Rounded Rectangle 3"/>
          <p:cNvSpPr/>
          <p:nvPr/>
        </p:nvSpPr>
        <p:spPr>
          <a:xfrm>
            <a:off x="1500166" y="238124"/>
            <a:ext cx="6500858" cy="904860"/>
          </a:xfrm>
          <a:prstGeom prst="roundRect">
            <a:avLst/>
          </a:prstGeom>
          <a:solidFill>
            <a:srgbClr val="FFFF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rgbClr val="FF0000"/>
                </a:solidFill>
                <a:latin typeface="Kristen ITC" pitchFamily="66" charset="0"/>
              </a:rPr>
              <a:t>PENGERTIAN HUKUM WARIS</a:t>
            </a:r>
            <a:endParaRPr lang="id-ID" sz="2400" dirty="0">
              <a:solidFill>
                <a:srgbClr val="FF0000"/>
              </a:solidFill>
            </a:endParaRPr>
          </a:p>
        </p:txBody>
      </p:sp>
      <p:sp>
        <p:nvSpPr>
          <p:cNvPr id="5" name="Rectangle 4"/>
          <p:cNvSpPr/>
          <p:nvPr/>
        </p:nvSpPr>
        <p:spPr>
          <a:xfrm>
            <a:off x="285720" y="1433498"/>
            <a:ext cx="8572560" cy="4662502"/>
          </a:xfrm>
          <a:prstGeom prst="rect">
            <a:avLst/>
          </a:prstGeom>
          <a:solidFill>
            <a:srgbClr val="FF0000">
              <a:alpha val="7000"/>
            </a:srgbClr>
          </a:solidFill>
          <a:ln w="50800" cmpd="thinThick">
            <a:solidFill>
              <a:srgbClr val="00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2000" dirty="0" smtClean="0">
                <a:solidFill>
                  <a:schemeClr val="tx1"/>
                </a:solidFill>
              </a:rPr>
              <a:t>	Hukum waris </a:t>
            </a:r>
            <a:r>
              <a:rPr lang="en-US" sz="2000" dirty="0" err="1" smtClean="0">
                <a:solidFill>
                  <a:schemeClr val="tx1"/>
                </a:solidFill>
              </a:rPr>
              <a:t>diatur</a:t>
            </a:r>
            <a:r>
              <a:rPr lang="en-US" sz="2000" dirty="0" smtClean="0">
                <a:solidFill>
                  <a:schemeClr val="tx1"/>
                </a:solidFill>
              </a:rPr>
              <a:t> </a:t>
            </a:r>
            <a:r>
              <a:rPr lang="en-US" sz="2000" dirty="0" err="1" smtClean="0">
                <a:solidFill>
                  <a:schemeClr val="tx1"/>
                </a:solidFill>
              </a:rPr>
              <a:t>dalam</a:t>
            </a:r>
            <a:r>
              <a:rPr lang="en-US" sz="2000" dirty="0" smtClean="0">
                <a:solidFill>
                  <a:schemeClr val="tx1"/>
                </a:solidFill>
              </a:rPr>
              <a:t> </a:t>
            </a:r>
            <a:r>
              <a:rPr lang="en-US" sz="2000" dirty="0" err="1" smtClean="0">
                <a:solidFill>
                  <a:schemeClr val="tx1"/>
                </a:solidFill>
              </a:rPr>
              <a:t>buku</a:t>
            </a:r>
            <a:r>
              <a:rPr lang="en-US" sz="2000" dirty="0" smtClean="0">
                <a:solidFill>
                  <a:schemeClr val="tx1"/>
                </a:solidFill>
              </a:rPr>
              <a:t> </a:t>
            </a:r>
            <a:r>
              <a:rPr lang="en-US" sz="2000" dirty="0" err="1" smtClean="0">
                <a:solidFill>
                  <a:schemeClr val="tx1"/>
                </a:solidFill>
              </a:rPr>
              <a:t>kedua</a:t>
            </a:r>
            <a:r>
              <a:rPr lang="en-US" sz="2000" dirty="0" smtClean="0">
                <a:solidFill>
                  <a:schemeClr val="tx1"/>
                </a:solidFill>
              </a:rPr>
              <a:t> </a:t>
            </a:r>
            <a:r>
              <a:rPr lang="en-US" sz="2000" dirty="0" err="1" smtClean="0">
                <a:solidFill>
                  <a:schemeClr val="tx1"/>
                </a:solidFill>
              </a:rPr>
              <a:t>Bab</a:t>
            </a:r>
            <a:r>
              <a:rPr lang="en-US" sz="2000" smtClean="0">
                <a:solidFill>
                  <a:schemeClr val="tx1"/>
                </a:solidFill>
              </a:rPr>
              <a:t> XII </a:t>
            </a:r>
            <a:r>
              <a:rPr lang="en-US" sz="2000" dirty="0" err="1" smtClean="0">
                <a:solidFill>
                  <a:schemeClr val="tx1"/>
                </a:solidFill>
              </a:rPr>
              <a:t>pasal</a:t>
            </a:r>
            <a:r>
              <a:rPr lang="en-US" sz="2000" dirty="0" smtClean="0">
                <a:solidFill>
                  <a:schemeClr val="tx1"/>
                </a:solidFill>
              </a:rPr>
              <a:t> 830-1130 BW, </a:t>
            </a:r>
            <a:r>
              <a:rPr lang="id-ID" sz="2000" dirty="0" smtClean="0">
                <a:solidFill>
                  <a:schemeClr val="tx1"/>
                </a:solidFill>
              </a:rPr>
              <a:t>adalah hukum yang mengatur peralihan harta kekayaan yang di tinggalkan seseorang yang meninggal dunia serta akibat-akibatnya bagi ahli waris.</a:t>
            </a:r>
          </a:p>
          <a:p>
            <a:pPr algn="just">
              <a:lnSpc>
                <a:spcPct val="150000"/>
              </a:lnSpc>
            </a:pPr>
            <a:r>
              <a:rPr lang="id-ID" sz="2000" b="1" dirty="0" smtClean="0">
                <a:solidFill>
                  <a:srgbClr val="FF0000"/>
                </a:solidFill>
              </a:rPr>
              <a:t>SYARAT PEWARISAN</a:t>
            </a:r>
            <a:r>
              <a:rPr lang="id-ID" sz="2000" b="1" dirty="0" smtClean="0">
                <a:solidFill>
                  <a:schemeClr val="tx1"/>
                </a:solidFill>
              </a:rPr>
              <a:t> </a:t>
            </a:r>
            <a:r>
              <a:rPr lang="id-ID" sz="2000" b="1" dirty="0" smtClean="0">
                <a:solidFill>
                  <a:srgbClr val="FF0000"/>
                </a:solidFill>
              </a:rPr>
              <a:t>:</a:t>
            </a:r>
            <a:endParaRPr lang="id-ID" sz="2000" dirty="0" smtClean="0">
              <a:solidFill>
                <a:srgbClr val="FF0000"/>
              </a:solidFill>
            </a:endParaRPr>
          </a:p>
          <a:p>
            <a:pPr marL="800100" lvl="1" indent="-342900" algn="just">
              <a:lnSpc>
                <a:spcPct val="150000"/>
              </a:lnSpc>
              <a:buFont typeface="+mj-lt"/>
              <a:buAutoNum type="arabicPeriod"/>
            </a:pPr>
            <a:r>
              <a:rPr lang="id-ID" sz="2000" dirty="0" smtClean="0">
                <a:solidFill>
                  <a:schemeClr val="tx1"/>
                </a:solidFill>
              </a:rPr>
              <a:t>Ada pewaris yang meninggal dunia / diduga telah meninggal dunia;</a:t>
            </a:r>
          </a:p>
          <a:p>
            <a:pPr marL="800100" lvl="1" indent="-342900" algn="just">
              <a:lnSpc>
                <a:spcPct val="150000"/>
              </a:lnSpc>
              <a:buFont typeface="+mj-lt"/>
              <a:buAutoNum type="arabicPeriod"/>
            </a:pPr>
            <a:r>
              <a:rPr lang="id-ID" sz="2000" dirty="0" smtClean="0">
                <a:solidFill>
                  <a:schemeClr val="tx1"/>
                </a:solidFill>
              </a:rPr>
              <a:t>Ada harta warisan;</a:t>
            </a:r>
          </a:p>
          <a:p>
            <a:pPr marL="800100" lvl="1" indent="-342900" algn="just">
              <a:lnSpc>
                <a:spcPct val="150000"/>
              </a:lnSpc>
              <a:buFont typeface="+mj-lt"/>
              <a:buAutoNum type="arabicPeriod"/>
            </a:pPr>
            <a:r>
              <a:rPr lang="id-ID" sz="2000" dirty="0" smtClean="0">
                <a:solidFill>
                  <a:schemeClr val="tx1"/>
                </a:solidFill>
              </a:rPr>
              <a:t>Ada ahli waris.</a:t>
            </a: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76200"/>
            <a:ext cx="6019800" cy="838200"/>
          </a:xfrm>
          <a:prstGeom prst="roundRect">
            <a:avLst/>
          </a:prstGeom>
          <a:noFill/>
          <a:ln w="44450" cap="sq"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GOLONGAN II</a:t>
            </a:r>
            <a:endParaRPr lang="id-ID" b="1" dirty="0">
              <a:solidFill>
                <a:schemeClr val="tx1"/>
              </a:solidFill>
            </a:endParaRPr>
          </a:p>
        </p:txBody>
      </p:sp>
      <p:sp>
        <p:nvSpPr>
          <p:cNvPr id="3" name="Rectangle 2"/>
          <p:cNvSpPr/>
          <p:nvPr/>
        </p:nvSpPr>
        <p:spPr>
          <a:xfrm>
            <a:off x="304800" y="1066800"/>
            <a:ext cx="8382000" cy="54102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buFont typeface="Wingdings" pitchFamily="2" charset="2"/>
              <a:buChar char="q"/>
            </a:pPr>
            <a:r>
              <a:rPr lang="id-ID" sz="1800" dirty="0" smtClean="0">
                <a:solidFill>
                  <a:schemeClr val="tx1"/>
                </a:solidFill>
              </a:rPr>
              <a:t>Jika pewaris meninggalkan saudara-saudara yang berasal dari perkawinan yang berbeda dan ayah serta ibu masih hidup. 	</a:t>
            </a:r>
          </a:p>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pPr>
            <a:endParaRPr lang="id-ID" sz="1800" dirty="0" smtClean="0">
              <a:solidFill>
                <a:schemeClr val="tx1"/>
              </a:solidFill>
            </a:endParaRPr>
          </a:p>
          <a:p>
            <a:pPr marL="342900" lvl="0" indent="-342900" algn="just">
              <a:lnSpc>
                <a:spcPct val="150000"/>
              </a:lnSpc>
            </a:pPr>
            <a:endParaRPr lang="id-ID" sz="1800" dirty="0" smtClean="0">
              <a:solidFill>
                <a:schemeClr val="tx1"/>
              </a:solidFill>
            </a:endParaRPr>
          </a:p>
          <a:p>
            <a:pPr marL="361950"/>
            <a:r>
              <a:rPr lang="id-ID" sz="1800" dirty="0" smtClean="0">
                <a:solidFill>
                  <a:schemeClr val="tx1"/>
                </a:solidFill>
              </a:rPr>
              <a:t>Ahli waris P : A dan B (ayah dan ibu), C (saudara kandung), D (saudara seayah)</a:t>
            </a:r>
          </a:p>
          <a:p>
            <a:pPr marL="361950" lvl="0"/>
            <a:r>
              <a:rPr lang="id-ID" sz="1800" dirty="0" smtClean="0">
                <a:solidFill>
                  <a:schemeClr val="tx1"/>
                </a:solidFill>
              </a:rPr>
              <a:t>E (saudara seibu) Pembagiannya :</a:t>
            </a:r>
          </a:p>
          <a:p>
            <a:pPr marL="361950" algn="just"/>
            <a:r>
              <a:rPr lang="id-ID" sz="1800" dirty="0" smtClean="0">
                <a:solidFill>
                  <a:schemeClr val="tx1"/>
                </a:solidFill>
              </a:rPr>
              <a:t>A = B masing-masing ¼, jadi A dan B total ½ . sisanya (1- ½ = ½), dibagi dua, masing-masing ½ X ½ = ¼ untuk saudara dari garisw ayah dan sisanya untuk saudara dari garis ibu. Jadi untuk garis ibu dibagi untuk C, E dan F = 1/3 X ¼ = 1/12 sedangkan untuk garis ayah dibagi untuk : D dan C, masing-masing = ½ X ¼ = 1/8.</a:t>
            </a:r>
          </a:p>
          <a:p>
            <a:pPr marL="361950"/>
            <a:r>
              <a:rPr lang="id-ID" sz="1800" dirty="0" smtClean="0">
                <a:solidFill>
                  <a:schemeClr val="tx1"/>
                </a:solidFill>
              </a:rPr>
              <a:t>A = B = ¼;	D= 1/8;	C = 1/12 + 1/8 = 2/24 + 3/24 = 5/24; 	E = F = 1/12. 				</a:t>
            </a:r>
            <a:endParaRPr lang="id-ID" sz="1800" dirty="0">
              <a:solidFill>
                <a:schemeClr val="tx1"/>
              </a:solidFill>
              <a:latin typeface="Book Antiqua" pitchFamily="18" charset="0"/>
            </a:endParaRPr>
          </a:p>
        </p:txBody>
      </p:sp>
      <p:grpSp>
        <p:nvGrpSpPr>
          <p:cNvPr id="44" name="Group 57"/>
          <p:cNvGrpSpPr>
            <a:grpSpLocks/>
          </p:cNvGrpSpPr>
          <p:nvPr/>
        </p:nvGrpSpPr>
        <p:grpSpPr bwMode="auto">
          <a:xfrm>
            <a:off x="609600" y="1828800"/>
            <a:ext cx="7620000" cy="1981200"/>
            <a:chOff x="454" y="6847"/>
            <a:chExt cx="6782" cy="2198"/>
          </a:xfrm>
        </p:grpSpPr>
        <p:grpSp>
          <p:nvGrpSpPr>
            <p:cNvPr id="45" name="Group 58"/>
            <p:cNvGrpSpPr>
              <a:grpSpLocks/>
            </p:cNvGrpSpPr>
            <p:nvPr/>
          </p:nvGrpSpPr>
          <p:grpSpPr bwMode="auto">
            <a:xfrm>
              <a:off x="2819" y="7340"/>
              <a:ext cx="1871" cy="1705"/>
              <a:chOff x="2819" y="7340"/>
              <a:chExt cx="1871" cy="1705"/>
            </a:xfrm>
          </p:grpSpPr>
          <p:grpSp>
            <p:nvGrpSpPr>
              <p:cNvPr id="62" name="Group 59"/>
              <p:cNvGrpSpPr>
                <a:grpSpLocks/>
              </p:cNvGrpSpPr>
              <p:nvPr/>
            </p:nvGrpSpPr>
            <p:grpSpPr bwMode="auto">
              <a:xfrm>
                <a:off x="2819" y="7340"/>
                <a:ext cx="1871" cy="1705"/>
                <a:chOff x="3222" y="7353"/>
                <a:chExt cx="1871" cy="1705"/>
              </a:xfrm>
            </p:grpSpPr>
            <p:sp>
              <p:nvSpPr>
                <p:cNvPr id="64" name="Text Box 60"/>
                <p:cNvSpPr txBox="1">
                  <a:spLocks noChangeArrowheads="1"/>
                </p:cNvSpPr>
                <p:nvPr/>
              </p:nvSpPr>
              <p:spPr bwMode="auto">
                <a:xfrm>
                  <a:off x="4432" y="8630"/>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C</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65" name="Text Box 61"/>
                <p:cNvSpPr txBox="1">
                  <a:spLocks noChangeArrowheads="1"/>
                </p:cNvSpPr>
                <p:nvPr/>
              </p:nvSpPr>
              <p:spPr bwMode="auto">
                <a:xfrm>
                  <a:off x="3773" y="8602"/>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P</a:t>
                  </a:r>
                  <a:r>
                    <a:rPr kumimoji="0" lang="id-ID" b="1"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66" name="AutoShape 62"/>
                <p:cNvCxnSpPr>
                  <a:cxnSpLocks noChangeShapeType="1"/>
                </p:cNvCxnSpPr>
                <p:nvPr/>
              </p:nvCxnSpPr>
              <p:spPr bwMode="auto">
                <a:xfrm>
                  <a:off x="3222" y="7353"/>
                  <a:ext cx="1871" cy="3"/>
                </a:xfrm>
                <a:prstGeom prst="straightConnector1">
                  <a:avLst/>
                </a:prstGeom>
                <a:noFill/>
                <a:ln w="9525">
                  <a:solidFill>
                    <a:srgbClr val="000000"/>
                  </a:solidFill>
                  <a:round/>
                  <a:headEnd/>
                  <a:tailEnd type="oval" w="med" len="med"/>
                </a:ln>
              </p:spPr>
            </p:cxnSp>
            <p:cxnSp>
              <p:nvCxnSpPr>
                <p:cNvPr id="67" name="AutoShape 63"/>
                <p:cNvCxnSpPr>
                  <a:cxnSpLocks noChangeShapeType="1"/>
                </p:cNvCxnSpPr>
                <p:nvPr/>
              </p:nvCxnSpPr>
              <p:spPr bwMode="auto">
                <a:xfrm>
                  <a:off x="3988" y="7356"/>
                  <a:ext cx="666" cy="1211"/>
                </a:xfrm>
                <a:prstGeom prst="straightConnector1">
                  <a:avLst/>
                </a:prstGeom>
                <a:noFill/>
                <a:ln w="9525">
                  <a:solidFill>
                    <a:srgbClr val="000000"/>
                  </a:solidFill>
                  <a:round/>
                  <a:headEnd/>
                  <a:tailEnd/>
                </a:ln>
              </p:spPr>
            </p:cxnSp>
            <p:cxnSp>
              <p:nvCxnSpPr>
                <p:cNvPr id="68" name="AutoShape 64"/>
                <p:cNvCxnSpPr>
                  <a:cxnSpLocks noChangeShapeType="1"/>
                </p:cNvCxnSpPr>
                <p:nvPr/>
              </p:nvCxnSpPr>
              <p:spPr bwMode="auto">
                <a:xfrm>
                  <a:off x="3988" y="7353"/>
                  <a:ext cx="0" cy="1237"/>
                </a:xfrm>
                <a:prstGeom prst="straightConnector1">
                  <a:avLst/>
                </a:prstGeom>
                <a:noFill/>
                <a:ln w="9525">
                  <a:solidFill>
                    <a:srgbClr val="000000"/>
                  </a:solidFill>
                  <a:round/>
                  <a:headEnd/>
                  <a:tailEnd type="oval" w="med" len="med"/>
                </a:ln>
              </p:spPr>
            </p:cxnSp>
          </p:grpSp>
          <p:sp>
            <p:nvSpPr>
              <p:cNvPr id="63" name="AutoShape 65"/>
              <p:cNvSpPr>
                <a:spLocks noChangeArrowheads="1"/>
              </p:cNvSpPr>
              <p:nvPr/>
            </p:nvSpPr>
            <p:spPr bwMode="auto">
              <a:xfrm>
                <a:off x="4147" y="8484"/>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46" name="Group 66"/>
            <p:cNvGrpSpPr>
              <a:grpSpLocks/>
            </p:cNvGrpSpPr>
            <p:nvPr/>
          </p:nvGrpSpPr>
          <p:grpSpPr bwMode="auto">
            <a:xfrm>
              <a:off x="454" y="6847"/>
              <a:ext cx="4513" cy="2148"/>
              <a:chOff x="454" y="6847"/>
              <a:chExt cx="4513" cy="2148"/>
            </a:xfrm>
          </p:grpSpPr>
          <p:sp>
            <p:nvSpPr>
              <p:cNvPr id="55" name="Text Box 67"/>
              <p:cNvSpPr txBox="1">
                <a:spLocks noChangeArrowheads="1"/>
              </p:cNvSpPr>
              <p:nvPr/>
            </p:nvSpPr>
            <p:spPr bwMode="auto">
              <a:xfrm>
                <a:off x="1491" y="8567"/>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D</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Text Box 68"/>
              <p:cNvSpPr txBox="1">
                <a:spLocks noChangeArrowheads="1"/>
              </p:cNvSpPr>
              <p:nvPr/>
            </p:nvSpPr>
            <p:spPr bwMode="auto">
              <a:xfrm>
                <a:off x="454" y="7068"/>
                <a:ext cx="551"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X</a:t>
                </a:r>
                <a:r>
                  <a:rPr kumimoji="0" lang="id-ID" b="1" i="0" u="none" strike="noStrike" cap="none" normalizeH="0" baseline="3000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Text Box 69"/>
              <p:cNvSpPr txBox="1">
                <a:spLocks noChangeArrowheads="1"/>
              </p:cNvSpPr>
              <p:nvPr/>
            </p:nvSpPr>
            <p:spPr bwMode="auto">
              <a:xfrm>
                <a:off x="2648" y="6873"/>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A</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58" name="AutoShape 70"/>
              <p:cNvCxnSpPr>
                <a:cxnSpLocks noChangeShapeType="1"/>
              </p:cNvCxnSpPr>
              <p:nvPr/>
            </p:nvCxnSpPr>
            <p:spPr bwMode="auto">
              <a:xfrm>
                <a:off x="882" y="7353"/>
                <a:ext cx="1871" cy="3"/>
              </a:xfrm>
              <a:prstGeom prst="straightConnector1">
                <a:avLst/>
              </a:prstGeom>
              <a:noFill/>
              <a:ln w="9525">
                <a:solidFill>
                  <a:srgbClr val="000000"/>
                </a:solidFill>
                <a:round/>
                <a:headEnd type="oval" w="med" len="med"/>
                <a:tailEnd/>
              </a:ln>
            </p:spPr>
          </p:cxnSp>
          <p:sp>
            <p:nvSpPr>
              <p:cNvPr id="59" name="AutoShape 71"/>
              <p:cNvSpPr>
                <a:spLocks noChangeArrowheads="1"/>
              </p:cNvSpPr>
              <p:nvPr/>
            </p:nvSpPr>
            <p:spPr bwMode="auto">
              <a:xfrm>
                <a:off x="2709" y="7262"/>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60" name="AutoShape 72"/>
              <p:cNvCxnSpPr>
                <a:cxnSpLocks noChangeShapeType="1"/>
              </p:cNvCxnSpPr>
              <p:nvPr/>
            </p:nvCxnSpPr>
            <p:spPr bwMode="auto">
              <a:xfrm>
                <a:off x="1734" y="7353"/>
                <a:ext cx="0" cy="1237"/>
              </a:xfrm>
              <a:prstGeom prst="straightConnector1">
                <a:avLst/>
              </a:prstGeom>
              <a:noFill/>
              <a:ln w="9525">
                <a:solidFill>
                  <a:srgbClr val="000000"/>
                </a:solidFill>
                <a:round/>
                <a:headEnd/>
                <a:tailEnd type="oval" w="med" len="med"/>
              </a:ln>
            </p:spPr>
          </p:cxnSp>
          <p:sp>
            <p:nvSpPr>
              <p:cNvPr id="61" name="Text Box 73"/>
              <p:cNvSpPr txBox="1">
                <a:spLocks noChangeArrowheads="1"/>
              </p:cNvSpPr>
              <p:nvPr/>
            </p:nvSpPr>
            <p:spPr bwMode="auto">
              <a:xfrm>
                <a:off x="4492" y="6847"/>
                <a:ext cx="475" cy="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B</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7" name="Group 74"/>
            <p:cNvGrpSpPr>
              <a:grpSpLocks/>
            </p:cNvGrpSpPr>
            <p:nvPr/>
          </p:nvGrpSpPr>
          <p:grpSpPr bwMode="auto">
            <a:xfrm>
              <a:off x="4751" y="7068"/>
              <a:ext cx="2485" cy="1937"/>
              <a:chOff x="5531" y="7068"/>
              <a:chExt cx="2485" cy="1937"/>
            </a:xfrm>
          </p:grpSpPr>
          <p:sp>
            <p:nvSpPr>
              <p:cNvPr id="48" name="Text Box 75"/>
              <p:cNvSpPr txBox="1">
                <a:spLocks noChangeArrowheads="1"/>
              </p:cNvSpPr>
              <p:nvPr/>
            </p:nvSpPr>
            <p:spPr bwMode="auto">
              <a:xfrm>
                <a:off x="7470" y="7068"/>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L</a:t>
                </a:r>
                <a:r>
                  <a:rPr kumimoji="0" lang="id-ID" b="1"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9" name="Text Box 76"/>
              <p:cNvSpPr txBox="1">
                <a:spLocks noChangeArrowheads="1"/>
              </p:cNvSpPr>
              <p:nvPr/>
            </p:nvSpPr>
            <p:spPr bwMode="auto">
              <a:xfrm>
                <a:off x="5569" y="8576"/>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E`</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50" name="Text Box 77"/>
              <p:cNvSpPr txBox="1">
                <a:spLocks noChangeArrowheads="1"/>
              </p:cNvSpPr>
              <p:nvPr/>
            </p:nvSpPr>
            <p:spPr bwMode="auto">
              <a:xfrm>
                <a:off x="7010" y="8577"/>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F</a:t>
                </a:r>
                <a:r>
                  <a:rPr kumimoji="0" lang="id-ID" b="1"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51" name="AutoShape 78"/>
              <p:cNvCxnSpPr>
                <a:cxnSpLocks noChangeShapeType="1"/>
              </p:cNvCxnSpPr>
              <p:nvPr/>
            </p:nvCxnSpPr>
            <p:spPr bwMode="auto">
              <a:xfrm>
                <a:off x="5531" y="7350"/>
                <a:ext cx="1871" cy="0"/>
              </a:xfrm>
              <a:prstGeom prst="straightConnector1">
                <a:avLst/>
              </a:prstGeom>
              <a:noFill/>
              <a:ln w="9525">
                <a:solidFill>
                  <a:srgbClr val="000000"/>
                </a:solidFill>
                <a:round/>
                <a:headEnd/>
                <a:tailEnd/>
              </a:ln>
            </p:spPr>
          </p:cxnSp>
          <p:cxnSp>
            <p:nvCxnSpPr>
              <p:cNvPr id="52" name="AutoShape 79"/>
              <p:cNvCxnSpPr>
                <a:cxnSpLocks noChangeShapeType="1"/>
              </p:cNvCxnSpPr>
              <p:nvPr/>
            </p:nvCxnSpPr>
            <p:spPr bwMode="auto">
              <a:xfrm flipH="1">
                <a:off x="5798" y="7350"/>
                <a:ext cx="690" cy="1212"/>
              </a:xfrm>
              <a:prstGeom prst="straightConnector1">
                <a:avLst/>
              </a:prstGeom>
              <a:noFill/>
              <a:ln w="9525">
                <a:solidFill>
                  <a:srgbClr val="000000"/>
                </a:solidFill>
                <a:round/>
                <a:headEnd/>
                <a:tailEnd type="oval" w="med" len="med"/>
              </a:ln>
            </p:spPr>
          </p:cxnSp>
          <p:sp>
            <p:nvSpPr>
              <p:cNvPr id="53" name="AutoShape 80"/>
              <p:cNvSpPr>
                <a:spLocks noChangeArrowheads="1"/>
              </p:cNvSpPr>
              <p:nvPr/>
            </p:nvSpPr>
            <p:spPr bwMode="auto">
              <a:xfrm>
                <a:off x="7355" y="7223"/>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54" name="AutoShape 81"/>
              <p:cNvCxnSpPr>
                <a:cxnSpLocks noChangeShapeType="1"/>
              </p:cNvCxnSpPr>
              <p:nvPr/>
            </p:nvCxnSpPr>
            <p:spPr bwMode="auto">
              <a:xfrm rot="18000000" flipH="1">
                <a:off x="6480" y="7356"/>
                <a:ext cx="690" cy="1212"/>
              </a:xfrm>
              <a:prstGeom prst="straightConnector1">
                <a:avLst/>
              </a:prstGeom>
              <a:noFill/>
              <a:ln w="9525">
                <a:solidFill>
                  <a:srgbClr val="000000"/>
                </a:solidFill>
                <a:round/>
                <a:headEnd/>
                <a:tailEnd type="oval" w="med" len="med"/>
              </a:ln>
            </p:spPr>
          </p:cxnSp>
        </p:grpSp>
      </p:gr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76200"/>
            <a:ext cx="6019800" cy="838200"/>
          </a:xfrm>
          <a:prstGeom prst="roundRect">
            <a:avLst/>
          </a:prstGeom>
          <a:noFill/>
          <a:ln w="44450" cap="sq"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GOLONGAN II</a:t>
            </a:r>
            <a:endParaRPr lang="id-ID" b="1" dirty="0">
              <a:solidFill>
                <a:schemeClr val="tx1"/>
              </a:solidFill>
            </a:endParaRPr>
          </a:p>
        </p:txBody>
      </p:sp>
      <p:sp>
        <p:nvSpPr>
          <p:cNvPr id="3" name="Rectangle 2"/>
          <p:cNvSpPr/>
          <p:nvPr/>
        </p:nvSpPr>
        <p:spPr>
          <a:xfrm>
            <a:off x="304800" y="1066800"/>
            <a:ext cx="8382000" cy="54102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1325" indent="-441325">
              <a:buFont typeface="Wingdings" pitchFamily="2" charset="2"/>
              <a:buChar char="q"/>
            </a:pPr>
            <a:r>
              <a:rPr lang="id-ID" sz="1800" dirty="0" smtClean="0">
                <a:solidFill>
                  <a:schemeClr val="tx1"/>
                </a:solidFill>
              </a:rPr>
              <a:t>Jika ayah atau ibu saja yang masih hidup. Jika tinggal ayah atau ibu saja yang masih hidup yang mewaris bersama-sama saudara sekandung, seayah dan seibu, maka pembagiannya adalah sebagai berikut :</a:t>
            </a:r>
          </a:p>
          <a:p>
            <a:pPr marL="342900" lvl="0" indent="-342900" algn="just">
              <a:lnSpc>
                <a:spcPct val="150000"/>
              </a:lnSpc>
              <a:buFont typeface="Wingdings" pitchFamily="2" charset="2"/>
              <a:buChar char="q"/>
            </a:pPr>
            <a:endParaRPr lang="id-ID" sz="1800" dirty="0" smtClean="0">
              <a:solidFill>
                <a:schemeClr val="tx1"/>
              </a:solidFill>
            </a:endParaRPr>
          </a:p>
          <a:p>
            <a:pPr marL="342900" lvl="0" indent="-342900" algn="just">
              <a:lnSpc>
                <a:spcPct val="150000"/>
              </a:lnSpc>
            </a:pPr>
            <a:endParaRPr lang="id-ID" sz="1800" dirty="0" smtClean="0">
              <a:solidFill>
                <a:schemeClr val="tx1"/>
              </a:solidFill>
            </a:endParaRPr>
          </a:p>
          <a:p>
            <a:pPr marL="342900" lvl="0" indent="-342900" algn="just">
              <a:lnSpc>
                <a:spcPct val="150000"/>
              </a:lnSpc>
            </a:pPr>
            <a:endParaRPr lang="id-ID" sz="1800" dirty="0" smtClean="0">
              <a:solidFill>
                <a:schemeClr val="tx1"/>
              </a:solidFill>
            </a:endParaRPr>
          </a:p>
          <a:p>
            <a:pPr marL="342900" lvl="0" indent="-342900" algn="just">
              <a:lnSpc>
                <a:spcPct val="150000"/>
              </a:lnSpc>
            </a:pPr>
            <a:endParaRPr lang="id-ID" sz="1800" dirty="0" smtClean="0">
              <a:solidFill>
                <a:schemeClr val="tx1"/>
              </a:solidFill>
            </a:endParaRPr>
          </a:p>
          <a:p>
            <a:pPr marL="342900" lvl="0" indent="-342900" algn="just">
              <a:lnSpc>
                <a:spcPct val="150000"/>
              </a:lnSpc>
            </a:pPr>
            <a:endParaRPr lang="id-ID" sz="1800" dirty="0" smtClean="0">
              <a:solidFill>
                <a:schemeClr val="tx1"/>
              </a:solidFill>
            </a:endParaRPr>
          </a:p>
          <a:p>
            <a:pPr marL="173038"/>
            <a:r>
              <a:rPr lang="id-ID" sz="1800" dirty="0" smtClean="0">
                <a:solidFill>
                  <a:schemeClr val="tx1"/>
                </a:solidFill>
              </a:rPr>
              <a:t>P meninggal dunia, dengan ahli waris yang terdiri dari :</a:t>
            </a:r>
          </a:p>
          <a:p>
            <a:pPr marL="173038"/>
            <a:r>
              <a:rPr lang="id-ID" sz="1800" dirty="0" smtClean="0">
                <a:solidFill>
                  <a:schemeClr val="tx1"/>
                </a:solidFill>
              </a:rPr>
              <a:t> A (ayah ); B (ibu);D ( saudara kandung );C ( saudara seayah );E dan F (saudara seibu) Pembagiannya :</a:t>
            </a:r>
          </a:p>
          <a:p>
            <a:pPr marL="173038" algn="just"/>
            <a:r>
              <a:rPr lang="id-ID" sz="1800" dirty="0" smtClean="0">
                <a:solidFill>
                  <a:schemeClr val="tx1"/>
                </a:solidFill>
              </a:rPr>
              <a:t>Sisanya 1 – ¼ = ¾ bagian, terlebih dahulu dibagi dua, masing-masing untuk garis ayah dan garis ibu = ¾ X ½ = 3/8. Untuk garis ibu dibagi antara D, E, dan F yang masing-masing menerima 1/3 X 3/8</a:t>
            </a:r>
          </a:p>
          <a:p>
            <a:pPr marL="173038" algn="just"/>
            <a:r>
              <a:rPr lang="id-ID" sz="1800" dirty="0" smtClean="0">
                <a:solidFill>
                  <a:schemeClr val="tx1"/>
                </a:solidFill>
              </a:rPr>
              <a:t>Untuk garis ayah dibagi dua untuk D dan C, masing-masing ½ X 3/8 = 3/16.</a:t>
            </a:r>
          </a:p>
          <a:p>
            <a:pPr marL="173038" algn="just"/>
            <a:r>
              <a:rPr lang="id-ID" sz="1800" dirty="0" smtClean="0">
                <a:solidFill>
                  <a:schemeClr val="tx1"/>
                </a:solidFill>
              </a:rPr>
              <a:t>Jadi : A,B menerima ¼; D menerima 1/8 + 3/16 = 5/16; E = F = 1/8</a:t>
            </a:r>
            <a:endParaRPr lang="id-ID" sz="1800" dirty="0">
              <a:solidFill>
                <a:schemeClr val="tx1"/>
              </a:solidFill>
              <a:latin typeface="Book Antiqua" pitchFamily="18" charset="0"/>
            </a:endParaRPr>
          </a:p>
        </p:txBody>
      </p:sp>
      <p:grpSp>
        <p:nvGrpSpPr>
          <p:cNvPr id="31" name="Group 82"/>
          <p:cNvGrpSpPr>
            <a:grpSpLocks/>
          </p:cNvGrpSpPr>
          <p:nvPr/>
        </p:nvGrpSpPr>
        <p:grpSpPr bwMode="auto">
          <a:xfrm>
            <a:off x="457200" y="1981200"/>
            <a:ext cx="7848600" cy="2057400"/>
            <a:chOff x="766" y="6578"/>
            <a:chExt cx="6782" cy="2198"/>
          </a:xfrm>
        </p:grpSpPr>
        <p:grpSp>
          <p:nvGrpSpPr>
            <p:cNvPr id="32" name="Group 83"/>
            <p:cNvGrpSpPr>
              <a:grpSpLocks/>
            </p:cNvGrpSpPr>
            <p:nvPr/>
          </p:nvGrpSpPr>
          <p:grpSpPr bwMode="auto">
            <a:xfrm>
              <a:off x="766" y="6578"/>
              <a:ext cx="4513" cy="2148"/>
              <a:chOff x="454" y="6847"/>
              <a:chExt cx="4513" cy="2148"/>
            </a:xfrm>
          </p:grpSpPr>
          <p:sp>
            <p:nvSpPr>
              <p:cNvPr id="62" name="Text Box 84"/>
              <p:cNvSpPr txBox="1">
                <a:spLocks noChangeArrowheads="1"/>
              </p:cNvSpPr>
              <p:nvPr/>
            </p:nvSpPr>
            <p:spPr bwMode="auto">
              <a:xfrm>
                <a:off x="1491" y="8567"/>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C</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Text Box 85"/>
              <p:cNvSpPr txBox="1">
                <a:spLocks noChangeArrowheads="1"/>
              </p:cNvSpPr>
              <p:nvPr/>
            </p:nvSpPr>
            <p:spPr bwMode="auto">
              <a:xfrm>
                <a:off x="454" y="7068"/>
                <a:ext cx="551"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3000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Text Box 86"/>
              <p:cNvSpPr txBox="1">
                <a:spLocks noChangeArrowheads="1"/>
              </p:cNvSpPr>
              <p:nvPr/>
            </p:nvSpPr>
            <p:spPr bwMode="auto">
              <a:xfrm>
                <a:off x="2648" y="6873"/>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71" name="AutoShape 87"/>
              <p:cNvCxnSpPr>
                <a:cxnSpLocks noChangeShapeType="1"/>
              </p:cNvCxnSpPr>
              <p:nvPr/>
            </p:nvCxnSpPr>
            <p:spPr bwMode="auto">
              <a:xfrm>
                <a:off x="882" y="7353"/>
                <a:ext cx="1871" cy="3"/>
              </a:xfrm>
              <a:prstGeom prst="straightConnector1">
                <a:avLst/>
              </a:prstGeom>
              <a:noFill/>
              <a:ln w="9525">
                <a:solidFill>
                  <a:srgbClr val="000000"/>
                </a:solidFill>
                <a:round/>
                <a:headEnd type="oval" w="med" len="med"/>
                <a:tailEnd/>
              </a:ln>
            </p:spPr>
          </p:cxnSp>
          <p:sp>
            <p:nvSpPr>
              <p:cNvPr id="72" name="AutoShape 88"/>
              <p:cNvSpPr>
                <a:spLocks noChangeArrowheads="1"/>
              </p:cNvSpPr>
              <p:nvPr/>
            </p:nvSpPr>
            <p:spPr bwMode="auto">
              <a:xfrm>
                <a:off x="2709" y="7262"/>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73" name="AutoShape 89"/>
              <p:cNvCxnSpPr>
                <a:cxnSpLocks noChangeShapeType="1"/>
              </p:cNvCxnSpPr>
              <p:nvPr/>
            </p:nvCxnSpPr>
            <p:spPr bwMode="auto">
              <a:xfrm>
                <a:off x="1734" y="7353"/>
                <a:ext cx="0" cy="1237"/>
              </a:xfrm>
              <a:prstGeom prst="straightConnector1">
                <a:avLst/>
              </a:prstGeom>
              <a:noFill/>
              <a:ln w="9525">
                <a:solidFill>
                  <a:srgbClr val="000000"/>
                </a:solidFill>
                <a:round/>
                <a:headEnd/>
                <a:tailEnd type="oval" w="med" len="med"/>
              </a:ln>
            </p:spPr>
          </p:cxnSp>
          <p:sp>
            <p:nvSpPr>
              <p:cNvPr id="74" name="Text Box 90"/>
              <p:cNvSpPr txBox="1">
                <a:spLocks noChangeArrowheads="1"/>
              </p:cNvSpPr>
              <p:nvPr/>
            </p:nvSpPr>
            <p:spPr bwMode="auto">
              <a:xfrm>
                <a:off x="4492" y="6847"/>
                <a:ext cx="475" cy="428"/>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3" name="Group 91"/>
            <p:cNvGrpSpPr>
              <a:grpSpLocks/>
            </p:cNvGrpSpPr>
            <p:nvPr/>
          </p:nvGrpSpPr>
          <p:grpSpPr bwMode="auto">
            <a:xfrm>
              <a:off x="5063" y="6799"/>
              <a:ext cx="2485" cy="1937"/>
              <a:chOff x="5531" y="7068"/>
              <a:chExt cx="2485" cy="1937"/>
            </a:xfrm>
          </p:grpSpPr>
          <p:sp>
            <p:nvSpPr>
              <p:cNvPr id="41" name="Text Box 92"/>
              <p:cNvSpPr txBox="1">
                <a:spLocks noChangeArrowheads="1"/>
              </p:cNvSpPr>
              <p:nvPr/>
            </p:nvSpPr>
            <p:spPr bwMode="auto">
              <a:xfrm>
                <a:off x="7470" y="7068"/>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L</a:t>
                </a:r>
                <a:r>
                  <a:rPr kumimoji="0" lang="id-ID" b="1"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2" name="Text Box 93"/>
              <p:cNvSpPr txBox="1">
                <a:spLocks noChangeArrowheads="1"/>
              </p:cNvSpPr>
              <p:nvPr/>
            </p:nvSpPr>
            <p:spPr bwMode="auto">
              <a:xfrm>
                <a:off x="5569" y="8576"/>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E`</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3" name="Text Box 94"/>
              <p:cNvSpPr txBox="1">
                <a:spLocks noChangeArrowheads="1"/>
              </p:cNvSpPr>
              <p:nvPr/>
            </p:nvSpPr>
            <p:spPr bwMode="auto">
              <a:xfrm>
                <a:off x="7010" y="8577"/>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F</a:t>
                </a:r>
                <a:r>
                  <a:rPr kumimoji="0" lang="id-ID" b="1"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44" name="AutoShape 95"/>
              <p:cNvCxnSpPr>
                <a:cxnSpLocks noChangeShapeType="1"/>
              </p:cNvCxnSpPr>
              <p:nvPr/>
            </p:nvCxnSpPr>
            <p:spPr bwMode="auto">
              <a:xfrm>
                <a:off x="5531" y="7350"/>
                <a:ext cx="1871" cy="0"/>
              </a:xfrm>
              <a:prstGeom prst="straightConnector1">
                <a:avLst/>
              </a:prstGeom>
              <a:noFill/>
              <a:ln w="9525">
                <a:solidFill>
                  <a:srgbClr val="000000"/>
                </a:solidFill>
                <a:round/>
                <a:headEnd/>
                <a:tailEnd/>
              </a:ln>
            </p:spPr>
          </p:cxnSp>
          <p:cxnSp>
            <p:nvCxnSpPr>
              <p:cNvPr id="45" name="AutoShape 96"/>
              <p:cNvCxnSpPr>
                <a:cxnSpLocks noChangeShapeType="1"/>
              </p:cNvCxnSpPr>
              <p:nvPr/>
            </p:nvCxnSpPr>
            <p:spPr bwMode="auto">
              <a:xfrm flipH="1">
                <a:off x="5798" y="7350"/>
                <a:ext cx="690" cy="1212"/>
              </a:xfrm>
              <a:prstGeom prst="straightConnector1">
                <a:avLst/>
              </a:prstGeom>
              <a:noFill/>
              <a:ln w="9525">
                <a:solidFill>
                  <a:srgbClr val="000000"/>
                </a:solidFill>
                <a:round/>
                <a:headEnd/>
                <a:tailEnd type="oval" w="med" len="med"/>
              </a:ln>
            </p:spPr>
          </p:cxnSp>
          <p:sp>
            <p:nvSpPr>
              <p:cNvPr id="46" name="AutoShape 97"/>
              <p:cNvSpPr>
                <a:spLocks noChangeArrowheads="1"/>
              </p:cNvSpPr>
              <p:nvPr/>
            </p:nvSpPr>
            <p:spPr bwMode="auto">
              <a:xfrm>
                <a:off x="7355" y="7223"/>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47" name="AutoShape 98"/>
              <p:cNvCxnSpPr>
                <a:cxnSpLocks noChangeShapeType="1"/>
              </p:cNvCxnSpPr>
              <p:nvPr/>
            </p:nvCxnSpPr>
            <p:spPr bwMode="auto">
              <a:xfrm rot="18000000" flipH="1">
                <a:off x="6480" y="7356"/>
                <a:ext cx="690" cy="1212"/>
              </a:xfrm>
              <a:prstGeom prst="straightConnector1">
                <a:avLst/>
              </a:prstGeom>
              <a:noFill/>
              <a:ln w="9525">
                <a:solidFill>
                  <a:srgbClr val="000000"/>
                </a:solidFill>
                <a:round/>
                <a:headEnd/>
                <a:tailEnd type="oval" w="med" len="med"/>
              </a:ln>
            </p:spPr>
          </p:cxnSp>
        </p:grpSp>
        <p:grpSp>
          <p:nvGrpSpPr>
            <p:cNvPr id="34" name="Group 99"/>
            <p:cNvGrpSpPr>
              <a:grpSpLocks/>
            </p:cNvGrpSpPr>
            <p:nvPr/>
          </p:nvGrpSpPr>
          <p:grpSpPr bwMode="auto">
            <a:xfrm>
              <a:off x="3131" y="7071"/>
              <a:ext cx="1871" cy="1705"/>
              <a:chOff x="3131" y="7071"/>
              <a:chExt cx="1871" cy="1705"/>
            </a:xfrm>
          </p:grpSpPr>
          <p:sp>
            <p:nvSpPr>
              <p:cNvPr id="35" name="AutoShape 100"/>
              <p:cNvSpPr>
                <a:spLocks noChangeArrowheads="1"/>
              </p:cNvSpPr>
              <p:nvPr/>
            </p:nvSpPr>
            <p:spPr bwMode="auto">
              <a:xfrm>
                <a:off x="4435" y="8191"/>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36" name="Text Box 101"/>
              <p:cNvSpPr txBox="1">
                <a:spLocks noChangeArrowheads="1"/>
              </p:cNvSpPr>
              <p:nvPr/>
            </p:nvSpPr>
            <p:spPr bwMode="auto">
              <a:xfrm>
                <a:off x="4341" y="8348"/>
                <a:ext cx="628" cy="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P</a:t>
                </a:r>
                <a:r>
                  <a:rPr kumimoji="0" lang="id-ID" b="1"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37" name="Text Box 102"/>
              <p:cNvSpPr txBox="1">
                <a:spLocks noChangeArrowheads="1"/>
              </p:cNvSpPr>
              <p:nvPr/>
            </p:nvSpPr>
            <p:spPr bwMode="auto">
              <a:xfrm>
                <a:off x="3682" y="8320"/>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D</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38" name="AutoShape 103"/>
              <p:cNvCxnSpPr>
                <a:cxnSpLocks noChangeShapeType="1"/>
              </p:cNvCxnSpPr>
              <p:nvPr/>
            </p:nvCxnSpPr>
            <p:spPr bwMode="auto">
              <a:xfrm>
                <a:off x="3131" y="7071"/>
                <a:ext cx="1871" cy="3"/>
              </a:xfrm>
              <a:prstGeom prst="straightConnector1">
                <a:avLst/>
              </a:prstGeom>
              <a:noFill/>
              <a:ln w="9525">
                <a:solidFill>
                  <a:srgbClr val="000000"/>
                </a:solidFill>
                <a:round/>
                <a:headEnd/>
                <a:tailEnd type="oval" w="med" len="med"/>
              </a:ln>
            </p:spPr>
          </p:cxnSp>
          <p:cxnSp>
            <p:nvCxnSpPr>
              <p:cNvPr id="39" name="AutoShape 104"/>
              <p:cNvCxnSpPr>
                <a:cxnSpLocks noChangeShapeType="1"/>
              </p:cNvCxnSpPr>
              <p:nvPr/>
            </p:nvCxnSpPr>
            <p:spPr bwMode="auto">
              <a:xfrm>
                <a:off x="3897" y="7074"/>
                <a:ext cx="666" cy="1211"/>
              </a:xfrm>
              <a:prstGeom prst="straightConnector1">
                <a:avLst/>
              </a:prstGeom>
              <a:noFill/>
              <a:ln w="9525">
                <a:solidFill>
                  <a:srgbClr val="000000"/>
                </a:solidFill>
                <a:round/>
                <a:headEnd/>
                <a:tailEnd/>
              </a:ln>
            </p:spPr>
          </p:cxnSp>
          <p:cxnSp>
            <p:nvCxnSpPr>
              <p:cNvPr id="40" name="AutoShape 105"/>
              <p:cNvCxnSpPr>
                <a:cxnSpLocks noChangeShapeType="1"/>
              </p:cNvCxnSpPr>
              <p:nvPr/>
            </p:nvCxnSpPr>
            <p:spPr bwMode="auto">
              <a:xfrm>
                <a:off x="3897" y="7071"/>
                <a:ext cx="0" cy="1237"/>
              </a:xfrm>
              <a:prstGeom prst="straightConnector1">
                <a:avLst/>
              </a:prstGeom>
              <a:noFill/>
              <a:ln w="9525">
                <a:solidFill>
                  <a:srgbClr val="000000"/>
                </a:solidFill>
                <a:round/>
                <a:headEnd/>
                <a:tailEnd type="oval" w="med" len="med"/>
              </a:ln>
            </p:spPr>
          </p:cxnSp>
        </p:grpSp>
      </p:grpSp>
      <p:sp>
        <p:nvSpPr>
          <p:cNvPr id="75" name="Text Box 84"/>
          <p:cNvSpPr txBox="1">
            <a:spLocks noChangeArrowheads="1"/>
          </p:cNvSpPr>
          <p:nvPr/>
        </p:nvSpPr>
        <p:spPr bwMode="auto">
          <a:xfrm>
            <a:off x="2984936" y="2025868"/>
            <a:ext cx="457200" cy="3048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A</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76" name="Text Box 84"/>
          <p:cNvSpPr txBox="1">
            <a:spLocks noChangeArrowheads="1"/>
          </p:cNvSpPr>
          <p:nvPr/>
        </p:nvSpPr>
        <p:spPr bwMode="auto">
          <a:xfrm>
            <a:off x="5194736" y="2041634"/>
            <a:ext cx="457200" cy="3048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B</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76200"/>
            <a:ext cx="6019800" cy="838200"/>
          </a:xfrm>
          <a:prstGeom prst="roundRect">
            <a:avLst/>
          </a:prstGeom>
          <a:noFill/>
          <a:ln w="44450" cap="sq"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GOLONGAN II</a:t>
            </a:r>
            <a:endParaRPr lang="id-ID" b="1" dirty="0">
              <a:solidFill>
                <a:schemeClr val="tx1"/>
              </a:solidFill>
            </a:endParaRPr>
          </a:p>
        </p:txBody>
      </p:sp>
      <p:sp>
        <p:nvSpPr>
          <p:cNvPr id="3" name="Rectangle 2"/>
          <p:cNvSpPr/>
          <p:nvPr/>
        </p:nvSpPr>
        <p:spPr>
          <a:xfrm>
            <a:off x="304800" y="1066800"/>
            <a:ext cx="8382000" cy="54102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361950">
              <a:lnSpc>
                <a:spcPct val="150000"/>
              </a:lnSpc>
              <a:buFont typeface="Wingdings" pitchFamily="2" charset="2"/>
              <a:buChar char="q"/>
            </a:pPr>
            <a:r>
              <a:rPr lang="id-ID" sz="1800" dirty="0" smtClean="0">
                <a:solidFill>
                  <a:schemeClr val="tx1"/>
                </a:solidFill>
              </a:rPr>
              <a:t>jika kedua orang tuanya telah meninggal dunia, sedang ahli waris terdiri dari saudara seayah, saudara seibu dan saudara kandung.</a:t>
            </a:r>
          </a:p>
          <a:p>
            <a:pPr marL="361950">
              <a:lnSpc>
                <a:spcPct val="150000"/>
              </a:lnSpc>
            </a:pPr>
            <a:r>
              <a:rPr lang="id-ID" sz="1800" dirty="0" smtClean="0">
                <a:solidFill>
                  <a:schemeClr val="tx1"/>
                </a:solidFill>
              </a:rPr>
              <a:t>Kasus :</a:t>
            </a:r>
          </a:p>
          <a:p>
            <a:pPr marL="361950" indent="552450">
              <a:lnSpc>
                <a:spcPct val="150000"/>
              </a:lnSpc>
            </a:pPr>
            <a:r>
              <a:rPr lang="id-ID" sz="1800" dirty="0" smtClean="0">
                <a:solidFill>
                  <a:schemeClr val="tx1"/>
                </a:solidFill>
              </a:rPr>
              <a:t>P meninggal dunia, orang tuanya telah meninggal dunia, ahli warisnya terdiri dari C (saudara 	seayah), D (saudara kandung) dan E, F (saudara seibu).</a:t>
            </a:r>
          </a:p>
          <a:p>
            <a:pPr marL="361950">
              <a:lnSpc>
                <a:spcPct val="150000"/>
              </a:lnSpc>
            </a:pPr>
            <a:r>
              <a:rPr lang="id-ID" sz="1800" dirty="0" smtClean="0">
                <a:solidFill>
                  <a:schemeClr val="tx1"/>
                </a:solidFill>
              </a:rPr>
              <a:t>Penyelesaiannya adalah, harta warisan dibagi dua, ½ untuk saudara/ dari garis ayah dan ½ nya lagi unhtuk saudara / dari garis ibu. Untuk garis ayah, maka harta dibagi untuk D dan C, jadi masing-masing menerima ½ X ½  = ¼ . Untuk yang dari garis ibu dibagi untuk D, E dan F, sehingga masing-masing menerima 1/3 X ½ = 1/6.</a:t>
            </a:r>
          </a:p>
          <a:p>
            <a:pPr marL="361950">
              <a:lnSpc>
                <a:spcPct val="150000"/>
              </a:lnSpc>
            </a:pPr>
            <a:endParaRPr lang="id-ID" sz="1800" dirty="0" smtClean="0">
              <a:solidFill>
                <a:schemeClr val="tx1"/>
              </a:solidFill>
              <a:latin typeface="Book Antiqua" pitchFamily="18" charset="0"/>
            </a:endParaRPr>
          </a:p>
          <a:p>
            <a:pPr marL="361950">
              <a:lnSpc>
                <a:spcPct val="150000"/>
              </a:lnSpc>
            </a:pPr>
            <a:endParaRPr lang="id-ID" sz="1800" dirty="0">
              <a:solidFill>
                <a:schemeClr val="tx1"/>
              </a:solidFill>
              <a:latin typeface="Book Antiqua" pitchFamily="18"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s02064_"/>
          <p:cNvPicPr>
            <a:picLocks noChangeAspect="1" noChangeArrowheads="1"/>
          </p:cNvPicPr>
          <p:nvPr/>
        </p:nvPicPr>
        <p:blipFill>
          <a:blip r:embed="rId2"/>
          <a:srcRect/>
          <a:stretch>
            <a:fillRect/>
          </a:stretch>
        </p:blipFill>
        <p:spPr bwMode="auto">
          <a:xfrm>
            <a:off x="0" y="357400"/>
            <a:ext cx="2057400" cy="1014200"/>
          </a:xfrm>
          <a:prstGeom prst="rect">
            <a:avLst/>
          </a:prstGeom>
          <a:noFill/>
        </p:spPr>
      </p:pic>
      <p:sp>
        <p:nvSpPr>
          <p:cNvPr id="3" name="Oval 2"/>
          <p:cNvSpPr/>
          <p:nvPr/>
        </p:nvSpPr>
        <p:spPr>
          <a:xfrm>
            <a:off x="1600200" y="228600"/>
            <a:ext cx="6096000" cy="762000"/>
          </a:xfrm>
          <a:prstGeom prst="ellipse">
            <a:avLst/>
          </a:prstGeom>
          <a:solidFill>
            <a:srgbClr val="00FF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800" b="1" dirty="0" smtClean="0">
                <a:solidFill>
                  <a:schemeClr val="tx1"/>
                </a:solidFill>
                <a:latin typeface="Book Antiqua" pitchFamily="18" charset="0"/>
              </a:rPr>
              <a:t>GOLONGAN III</a:t>
            </a:r>
          </a:p>
        </p:txBody>
      </p:sp>
      <p:sp>
        <p:nvSpPr>
          <p:cNvPr id="4" name="Rounded Rectangle 3"/>
          <p:cNvSpPr/>
          <p:nvPr/>
        </p:nvSpPr>
        <p:spPr>
          <a:xfrm>
            <a:off x="228600" y="1066800"/>
            <a:ext cx="8686800" cy="5410200"/>
          </a:xfrm>
          <a:prstGeom prst="roundRect">
            <a:avLst/>
          </a:prstGeom>
          <a:solidFill>
            <a:srgbClr val="0070C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dirty="0" smtClean="0">
                <a:solidFill>
                  <a:schemeClr val="tx1"/>
                </a:solidFill>
              </a:rPr>
              <a:t>	Seandainya ahli waris dari golongan I dan golongan II tidak ada, maka yang menjadi ahli waris adalah yang berasal dari golongan III, yang mana ahli waris golongan III ini terdiri dari keluarga sedarah adalah garis lurus ke atas (kakek, nenek dan seterusnya ke atas).</a:t>
            </a:r>
          </a:p>
          <a:p>
            <a:pPr algn="just"/>
            <a:r>
              <a:rPr lang="id-ID" dirty="0" smtClean="0">
                <a:solidFill>
                  <a:schemeClr val="tx1"/>
                </a:solidFill>
              </a:rPr>
              <a:t>	Cara pembagian dari/untuk golongan III ini ialah mula-mula harta warisan kita bagi dua (kloving), masing-masing untuk garis keluarga sedarah lurus ke atas dari garis ayah ½ dan sisanya untuk garis keluarga sedarah lurus ke atas dari garis ibu. Dalam tiap-tiap belahan, keluarga yang derajadnya sama mendapat bagian yang sama, dan keluarga yang derajadnya terdekat menutup yang jauh.</a:t>
            </a: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s02064_"/>
          <p:cNvPicPr>
            <a:picLocks noChangeAspect="1" noChangeArrowheads="1"/>
          </p:cNvPicPr>
          <p:nvPr/>
        </p:nvPicPr>
        <p:blipFill>
          <a:blip r:embed="rId2"/>
          <a:srcRect/>
          <a:stretch>
            <a:fillRect/>
          </a:stretch>
        </p:blipFill>
        <p:spPr bwMode="auto">
          <a:xfrm>
            <a:off x="6786578" y="357166"/>
            <a:ext cx="2057400" cy="1014200"/>
          </a:xfrm>
          <a:prstGeom prst="rect">
            <a:avLst/>
          </a:prstGeom>
          <a:noFill/>
        </p:spPr>
      </p:pic>
      <p:sp>
        <p:nvSpPr>
          <p:cNvPr id="3" name="Oval 2"/>
          <p:cNvSpPr/>
          <p:nvPr/>
        </p:nvSpPr>
        <p:spPr>
          <a:xfrm>
            <a:off x="928662" y="428604"/>
            <a:ext cx="6096000" cy="762000"/>
          </a:xfrm>
          <a:prstGeom prst="ellipse">
            <a:avLst/>
          </a:prstGeom>
          <a:solidFill>
            <a:srgbClr val="00FF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800" b="1" dirty="0" smtClean="0">
                <a:solidFill>
                  <a:schemeClr val="tx1"/>
                </a:solidFill>
                <a:latin typeface="Book Antiqua" pitchFamily="18" charset="0"/>
              </a:rPr>
              <a:t>GOLONGAN III</a:t>
            </a:r>
          </a:p>
        </p:txBody>
      </p:sp>
      <p:sp>
        <p:nvSpPr>
          <p:cNvPr id="4" name="Rounded Rectangle 3"/>
          <p:cNvSpPr/>
          <p:nvPr/>
        </p:nvSpPr>
        <p:spPr>
          <a:xfrm>
            <a:off x="228600" y="1500174"/>
            <a:ext cx="8686800" cy="4619636"/>
          </a:xfrm>
          <a:prstGeom prst="roundRect">
            <a:avLst/>
          </a:prstGeom>
          <a:solidFill>
            <a:srgbClr val="0070C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b="1" dirty="0" smtClean="0">
                <a:solidFill>
                  <a:schemeClr val="tx1"/>
                </a:solidFill>
              </a:rPr>
              <a:t>Contoh :</a:t>
            </a:r>
          </a:p>
          <a:p>
            <a:pPr marL="4213225" algn="just"/>
            <a:r>
              <a:rPr lang="id-ID" sz="1600" dirty="0" smtClean="0">
                <a:solidFill>
                  <a:schemeClr val="tx1"/>
                </a:solidFill>
              </a:rPr>
              <a:t>½ bagian untuk garis ibu ½ bagian untuk garis ayah, untuk garis ibu diterima oleh B yaitu</a:t>
            </a:r>
            <a:r>
              <a:rPr lang="en-US" sz="1600" dirty="0" smtClean="0">
                <a:solidFill>
                  <a:schemeClr val="tx1"/>
                </a:solidFill>
              </a:rPr>
              <a:t> </a:t>
            </a:r>
            <a:r>
              <a:rPr lang="id-ID" sz="1600" dirty="0" smtClean="0">
                <a:solidFill>
                  <a:schemeClr val="tx1"/>
                </a:solidFill>
              </a:rPr>
              <a:t>½ bagian dan</a:t>
            </a:r>
            <a:r>
              <a:rPr lang="en-US" sz="1600" dirty="0" smtClean="0">
                <a:solidFill>
                  <a:schemeClr val="tx1"/>
                </a:solidFill>
              </a:rPr>
              <a:t> </a:t>
            </a:r>
            <a:r>
              <a:rPr lang="id-ID" sz="1600" dirty="0" smtClean="0">
                <a:solidFill>
                  <a:schemeClr val="tx1"/>
                </a:solidFill>
              </a:rPr>
              <a:t>untuk garis ayah diterima oleh C dan D, masing-masing ¼</a:t>
            </a:r>
            <a:r>
              <a:rPr lang="en-US" sz="1600" dirty="0" smtClean="0">
                <a:solidFill>
                  <a:schemeClr val="tx1"/>
                </a:solidFill>
              </a:rPr>
              <a:t> </a:t>
            </a:r>
            <a:r>
              <a:rPr lang="id-ID" sz="1600" dirty="0" smtClean="0">
                <a:solidFill>
                  <a:schemeClr val="tx1"/>
                </a:solidFill>
              </a:rPr>
              <a:t>bagian.</a:t>
            </a:r>
            <a:endParaRPr lang="en-US" sz="1600" dirty="0" smtClean="0">
              <a:solidFill>
                <a:schemeClr val="tx1"/>
              </a:solidFill>
            </a:endParaRPr>
          </a:p>
          <a:p>
            <a:pPr algn="just"/>
            <a:r>
              <a:rPr lang="id-ID" sz="1600" dirty="0" smtClean="0">
                <a:solidFill>
                  <a:schemeClr val="tx1"/>
                </a:solidFill>
              </a:rPr>
              <a:t> </a:t>
            </a:r>
          </a:p>
          <a:p>
            <a:pPr marL="4217988" algn="just"/>
            <a:r>
              <a:rPr lang="id-ID" sz="1600" dirty="0">
                <a:solidFill>
                  <a:schemeClr val="tx1"/>
                </a:solidFill>
              </a:rPr>
              <a:t>Dari skema </a:t>
            </a:r>
            <a:r>
              <a:rPr lang="id-ID" sz="1600" dirty="0" smtClean="0">
                <a:solidFill>
                  <a:schemeClr val="tx1"/>
                </a:solidFill>
              </a:rPr>
              <a:t>tersebut, </a:t>
            </a:r>
            <a:r>
              <a:rPr lang="id-ID" sz="1600" dirty="0">
                <a:solidFill>
                  <a:schemeClr val="tx1"/>
                </a:solidFill>
              </a:rPr>
              <a:t>maka yang untuk garis ayah di terima oleh E saja, yaitu ½ bagian dan yang untuk garis ibu diterima oleh C dan D, dan masing-masing menerima ½ x ½ = ¼ bagian.</a:t>
            </a:r>
            <a:endParaRPr lang="id-ID" sz="1600" b="1" dirty="0">
              <a:solidFill>
                <a:schemeClr val="tx1"/>
              </a:solidFill>
              <a:latin typeface="Book Antiqua" pitchFamily="18" charset="0"/>
            </a:endParaRPr>
          </a:p>
        </p:txBody>
      </p:sp>
      <p:grpSp>
        <p:nvGrpSpPr>
          <p:cNvPr id="29" name="Group 28"/>
          <p:cNvGrpSpPr/>
          <p:nvPr/>
        </p:nvGrpSpPr>
        <p:grpSpPr>
          <a:xfrm>
            <a:off x="609911" y="3108560"/>
            <a:ext cx="3428426" cy="1677762"/>
            <a:chOff x="609911" y="3680064"/>
            <a:chExt cx="3428426" cy="1677762"/>
          </a:xfrm>
        </p:grpSpPr>
        <p:sp>
          <p:nvSpPr>
            <p:cNvPr id="73" name="AutoShape 54"/>
            <p:cNvSpPr>
              <a:spLocks noChangeArrowheads="1"/>
            </p:cNvSpPr>
            <p:nvPr/>
          </p:nvSpPr>
          <p:spPr bwMode="auto">
            <a:xfrm>
              <a:off x="2121279" y="5143519"/>
              <a:ext cx="164721" cy="16114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609911" y="3680064"/>
              <a:ext cx="3428426" cy="1677762"/>
              <a:chOff x="609911" y="3680064"/>
              <a:chExt cx="3428426" cy="1677762"/>
            </a:xfrm>
          </p:grpSpPr>
          <p:sp>
            <p:nvSpPr>
              <p:cNvPr id="71" name="AutoShape 53"/>
              <p:cNvSpPr>
                <a:spLocks noChangeShapeType="1"/>
              </p:cNvSpPr>
              <p:nvPr/>
            </p:nvSpPr>
            <p:spPr bwMode="auto">
              <a:xfrm>
                <a:off x="2818446" y="3907719"/>
                <a:ext cx="926830"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7" name="Group 26"/>
              <p:cNvGrpSpPr/>
              <p:nvPr/>
            </p:nvGrpSpPr>
            <p:grpSpPr>
              <a:xfrm>
                <a:off x="609911" y="3680064"/>
                <a:ext cx="3428426" cy="1677762"/>
                <a:chOff x="609911" y="3680064"/>
                <a:chExt cx="3428426" cy="1677762"/>
              </a:xfrm>
            </p:grpSpPr>
            <p:grpSp>
              <p:nvGrpSpPr>
                <p:cNvPr id="5" name="Group 49"/>
                <p:cNvGrpSpPr>
                  <a:grpSpLocks/>
                </p:cNvGrpSpPr>
                <p:nvPr/>
              </p:nvGrpSpPr>
              <p:grpSpPr bwMode="auto">
                <a:xfrm>
                  <a:off x="609911" y="3680064"/>
                  <a:ext cx="3428426" cy="1677762"/>
                  <a:chOff x="915" y="6922"/>
                  <a:chExt cx="3834" cy="1814"/>
                </a:xfrm>
              </p:grpSpPr>
              <p:sp>
                <p:nvSpPr>
                  <p:cNvPr id="54" name="Text Box 50"/>
                  <p:cNvSpPr txBox="1">
                    <a:spLocks noChangeArrowheads="1"/>
                  </p:cNvSpPr>
                  <p:nvPr/>
                </p:nvSpPr>
                <p:spPr bwMode="auto">
                  <a:xfrm>
                    <a:off x="3107" y="7194"/>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Text Box 51"/>
                  <p:cNvSpPr txBox="1">
                    <a:spLocks noChangeArrowheads="1"/>
                  </p:cNvSpPr>
                  <p:nvPr/>
                </p:nvSpPr>
                <p:spPr bwMode="auto">
                  <a:xfrm>
                    <a:off x="3788" y="7505"/>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smtClean="0">
                        <a:ln>
                          <a:noFill/>
                        </a:ln>
                        <a:solidFill>
                          <a:schemeClr val="tx1"/>
                        </a:solidFill>
                        <a:effectLst/>
                        <a:latin typeface="Calibri"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Text Box 52"/>
                  <p:cNvSpPr txBox="1">
                    <a:spLocks noChangeArrowheads="1"/>
                  </p:cNvSpPr>
                  <p:nvPr/>
                </p:nvSpPr>
                <p:spPr bwMode="auto">
                  <a:xfrm>
                    <a:off x="915" y="7215"/>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B</a:t>
                    </a:r>
                    <a:r>
                      <a:rPr kumimoji="0" lang="en-US" sz="1800" b="0" i="0" u="none" strike="noStrike" cap="none" normalizeH="0" baseline="30000" dirty="0" smtClean="0">
                        <a:ln>
                          <a:noFill/>
                        </a:ln>
                        <a:solidFill>
                          <a:schemeClr val="tx1"/>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AutoShape 53"/>
                  <p:cNvSpPr>
                    <a:spLocks noChangeShapeType="1"/>
                  </p:cNvSpPr>
                  <p:nvPr/>
                </p:nvSpPr>
                <p:spPr bwMode="auto">
                  <a:xfrm>
                    <a:off x="1196" y="7172"/>
                    <a:ext cx="844"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AutoShape 54"/>
                  <p:cNvSpPr>
                    <a:spLocks noChangeArrowheads="1"/>
                  </p:cNvSpPr>
                  <p:nvPr/>
                </p:nvSpPr>
                <p:spPr bwMode="auto">
                  <a:xfrm>
                    <a:off x="2001" y="7089"/>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AutoShape 55"/>
                  <p:cNvSpPr>
                    <a:spLocks noChangeShapeType="1"/>
                  </p:cNvSpPr>
                  <p:nvPr/>
                </p:nvSpPr>
                <p:spPr bwMode="auto">
                  <a:xfrm>
                    <a:off x="1634" y="7172"/>
                    <a:ext cx="0" cy="542"/>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AutoShape 56"/>
                  <p:cNvSpPr>
                    <a:spLocks noChangeShapeType="1"/>
                  </p:cNvSpPr>
                  <p:nvPr/>
                </p:nvSpPr>
                <p:spPr bwMode="auto">
                  <a:xfrm>
                    <a:off x="3784" y="7172"/>
                    <a:ext cx="0" cy="542"/>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AutoShape 57"/>
                  <p:cNvSpPr>
                    <a:spLocks noChangeShapeType="1"/>
                  </p:cNvSpPr>
                  <p:nvPr/>
                </p:nvSpPr>
                <p:spPr bwMode="auto">
                  <a:xfrm>
                    <a:off x="1626" y="7714"/>
                    <a:ext cx="2103" cy="0"/>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AutoShape 58"/>
                  <p:cNvSpPr>
                    <a:spLocks noChangeArrowheads="1"/>
                  </p:cNvSpPr>
                  <p:nvPr/>
                </p:nvSpPr>
                <p:spPr bwMode="auto">
                  <a:xfrm>
                    <a:off x="3703" y="7635"/>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AutoShape 59"/>
                  <p:cNvSpPr>
                    <a:spLocks noChangeShapeType="1"/>
                  </p:cNvSpPr>
                  <p:nvPr/>
                </p:nvSpPr>
                <p:spPr bwMode="auto">
                  <a:xfrm>
                    <a:off x="2668" y="7714"/>
                    <a:ext cx="0" cy="816"/>
                  </a:xfrm>
                  <a:prstGeom prst="straightConnector1">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AutoShape 60"/>
                  <p:cNvSpPr>
                    <a:spLocks noChangeArrowheads="1"/>
                  </p:cNvSpPr>
                  <p:nvPr/>
                </p:nvSpPr>
                <p:spPr bwMode="auto">
                  <a:xfrm>
                    <a:off x="3236" y="7081"/>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 name="Text Box 61"/>
                  <p:cNvSpPr txBox="1">
                    <a:spLocks noChangeArrowheads="1"/>
                  </p:cNvSpPr>
                  <p:nvPr/>
                </p:nvSpPr>
                <p:spPr bwMode="auto">
                  <a:xfrm>
                    <a:off x="2875" y="8405"/>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A</a:t>
                    </a:r>
                    <a:r>
                      <a:rPr kumimoji="0" lang="en-US" sz="1800" b="0" i="0" u="none" strike="noStrike" cap="none" normalizeH="0" baseline="30000" dirty="0" smtClean="0">
                        <a:ln>
                          <a:noFill/>
                        </a:ln>
                        <a:solidFill>
                          <a:schemeClr val="tx1"/>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Text Box 62"/>
                  <p:cNvSpPr txBox="1">
                    <a:spLocks noChangeArrowheads="1"/>
                  </p:cNvSpPr>
                  <p:nvPr/>
                </p:nvSpPr>
                <p:spPr bwMode="auto">
                  <a:xfrm>
                    <a:off x="2148" y="6922"/>
                    <a:ext cx="471" cy="331"/>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63"/>
                  <p:cNvSpPr txBox="1">
                    <a:spLocks noChangeArrowheads="1"/>
                  </p:cNvSpPr>
                  <p:nvPr/>
                </p:nvSpPr>
                <p:spPr bwMode="auto">
                  <a:xfrm>
                    <a:off x="4278" y="7215"/>
                    <a:ext cx="471" cy="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0" name="AutoShape 60"/>
                <p:cNvSpPr>
                  <a:spLocks noChangeArrowheads="1"/>
                </p:cNvSpPr>
                <p:nvPr/>
              </p:nvSpPr>
              <p:spPr bwMode="auto">
                <a:xfrm>
                  <a:off x="801537" y="3824805"/>
                  <a:ext cx="164721" cy="16114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AutoShape 54"/>
                <p:cNvSpPr>
                  <a:spLocks noChangeArrowheads="1"/>
                </p:cNvSpPr>
                <p:nvPr/>
              </p:nvSpPr>
              <p:spPr bwMode="auto">
                <a:xfrm>
                  <a:off x="3721479" y="3801259"/>
                  <a:ext cx="164721" cy="16114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Text Box 50"/>
                <p:cNvSpPr txBox="1">
                  <a:spLocks noChangeArrowheads="1"/>
                </p:cNvSpPr>
                <p:nvPr/>
              </p:nvSpPr>
              <p:spPr bwMode="auto">
                <a:xfrm>
                  <a:off x="914400" y="4419600"/>
                  <a:ext cx="421176" cy="30614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800" dirty="0">
                      <a:latin typeface="Calibri" pitchFamily="34" charset="0"/>
                      <a:cs typeface="Arial" pitchFamily="34" charset="0"/>
                    </a:rPr>
                    <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86800" cy="6248400"/>
          </a:xfrm>
          <a:prstGeom prst="rect">
            <a:avLst/>
          </a:prstGeom>
          <a:noFill/>
          <a:ln w="50800" cmpd="sng">
            <a:solidFill>
              <a:srgbClr val="0070C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800" b="1" dirty="0" smtClean="0">
                <a:solidFill>
                  <a:schemeClr val="tx1"/>
                </a:solidFill>
              </a:rPr>
              <a:t>GOLONGAN IV</a:t>
            </a:r>
          </a:p>
          <a:p>
            <a:pPr algn="just"/>
            <a:endParaRPr lang="id-ID" sz="1800" dirty="0" smtClean="0">
              <a:solidFill>
                <a:schemeClr val="tx1"/>
              </a:solidFill>
            </a:endParaRPr>
          </a:p>
          <a:p>
            <a:pPr algn="just"/>
            <a:r>
              <a:rPr lang="id-ID" sz="1800" dirty="0" smtClean="0">
                <a:solidFill>
                  <a:schemeClr val="tx1"/>
                </a:solidFill>
              </a:rPr>
              <a:t>	Ahli waris dari golongan IV, terdiri dari keluarga dalam garis ke samping sampai derajad ke 6, yaitu :</a:t>
            </a:r>
          </a:p>
          <a:p>
            <a:pPr marL="95250" lvl="8" algn="just">
              <a:buFont typeface="Arial" pitchFamily="34" charset="0"/>
              <a:buChar char="•"/>
            </a:pPr>
            <a:r>
              <a:rPr lang="id-ID" sz="1800" dirty="0" smtClean="0">
                <a:solidFill>
                  <a:schemeClr val="tx1"/>
                </a:solidFill>
              </a:rPr>
              <a:t>Paman dan bibi, baik dari pihak ayah maupun ibu.</a:t>
            </a:r>
          </a:p>
          <a:p>
            <a:pPr marL="95250" lvl="8" algn="just" defTabSz="812800">
              <a:buFont typeface="Arial" pitchFamily="34" charset="0"/>
              <a:buChar char="•"/>
            </a:pPr>
            <a:r>
              <a:rPr lang="id-ID" sz="1800" dirty="0" smtClean="0">
                <a:solidFill>
                  <a:schemeClr val="tx1"/>
                </a:solidFill>
              </a:rPr>
              <a:t>Keturunan paman dan bibi, sampai derajad ke 6 dihitung dari si meninggal dunia.</a:t>
            </a: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p:txBody>
      </p:sp>
      <p:grpSp>
        <p:nvGrpSpPr>
          <p:cNvPr id="4098" name="Group 2"/>
          <p:cNvGrpSpPr>
            <a:grpSpLocks/>
          </p:cNvGrpSpPr>
          <p:nvPr/>
        </p:nvGrpSpPr>
        <p:grpSpPr bwMode="auto">
          <a:xfrm>
            <a:off x="1143000" y="2362200"/>
            <a:ext cx="6553200" cy="3886200"/>
            <a:chOff x="833" y="3386"/>
            <a:chExt cx="6936" cy="2818"/>
          </a:xfrm>
        </p:grpSpPr>
        <p:grpSp>
          <p:nvGrpSpPr>
            <p:cNvPr id="4099" name="Group 3"/>
            <p:cNvGrpSpPr>
              <a:grpSpLocks/>
            </p:cNvGrpSpPr>
            <p:nvPr/>
          </p:nvGrpSpPr>
          <p:grpSpPr bwMode="auto">
            <a:xfrm>
              <a:off x="4210" y="3386"/>
              <a:ext cx="3559" cy="1699"/>
              <a:chOff x="5108" y="1598"/>
              <a:chExt cx="3559" cy="1699"/>
            </a:xfrm>
          </p:grpSpPr>
          <p:sp>
            <p:nvSpPr>
              <p:cNvPr id="4100" name="Text Box 4"/>
              <p:cNvSpPr txBox="1">
                <a:spLocks noChangeArrowheads="1"/>
              </p:cNvSpPr>
              <p:nvPr/>
            </p:nvSpPr>
            <p:spPr bwMode="auto">
              <a:xfrm>
                <a:off x="6831" y="2966"/>
                <a:ext cx="471" cy="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4101" name="AutoShape 5"/>
              <p:cNvCxnSpPr>
                <a:cxnSpLocks noChangeShapeType="1"/>
              </p:cNvCxnSpPr>
              <p:nvPr/>
            </p:nvCxnSpPr>
            <p:spPr bwMode="auto">
              <a:xfrm>
                <a:off x="6812" y="2254"/>
                <a:ext cx="1" cy="916"/>
              </a:xfrm>
              <a:prstGeom prst="straightConnector1">
                <a:avLst/>
              </a:prstGeom>
              <a:noFill/>
              <a:ln w="9525">
                <a:solidFill>
                  <a:srgbClr val="000000"/>
                </a:solidFill>
                <a:round/>
                <a:headEnd/>
                <a:tailEnd type="oval" w="med" len="med"/>
              </a:ln>
            </p:spPr>
          </p:cxnSp>
          <p:grpSp>
            <p:nvGrpSpPr>
              <p:cNvPr id="4102" name="Group 6"/>
              <p:cNvGrpSpPr>
                <a:grpSpLocks/>
              </p:cNvGrpSpPr>
              <p:nvPr/>
            </p:nvGrpSpPr>
            <p:grpSpPr bwMode="auto">
              <a:xfrm>
                <a:off x="5108" y="1598"/>
                <a:ext cx="3559" cy="778"/>
                <a:chOff x="5108" y="1598"/>
                <a:chExt cx="3559" cy="778"/>
              </a:xfrm>
            </p:grpSpPr>
            <p:sp>
              <p:nvSpPr>
                <p:cNvPr id="4103" name="Text Box 7"/>
                <p:cNvSpPr txBox="1">
                  <a:spLocks noChangeArrowheads="1"/>
                </p:cNvSpPr>
                <p:nvPr/>
              </p:nvSpPr>
              <p:spPr bwMode="auto">
                <a:xfrm>
                  <a:off x="5700" y="1949"/>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4104" name="Text Box 8"/>
                <p:cNvSpPr txBox="1">
                  <a:spLocks noChangeArrowheads="1"/>
                </p:cNvSpPr>
                <p:nvPr/>
              </p:nvSpPr>
              <p:spPr bwMode="auto">
                <a:xfrm>
                  <a:off x="6054" y="1710"/>
                  <a:ext cx="686" cy="34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1</a:t>
                  </a:r>
                  <a:r>
                    <a:rPr kumimoji="0" lang="id-ID" b="0" i="0" u="none" strike="noStrike" cap="none" normalizeH="0" baseline="3000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4105" name="Text Box 9"/>
                <p:cNvSpPr txBox="1">
                  <a:spLocks noChangeArrowheads="1"/>
                </p:cNvSpPr>
                <p:nvPr/>
              </p:nvSpPr>
              <p:spPr bwMode="auto">
                <a:xfrm>
                  <a:off x="7306" y="1704"/>
                  <a:ext cx="471" cy="41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I</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106" name="Text Box 10"/>
                <p:cNvSpPr txBox="1">
                  <a:spLocks noChangeArrowheads="1"/>
                </p:cNvSpPr>
                <p:nvPr/>
              </p:nvSpPr>
              <p:spPr bwMode="auto">
                <a:xfrm>
                  <a:off x="7932" y="2045"/>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107" name="Text Box 11"/>
                <p:cNvSpPr txBox="1">
                  <a:spLocks noChangeArrowheads="1"/>
                </p:cNvSpPr>
                <p:nvPr/>
              </p:nvSpPr>
              <p:spPr bwMode="auto">
                <a:xfrm>
                  <a:off x="5108" y="1666"/>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G</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108" name="AutoShape 12"/>
                <p:cNvCxnSpPr>
                  <a:cxnSpLocks noChangeShapeType="1"/>
                </p:cNvCxnSpPr>
                <p:nvPr/>
              </p:nvCxnSpPr>
              <p:spPr bwMode="auto">
                <a:xfrm>
                  <a:off x="5340" y="1712"/>
                  <a:ext cx="844" cy="0"/>
                </a:xfrm>
                <a:prstGeom prst="straightConnector1">
                  <a:avLst/>
                </a:prstGeom>
                <a:noFill/>
                <a:ln w="9525">
                  <a:solidFill>
                    <a:srgbClr val="000000"/>
                  </a:solidFill>
                  <a:round/>
                  <a:headEnd type="oval" w="med" len="med"/>
                  <a:tailEnd/>
                </a:ln>
              </p:spPr>
            </p:cxnSp>
            <p:sp>
              <p:nvSpPr>
                <p:cNvPr id="4109" name="AutoShape 13"/>
                <p:cNvSpPr>
                  <a:spLocks noChangeArrowheads="1"/>
                </p:cNvSpPr>
                <p:nvPr/>
              </p:nvSpPr>
              <p:spPr bwMode="auto">
                <a:xfrm>
                  <a:off x="6145" y="1629"/>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4110" name="AutoShape 14"/>
                <p:cNvCxnSpPr>
                  <a:cxnSpLocks noChangeShapeType="1"/>
                </p:cNvCxnSpPr>
                <p:nvPr/>
              </p:nvCxnSpPr>
              <p:spPr bwMode="auto">
                <a:xfrm>
                  <a:off x="5778" y="1712"/>
                  <a:ext cx="0" cy="542"/>
                </a:xfrm>
                <a:prstGeom prst="straightConnector1">
                  <a:avLst/>
                </a:prstGeom>
                <a:noFill/>
                <a:ln w="9525">
                  <a:solidFill>
                    <a:srgbClr val="000000"/>
                  </a:solidFill>
                  <a:round/>
                  <a:headEnd/>
                  <a:tailEnd/>
                </a:ln>
              </p:spPr>
            </p:cxnSp>
            <p:cxnSp>
              <p:nvCxnSpPr>
                <p:cNvPr id="4111" name="AutoShape 15"/>
                <p:cNvCxnSpPr>
                  <a:cxnSpLocks noChangeShapeType="1"/>
                </p:cNvCxnSpPr>
                <p:nvPr/>
              </p:nvCxnSpPr>
              <p:spPr bwMode="auto">
                <a:xfrm>
                  <a:off x="7928" y="1712"/>
                  <a:ext cx="0" cy="542"/>
                </a:xfrm>
                <a:prstGeom prst="straightConnector1">
                  <a:avLst/>
                </a:prstGeom>
                <a:noFill/>
                <a:ln w="9525">
                  <a:solidFill>
                    <a:srgbClr val="000000"/>
                  </a:solidFill>
                  <a:round/>
                  <a:headEnd/>
                  <a:tailEnd type="oval" w="med" len="med"/>
                </a:ln>
              </p:spPr>
            </p:cxnSp>
            <p:cxnSp>
              <p:nvCxnSpPr>
                <p:cNvPr id="4112" name="AutoShape 16"/>
                <p:cNvCxnSpPr>
                  <a:cxnSpLocks noChangeShapeType="1"/>
                </p:cNvCxnSpPr>
                <p:nvPr/>
              </p:nvCxnSpPr>
              <p:spPr bwMode="auto">
                <a:xfrm>
                  <a:off x="5770" y="2254"/>
                  <a:ext cx="2162" cy="0"/>
                </a:xfrm>
                <a:prstGeom prst="straightConnector1">
                  <a:avLst/>
                </a:prstGeom>
                <a:noFill/>
                <a:ln w="9525">
                  <a:solidFill>
                    <a:srgbClr val="000000"/>
                  </a:solidFill>
                  <a:round/>
                  <a:headEnd/>
                  <a:tailEnd/>
                </a:ln>
              </p:spPr>
            </p:cxnSp>
            <p:sp>
              <p:nvSpPr>
                <p:cNvPr id="4113" name="AutoShape 17"/>
                <p:cNvSpPr>
                  <a:spLocks noChangeArrowheads="1"/>
                </p:cNvSpPr>
                <p:nvPr/>
              </p:nvSpPr>
              <p:spPr bwMode="auto">
                <a:xfrm>
                  <a:off x="5706" y="2171"/>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114" name="Text Box 18"/>
                <p:cNvSpPr txBox="1">
                  <a:spLocks noChangeArrowheads="1"/>
                </p:cNvSpPr>
                <p:nvPr/>
              </p:nvSpPr>
              <p:spPr bwMode="auto">
                <a:xfrm>
                  <a:off x="8196" y="1688"/>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J</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4115" name="AutoShape 19"/>
                <p:cNvCxnSpPr>
                  <a:cxnSpLocks noChangeShapeType="1"/>
                </p:cNvCxnSpPr>
                <p:nvPr/>
              </p:nvCxnSpPr>
              <p:spPr bwMode="auto">
                <a:xfrm>
                  <a:off x="7478" y="1712"/>
                  <a:ext cx="844" cy="0"/>
                </a:xfrm>
                <a:prstGeom prst="straightConnector1">
                  <a:avLst/>
                </a:prstGeom>
                <a:noFill/>
                <a:ln w="9525">
                  <a:solidFill>
                    <a:srgbClr val="000000"/>
                  </a:solidFill>
                  <a:round/>
                  <a:headEnd type="oval" w="med" len="med"/>
                  <a:tailEnd/>
                </a:ln>
              </p:spPr>
            </p:cxnSp>
            <p:sp>
              <p:nvSpPr>
                <p:cNvPr id="4116" name="AutoShape 20"/>
                <p:cNvSpPr>
                  <a:spLocks noChangeArrowheads="1"/>
                </p:cNvSpPr>
                <p:nvPr/>
              </p:nvSpPr>
              <p:spPr bwMode="auto">
                <a:xfrm>
                  <a:off x="8309" y="1598"/>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4117" name="Group 21"/>
            <p:cNvGrpSpPr>
              <a:grpSpLocks/>
            </p:cNvGrpSpPr>
            <p:nvPr/>
          </p:nvGrpSpPr>
          <p:grpSpPr bwMode="auto">
            <a:xfrm>
              <a:off x="2579" y="4968"/>
              <a:ext cx="3354" cy="1236"/>
              <a:chOff x="2579" y="4968"/>
              <a:chExt cx="3354" cy="1236"/>
            </a:xfrm>
          </p:grpSpPr>
          <p:cxnSp>
            <p:nvCxnSpPr>
              <p:cNvPr id="4118" name="AutoShape 22"/>
              <p:cNvCxnSpPr>
                <a:cxnSpLocks noChangeShapeType="1"/>
              </p:cNvCxnSpPr>
              <p:nvPr/>
            </p:nvCxnSpPr>
            <p:spPr bwMode="auto">
              <a:xfrm>
                <a:off x="2579" y="4968"/>
                <a:ext cx="3354" cy="0"/>
              </a:xfrm>
              <a:prstGeom prst="straightConnector1">
                <a:avLst/>
              </a:prstGeom>
              <a:noFill/>
              <a:ln w="9525">
                <a:solidFill>
                  <a:srgbClr val="000000"/>
                </a:solidFill>
                <a:round/>
                <a:headEnd/>
                <a:tailEnd/>
              </a:ln>
            </p:spPr>
          </p:cxnSp>
          <p:sp>
            <p:nvSpPr>
              <p:cNvPr id="4119" name="Text Box 23"/>
              <p:cNvSpPr txBox="1">
                <a:spLocks noChangeArrowheads="1"/>
              </p:cNvSpPr>
              <p:nvPr/>
            </p:nvSpPr>
            <p:spPr bwMode="auto">
              <a:xfrm>
                <a:off x="4074" y="5873"/>
                <a:ext cx="786"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P</a:t>
                </a:r>
                <a:r>
                  <a:rPr kumimoji="0" lang="id-ID" b="0" i="0" u="none" strike="noStrike" cap="none" normalizeH="0" baseline="3000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120" name="AutoShape 24"/>
              <p:cNvCxnSpPr>
                <a:cxnSpLocks noChangeShapeType="1"/>
              </p:cNvCxnSpPr>
              <p:nvPr/>
            </p:nvCxnSpPr>
            <p:spPr bwMode="auto">
              <a:xfrm>
                <a:off x="4293" y="4968"/>
                <a:ext cx="0" cy="816"/>
              </a:xfrm>
              <a:prstGeom prst="straightConnector1">
                <a:avLst/>
              </a:prstGeom>
              <a:noFill/>
              <a:ln w="9525">
                <a:solidFill>
                  <a:srgbClr val="000000"/>
                </a:solidFill>
                <a:round/>
                <a:headEnd/>
                <a:tailEnd/>
              </a:ln>
            </p:spPr>
          </p:cxnSp>
          <p:sp>
            <p:nvSpPr>
              <p:cNvPr id="4121" name="AutoShape 25"/>
              <p:cNvSpPr>
                <a:spLocks noChangeArrowheads="1"/>
              </p:cNvSpPr>
              <p:nvPr/>
            </p:nvSpPr>
            <p:spPr bwMode="auto">
              <a:xfrm>
                <a:off x="4222" y="5784"/>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4122" name="Group 26"/>
            <p:cNvGrpSpPr>
              <a:grpSpLocks/>
            </p:cNvGrpSpPr>
            <p:nvPr/>
          </p:nvGrpSpPr>
          <p:grpSpPr bwMode="auto">
            <a:xfrm>
              <a:off x="833" y="3409"/>
              <a:ext cx="3598" cy="1962"/>
              <a:chOff x="1451" y="610"/>
              <a:chExt cx="3598" cy="1962"/>
            </a:xfrm>
          </p:grpSpPr>
          <p:sp>
            <p:nvSpPr>
              <p:cNvPr id="4123" name="Text Box 27"/>
              <p:cNvSpPr txBox="1">
                <a:spLocks noChangeArrowheads="1"/>
              </p:cNvSpPr>
              <p:nvPr/>
            </p:nvSpPr>
            <p:spPr bwMode="auto">
              <a:xfrm>
                <a:off x="4229" y="1252"/>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D</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124" name="Text Box 28"/>
              <p:cNvSpPr txBox="1">
                <a:spLocks noChangeArrowheads="1"/>
              </p:cNvSpPr>
              <p:nvPr/>
            </p:nvSpPr>
            <p:spPr bwMode="auto">
              <a:xfrm>
                <a:off x="2992" y="2241"/>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4125" name="Text Box 29"/>
              <p:cNvSpPr txBox="1">
                <a:spLocks noChangeArrowheads="1"/>
              </p:cNvSpPr>
              <p:nvPr/>
            </p:nvSpPr>
            <p:spPr bwMode="auto">
              <a:xfrm>
                <a:off x="2527" y="733"/>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B</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4126" name="Text Box 30"/>
              <p:cNvSpPr txBox="1">
                <a:spLocks noChangeArrowheads="1"/>
              </p:cNvSpPr>
              <p:nvPr/>
            </p:nvSpPr>
            <p:spPr bwMode="auto">
              <a:xfrm>
                <a:off x="3571" y="706"/>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E</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127" name="Text Box 31"/>
              <p:cNvSpPr txBox="1">
                <a:spLocks noChangeArrowheads="1"/>
              </p:cNvSpPr>
              <p:nvPr/>
            </p:nvSpPr>
            <p:spPr bwMode="auto">
              <a:xfrm>
                <a:off x="1451" y="733"/>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A</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128" name="AutoShape 32"/>
              <p:cNvCxnSpPr>
                <a:cxnSpLocks noChangeShapeType="1"/>
              </p:cNvCxnSpPr>
              <p:nvPr/>
            </p:nvCxnSpPr>
            <p:spPr bwMode="auto">
              <a:xfrm>
                <a:off x="1722" y="701"/>
                <a:ext cx="844" cy="0"/>
              </a:xfrm>
              <a:prstGeom prst="straightConnector1">
                <a:avLst/>
              </a:prstGeom>
              <a:noFill/>
              <a:ln w="9525">
                <a:solidFill>
                  <a:srgbClr val="000000"/>
                </a:solidFill>
                <a:round/>
                <a:headEnd type="oval" w="med" len="med"/>
                <a:tailEnd/>
              </a:ln>
            </p:spPr>
          </p:cxnSp>
          <p:sp>
            <p:nvSpPr>
              <p:cNvPr id="4129" name="AutoShape 33"/>
              <p:cNvSpPr>
                <a:spLocks noChangeArrowheads="1"/>
              </p:cNvSpPr>
              <p:nvPr/>
            </p:nvSpPr>
            <p:spPr bwMode="auto">
              <a:xfrm>
                <a:off x="2527" y="618"/>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4130" name="AutoShape 34"/>
              <p:cNvCxnSpPr>
                <a:cxnSpLocks noChangeShapeType="1"/>
              </p:cNvCxnSpPr>
              <p:nvPr/>
            </p:nvCxnSpPr>
            <p:spPr bwMode="auto">
              <a:xfrm>
                <a:off x="2160" y="701"/>
                <a:ext cx="0" cy="542"/>
              </a:xfrm>
              <a:prstGeom prst="straightConnector1">
                <a:avLst/>
              </a:prstGeom>
              <a:noFill/>
              <a:ln w="9525">
                <a:solidFill>
                  <a:srgbClr val="000000"/>
                </a:solidFill>
                <a:round/>
                <a:headEnd/>
                <a:tailEnd/>
              </a:ln>
            </p:spPr>
          </p:cxnSp>
          <p:cxnSp>
            <p:nvCxnSpPr>
              <p:cNvPr id="4131" name="AutoShape 35"/>
              <p:cNvCxnSpPr>
                <a:cxnSpLocks noChangeShapeType="1"/>
              </p:cNvCxnSpPr>
              <p:nvPr/>
            </p:nvCxnSpPr>
            <p:spPr bwMode="auto">
              <a:xfrm>
                <a:off x="4310" y="701"/>
                <a:ext cx="0" cy="542"/>
              </a:xfrm>
              <a:prstGeom prst="straightConnector1">
                <a:avLst/>
              </a:prstGeom>
              <a:noFill/>
              <a:ln w="9525">
                <a:solidFill>
                  <a:srgbClr val="000000"/>
                </a:solidFill>
                <a:round/>
                <a:headEnd/>
                <a:tailEnd type="oval" w="med" len="med"/>
              </a:ln>
            </p:spPr>
          </p:cxnSp>
          <p:cxnSp>
            <p:nvCxnSpPr>
              <p:cNvPr id="4132" name="AutoShape 36"/>
              <p:cNvCxnSpPr>
                <a:cxnSpLocks noChangeShapeType="1"/>
              </p:cNvCxnSpPr>
              <p:nvPr/>
            </p:nvCxnSpPr>
            <p:spPr bwMode="auto">
              <a:xfrm>
                <a:off x="2152" y="1243"/>
                <a:ext cx="2103" cy="0"/>
              </a:xfrm>
              <a:prstGeom prst="straightConnector1">
                <a:avLst/>
              </a:prstGeom>
              <a:noFill/>
              <a:ln w="9525">
                <a:solidFill>
                  <a:srgbClr val="000000"/>
                </a:solidFill>
                <a:round/>
                <a:headEnd/>
                <a:tailEnd/>
              </a:ln>
            </p:spPr>
          </p:cxnSp>
          <p:cxnSp>
            <p:nvCxnSpPr>
              <p:cNvPr id="4133" name="AutoShape 37"/>
              <p:cNvCxnSpPr>
                <a:cxnSpLocks noChangeShapeType="1"/>
              </p:cNvCxnSpPr>
              <p:nvPr/>
            </p:nvCxnSpPr>
            <p:spPr bwMode="auto">
              <a:xfrm>
                <a:off x="3194" y="1243"/>
                <a:ext cx="0" cy="816"/>
              </a:xfrm>
              <a:prstGeom prst="straightConnector1">
                <a:avLst/>
              </a:prstGeom>
              <a:noFill/>
              <a:ln w="9525">
                <a:solidFill>
                  <a:srgbClr val="000000"/>
                </a:solidFill>
                <a:round/>
                <a:headEnd/>
                <a:tailEnd/>
              </a:ln>
            </p:spPr>
          </p:cxnSp>
          <p:sp>
            <p:nvSpPr>
              <p:cNvPr id="4134" name="AutoShape 38"/>
              <p:cNvSpPr>
                <a:spLocks noChangeArrowheads="1"/>
              </p:cNvSpPr>
              <p:nvPr/>
            </p:nvSpPr>
            <p:spPr bwMode="auto">
              <a:xfrm>
                <a:off x="3116" y="2059"/>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135" name="AutoShape 39"/>
              <p:cNvSpPr>
                <a:spLocks noChangeArrowheads="1"/>
              </p:cNvSpPr>
              <p:nvPr/>
            </p:nvSpPr>
            <p:spPr bwMode="auto">
              <a:xfrm>
                <a:off x="3762" y="610"/>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136" name="Text Box 40"/>
              <p:cNvSpPr txBox="1">
                <a:spLocks noChangeArrowheads="1"/>
              </p:cNvSpPr>
              <p:nvPr/>
            </p:nvSpPr>
            <p:spPr bwMode="auto">
              <a:xfrm>
                <a:off x="4578" y="677"/>
                <a:ext cx="471" cy="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F</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4137" name="AutoShape 41"/>
              <p:cNvCxnSpPr>
                <a:cxnSpLocks noChangeShapeType="1"/>
              </p:cNvCxnSpPr>
              <p:nvPr/>
            </p:nvCxnSpPr>
            <p:spPr bwMode="auto">
              <a:xfrm>
                <a:off x="3860" y="701"/>
                <a:ext cx="844" cy="0"/>
              </a:xfrm>
              <a:prstGeom prst="straightConnector1">
                <a:avLst/>
              </a:prstGeom>
              <a:noFill/>
              <a:ln w="9525">
                <a:solidFill>
                  <a:srgbClr val="000000"/>
                </a:solidFill>
                <a:round/>
                <a:headEnd/>
                <a:tailEnd type="oval" w="med" len="med"/>
              </a:ln>
            </p:spPr>
          </p:cxnSp>
          <p:sp>
            <p:nvSpPr>
              <p:cNvPr id="4138" name="Text Box 42"/>
              <p:cNvSpPr txBox="1">
                <a:spLocks noChangeArrowheads="1"/>
              </p:cNvSpPr>
              <p:nvPr/>
            </p:nvSpPr>
            <p:spPr bwMode="auto">
              <a:xfrm>
                <a:off x="1922" y="1325"/>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C</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139" name="AutoShape 43"/>
              <p:cNvSpPr>
                <a:spLocks noChangeArrowheads="1"/>
              </p:cNvSpPr>
              <p:nvPr/>
            </p:nvSpPr>
            <p:spPr bwMode="auto">
              <a:xfrm>
                <a:off x="2100" y="1152"/>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86800" cy="6248400"/>
          </a:xfrm>
          <a:prstGeom prst="rect">
            <a:avLst/>
          </a:prstGeom>
          <a:noFill/>
          <a:ln w="50800" cmpd="sng">
            <a:solidFill>
              <a:srgbClr val="0070C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0" dirty="0" smtClean="0">
              <a:solidFill>
                <a:schemeClr val="tx1"/>
              </a:solidFill>
            </a:endParaRPr>
          </a:p>
          <a:p>
            <a:pPr algn="just"/>
            <a:endParaRPr lang="en-US" sz="1800" dirty="0">
              <a:solidFill>
                <a:schemeClr val="tx1"/>
              </a:solidFill>
            </a:endParaRPr>
          </a:p>
          <a:p>
            <a:pPr algn="just"/>
            <a:endParaRPr lang="id-ID" sz="1800" dirty="0" smtClean="0">
              <a:solidFill>
                <a:schemeClr val="tx1"/>
              </a:solidFill>
            </a:endParaRPr>
          </a:p>
          <a:p>
            <a:pPr marL="4738688" algn="just"/>
            <a:r>
              <a:rPr lang="id-ID" sz="1800" dirty="0" smtClean="0">
                <a:solidFill>
                  <a:schemeClr val="tx1"/>
                </a:solidFill>
              </a:rPr>
              <a:t>Dalam </a:t>
            </a:r>
            <a:r>
              <a:rPr lang="id-ID" sz="1800" dirty="0">
                <a:solidFill>
                  <a:schemeClr val="tx1"/>
                </a:solidFill>
              </a:rPr>
              <a:t>hal ini, harta warisan dibagi dua (kloving), setengah bagian untuk keluarga sedarah dari garis ayah yaitu K, L dan M sehingga bagian dari </a:t>
            </a:r>
            <a:r>
              <a:rPr lang="id-ID" sz="1800" dirty="0" smtClean="0">
                <a:solidFill>
                  <a:schemeClr val="tx1"/>
                </a:solidFill>
              </a:rPr>
              <a:t>K=L= </a:t>
            </a:r>
            <a:r>
              <a:rPr lang="id-ID" sz="1800" dirty="0">
                <a:solidFill>
                  <a:schemeClr val="tx1"/>
                </a:solidFill>
              </a:rPr>
              <a:t>M = ½ x 1/3 yaitu 1/6.</a:t>
            </a:r>
            <a:endParaRPr lang="en-US" sz="1800" dirty="0">
              <a:solidFill>
                <a:schemeClr val="tx1"/>
              </a:solidFill>
            </a:endParaRPr>
          </a:p>
          <a:p>
            <a:pPr marL="4738688" algn="just"/>
            <a:r>
              <a:rPr lang="id-ID" sz="1800" dirty="0" smtClean="0">
                <a:solidFill>
                  <a:schemeClr val="tx1"/>
                </a:solidFill>
              </a:rPr>
              <a:t>Dan </a:t>
            </a:r>
            <a:r>
              <a:rPr lang="id-ID" sz="1800" dirty="0">
                <a:solidFill>
                  <a:schemeClr val="tx1"/>
                </a:solidFill>
              </a:rPr>
              <a:t>sisanya dibagi untuk keluarga sedarah dalam garis ibu, yaitu </a:t>
            </a:r>
            <a:r>
              <a:rPr lang="id-ID" sz="1800" dirty="0" smtClean="0">
                <a:solidFill>
                  <a:schemeClr val="tx1"/>
                </a:solidFill>
              </a:rPr>
              <a:t>R </a:t>
            </a:r>
            <a:r>
              <a:rPr lang="id-ID" sz="1800" dirty="0">
                <a:solidFill>
                  <a:schemeClr val="tx1"/>
                </a:solidFill>
              </a:rPr>
              <a:t>dan </a:t>
            </a:r>
            <a:r>
              <a:rPr lang="id-ID" sz="1800" dirty="0" smtClean="0">
                <a:solidFill>
                  <a:schemeClr val="tx1"/>
                </a:solidFill>
              </a:rPr>
              <a:t>S, </a:t>
            </a:r>
            <a:r>
              <a:rPr lang="id-ID" sz="1800" dirty="0">
                <a:solidFill>
                  <a:schemeClr val="tx1"/>
                </a:solidFill>
              </a:rPr>
              <a:t>dan mereka masing-masing menerima ½ x ½ = ¼ bagian.</a:t>
            </a:r>
            <a:endParaRPr lang="id-ID" sz="1800" dirty="0" smtClean="0">
              <a:solidFill>
                <a:schemeClr val="tx1"/>
              </a:solidFill>
            </a:endParaRPr>
          </a:p>
          <a:p>
            <a:pPr marL="4167188"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en-US" sz="1800" dirty="0" smtClean="0">
              <a:solidFill>
                <a:schemeClr val="tx1"/>
              </a:solidFill>
            </a:endParaRPr>
          </a:p>
          <a:p>
            <a:pPr marL="95250" lvl="8" algn="just" defTabSz="812800">
              <a:buFont typeface="Arial" pitchFamily="34" charset="0"/>
              <a:buChar char="•"/>
            </a:pPr>
            <a:endParaRPr lang="en-US" sz="1800" dirty="0">
              <a:solidFill>
                <a:schemeClr val="tx1"/>
              </a:solidFill>
            </a:endParaRPr>
          </a:p>
          <a:p>
            <a:pPr marL="95250" lvl="8" algn="just" defTabSz="812800">
              <a:buFont typeface="Arial" pitchFamily="34" charset="0"/>
              <a:buChar char="•"/>
            </a:pPr>
            <a:endParaRPr lang="id-ID" sz="1800" dirty="0" smtClean="0">
              <a:solidFill>
                <a:schemeClr val="tx1"/>
              </a:solidFill>
            </a:endParaRPr>
          </a:p>
          <a:p>
            <a:pPr marL="95250" lvl="8" algn="just" defTabSz="812800">
              <a:buFont typeface="Arial" pitchFamily="34" charset="0"/>
              <a:buChar char="•"/>
            </a:pPr>
            <a:endParaRPr lang="id-ID" sz="1800" dirty="0" smtClean="0">
              <a:solidFill>
                <a:schemeClr val="tx1"/>
              </a:solidFill>
            </a:endParaRPr>
          </a:p>
        </p:txBody>
      </p:sp>
      <p:grpSp>
        <p:nvGrpSpPr>
          <p:cNvPr id="4176" name="Group 80"/>
          <p:cNvGrpSpPr>
            <a:grpSpLocks/>
          </p:cNvGrpSpPr>
          <p:nvPr/>
        </p:nvGrpSpPr>
        <p:grpSpPr bwMode="auto">
          <a:xfrm>
            <a:off x="249862" y="1519447"/>
            <a:ext cx="4642259" cy="4271753"/>
            <a:chOff x="497" y="6236"/>
            <a:chExt cx="6721" cy="2865"/>
          </a:xfrm>
        </p:grpSpPr>
        <p:grpSp>
          <p:nvGrpSpPr>
            <p:cNvPr id="4177" name="Group 81"/>
            <p:cNvGrpSpPr>
              <a:grpSpLocks/>
            </p:cNvGrpSpPr>
            <p:nvPr/>
          </p:nvGrpSpPr>
          <p:grpSpPr bwMode="auto">
            <a:xfrm>
              <a:off x="3966" y="6250"/>
              <a:ext cx="3252" cy="2638"/>
              <a:chOff x="4966" y="6250"/>
              <a:chExt cx="3252" cy="2638"/>
            </a:xfrm>
          </p:grpSpPr>
          <p:sp>
            <p:nvSpPr>
              <p:cNvPr id="4178" name="Text Box 82"/>
              <p:cNvSpPr txBox="1">
                <a:spLocks noChangeArrowheads="1"/>
              </p:cNvSpPr>
              <p:nvPr/>
            </p:nvSpPr>
            <p:spPr bwMode="auto">
              <a:xfrm>
                <a:off x="6603" y="6250"/>
                <a:ext cx="372" cy="39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4179" name="Text Box 83"/>
              <p:cNvSpPr txBox="1">
                <a:spLocks noChangeArrowheads="1"/>
              </p:cNvSpPr>
              <p:nvPr/>
            </p:nvSpPr>
            <p:spPr bwMode="auto">
              <a:xfrm>
                <a:off x="4988" y="6269"/>
                <a:ext cx="372" cy="39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180" name="Text Box 84"/>
              <p:cNvSpPr txBox="1">
                <a:spLocks noChangeArrowheads="1"/>
              </p:cNvSpPr>
              <p:nvPr/>
            </p:nvSpPr>
            <p:spPr bwMode="auto">
              <a:xfrm>
                <a:off x="5763" y="7323"/>
                <a:ext cx="372" cy="39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181" name="Text Box 85"/>
              <p:cNvSpPr txBox="1">
                <a:spLocks noChangeArrowheads="1"/>
              </p:cNvSpPr>
              <p:nvPr/>
            </p:nvSpPr>
            <p:spPr bwMode="auto">
              <a:xfrm>
                <a:off x="6603" y="7277"/>
                <a:ext cx="372" cy="39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182" name="Text Box 86"/>
              <p:cNvSpPr txBox="1">
                <a:spLocks noChangeArrowheads="1"/>
              </p:cNvSpPr>
              <p:nvPr/>
            </p:nvSpPr>
            <p:spPr bwMode="auto">
              <a:xfrm>
                <a:off x="7743" y="8440"/>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S</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183" name="Text Box 87"/>
              <p:cNvSpPr txBox="1">
                <a:spLocks noChangeArrowheads="1"/>
              </p:cNvSpPr>
              <p:nvPr/>
            </p:nvSpPr>
            <p:spPr bwMode="auto">
              <a:xfrm>
                <a:off x="6645" y="8460"/>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R</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4184" name="AutoShape 88"/>
              <p:cNvCxnSpPr>
                <a:cxnSpLocks noChangeShapeType="1"/>
              </p:cNvCxnSpPr>
              <p:nvPr/>
            </p:nvCxnSpPr>
            <p:spPr bwMode="auto">
              <a:xfrm>
                <a:off x="4999" y="6579"/>
                <a:ext cx="1682" cy="0"/>
              </a:xfrm>
              <a:prstGeom prst="straightConnector1">
                <a:avLst/>
              </a:prstGeom>
              <a:noFill/>
              <a:ln w="9525">
                <a:solidFill>
                  <a:srgbClr val="000000"/>
                </a:solidFill>
                <a:round/>
                <a:headEnd/>
                <a:tailEnd type="oval" w="med" len="med"/>
              </a:ln>
            </p:spPr>
          </p:cxnSp>
          <p:cxnSp>
            <p:nvCxnSpPr>
              <p:cNvPr id="4185" name="AutoShape 89"/>
              <p:cNvCxnSpPr>
                <a:cxnSpLocks noChangeShapeType="1"/>
              </p:cNvCxnSpPr>
              <p:nvPr/>
            </p:nvCxnSpPr>
            <p:spPr bwMode="auto">
              <a:xfrm flipV="1">
                <a:off x="5838" y="6579"/>
                <a:ext cx="0" cy="1036"/>
              </a:xfrm>
              <a:prstGeom prst="straightConnector1">
                <a:avLst/>
              </a:prstGeom>
              <a:noFill/>
              <a:ln w="9525">
                <a:solidFill>
                  <a:srgbClr val="000000"/>
                </a:solidFill>
                <a:round/>
                <a:headEnd type="oval" w="med" len="med"/>
                <a:tailEnd/>
              </a:ln>
            </p:spPr>
          </p:cxnSp>
          <p:cxnSp>
            <p:nvCxnSpPr>
              <p:cNvPr id="4186" name="AutoShape 90"/>
              <p:cNvCxnSpPr>
                <a:cxnSpLocks noChangeShapeType="1"/>
              </p:cNvCxnSpPr>
              <p:nvPr/>
            </p:nvCxnSpPr>
            <p:spPr bwMode="auto">
              <a:xfrm>
                <a:off x="5845" y="6586"/>
                <a:ext cx="836" cy="1036"/>
              </a:xfrm>
              <a:prstGeom prst="straightConnector1">
                <a:avLst/>
              </a:prstGeom>
              <a:noFill/>
              <a:ln w="9525">
                <a:solidFill>
                  <a:srgbClr val="000000"/>
                </a:solidFill>
                <a:round/>
                <a:headEnd/>
                <a:tailEnd/>
              </a:ln>
            </p:spPr>
          </p:cxnSp>
          <p:cxnSp>
            <p:nvCxnSpPr>
              <p:cNvPr id="4187" name="AutoShape 91"/>
              <p:cNvCxnSpPr>
                <a:cxnSpLocks noChangeShapeType="1"/>
              </p:cNvCxnSpPr>
              <p:nvPr/>
            </p:nvCxnSpPr>
            <p:spPr bwMode="auto">
              <a:xfrm>
                <a:off x="6657" y="7593"/>
                <a:ext cx="1415" cy="1"/>
              </a:xfrm>
              <a:prstGeom prst="straightConnector1">
                <a:avLst/>
              </a:prstGeom>
              <a:noFill/>
              <a:ln w="9525">
                <a:solidFill>
                  <a:srgbClr val="000000"/>
                </a:solidFill>
                <a:round/>
                <a:headEnd/>
                <a:tailEnd type="oval" w="med" len="med"/>
              </a:ln>
            </p:spPr>
          </p:cxnSp>
          <p:cxnSp>
            <p:nvCxnSpPr>
              <p:cNvPr id="4188" name="AutoShape 92"/>
              <p:cNvCxnSpPr>
                <a:cxnSpLocks noChangeShapeType="1"/>
              </p:cNvCxnSpPr>
              <p:nvPr/>
            </p:nvCxnSpPr>
            <p:spPr bwMode="auto">
              <a:xfrm flipH="1">
                <a:off x="6861" y="7615"/>
                <a:ext cx="490" cy="856"/>
              </a:xfrm>
              <a:prstGeom prst="straightConnector1">
                <a:avLst/>
              </a:prstGeom>
              <a:noFill/>
              <a:ln w="9525">
                <a:solidFill>
                  <a:srgbClr val="000000"/>
                </a:solidFill>
                <a:round/>
                <a:headEnd/>
                <a:tailEnd type="oval" w="med" len="med"/>
              </a:ln>
            </p:spPr>
          </p:cxnSp>
          <p:cxnSp>
            <p:nvCxnSpPr>
              <p:cNvPr id="4189" name="AutoShape 93"/>
              <p:cNvCxnSpPr>
                <a:cxnSpLocks noChangeShapeType="1"/>
              </p:cNvCxnSpPr>
              <p:nvPr/>
            </p:nvCxnSpPr>
            <p:spPr bwMode="auto">
              <a:xfrm>
                <a:off x="7364" y="7589"/>
                <a:ext cx="582" cy="882"/>
              </a:xfrm>
              <a:prstGeom prst="straightConnector1">
                <a:avLst/>
              </a:prstGeom>
              <a:noFill/>
              <a:ln w="9525">
                <a:solidFill>
                  <a:srgbClr val="000000"/>
                </a:solidFill>
                <a:round/>
                <a:headEnd/>
                <a:tailEnd type="oval" w="med" len="med"/>
              </a:ln>
            </p:spPr>
          </p:cxnSp>
          <p:sp>
            <p:nvSpPr>
              <p:cNvPr id="4190" name="AutoShape 94"/>
              <p:cNvSpPr>
                <a:spLocks noChangeArrowheads="1"/>
              </p:cNvSpPr>
              <p:nvPr/>
            </p:nvSpPr>
            <p:spPr bwMode="auto">
              <a:xfrm>
                <a:off x="4966" y="6504"/>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191" name="AutoShape 95"/>
              <p:cNvSpPr>
                <a:spLocks noChangeArrowheads="1"/>
              </p:cNvSpPr>
              <p:nvPr/>
            </p:nvSpPr>
            <p:spPr bwMode="auto">
              <a:xfrm>
                <a:off x="6603" y="7511"/>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4192" name="Group 96"/>
            <p:cNvGrpSpPr>
              <a:grpSpLocks/>
            </p:cNvGrpSpPr>
            <p:nvPr/>
          </p:nvGrpSpPr>
          <p:grpSpPr bwMode="auto">
            <a:xfrm>
              <a:off x="497" y="6236"/>
              <a:ext cx="2820" cy="2275"/>
              <a:chOff x="497" y="6236"/>
              <a:chExt cx="2820" cy="2275"/>
            </a:xfrm>
          </p:grpSpPr>
          <p:sp>
            <p:nvSpPr>
              <p:cNvPr id="4193" name="Text Box 97"/>
              <p:cNvSpPr txBox="1">
                <a:spLocks noChangeArrowheads="1"/>
              </p:cNvSpPr>
              <p:nvPr/>
            </p:nvSpPr>
            <p:spPr bwMode="auto">
              <a:xfrm>
                <a:off x="1249" y="6256"/>
                <a:ext cx="372" cy="39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4194" name="Text Box 98"/>
              <p:cNvSpPr txBox="1">
                <a:spLocks noChangeArrowheads="1"/>
              </p:cNvSpPr>
              <p:nvPr/>
            </p:nvSpPr>
            <p:spPr bwMode="auto">
              <a:xfrm>
                <a:off x="2945" y="6236"/>
                <a:ext cx="372" cy="39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195" name="Text Box 99"/>
              <p:cNvSpPr txBox="1">
                <a:spLocks noChangeArrowheads="1"/>
              </p:cNvSpPr>
              <p:nvPr/>
            </p:nvSpPr>
            <p:spPr bwMode="auto">
              <a:xfrm>
                <a:off x="2127" y="7277"/>
                <a:ext cx="372" cy="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4196" name="AutoShape 100"/>
              <p:cNvCxnSpPr>
                <a:cxnSpLocks noChangeShapeType="1"/>
              </p:cNvCxnSpPr>
              <p:nvPr/>
            </p:nvCxnSpPr>
            <p:spPr bwMode="auto">
              <a:xfrm>
                <a:off x="1353" y="6586"/>
                <a:ext cx="1682" cy="0"/>
              </a:xfrm>
              <a:prstGeom prst="straightConnector1">
                <a:avLst/>
              </a:prstGeom>
              <a:noFill/>
              <a:ln w="9525">
                <a:solidFill>
                  <a:srgbClr val="000000"/>
                </a:solidFill>
                <a:round/>
                <a:headEnd/>
                <a:tailEnd type="oval" w="med" len="med"/>
              </a:ln>
            </p:spPr>
          </p:cxnSp>
          <p:cxnSp>
            <p:nvCxnSpPr>
              <p:cNvPr id="4197" name="AutoShape 101"/>
              <p:cNvCxnSpPr>
                <a:cxnSpLocks noChangeShapeType="1"/>
              </p:cNvCxnSpPr>
              <p:nvPr/>
            </p:nvCxnSpPr>
            <p:spPr bwMode="auto">
              <a:xfrm flipV="1">
                <a:off x="2205" y="6586"/>
                <a:ext cx="0" cy="1036"/>
              </a:xfrm>
              <a:prstGeom prst="straightConnector1">
                <a:avLst/>
              </a:prstGeom>
              <a:noFill/>
              <a:ln w="9525">
                <a:solidFill>
                  <a:srgbClr val="000000"/>
                </a:solidFill>
                <a:round/>
                <a:headEnd/>
                <a:tailEnd/>
              </a:ln>
            </p:spPr>
          </p:cxnSp>
          <p:cxnSp>
            <p:nvCxnSpPr>
              <p:cNvPr id="4198" name="AutoShape 102"/>
              <p:cNvCxnSpPr>
                <a:cxnSpLocks noChangeShapeType="1"/>
              </p:cNvCxnSpPr>
              <p:nvPr/>
            </p:nvCxnSpPr>
            <p:spPr bwMode="auto">
              <a:xfrm flipH="1">
                <a:off x="1524" y="6586"/>
                <a:ext cx="694" cy="1388"/>
              </a:xfrm>
              <a:prstGeom prst="straightConnector1">
                <a:avLst/>
              </a:prstGeom>
              <a:noFill/>
              <a:ln w="9525">
                <a:solidFill>
                  <a:srgbClr val="000000"/>
                </a:solidFill>
                <a:round/>
                <a:headEnd/>
                <a:tailEnd type="oval" w="med" len="med"/>
              </a:ln>
            </p:spPr>
          </p:cxnSp>
          <p:cxnSp>
            <p:nvCxnSpPr>
              <p:cNvPr id="4199" name="AutoShape 103"/>
              <p:cNvCxnSpPr>
                <a:cxnSpLocks noChangeShapeType="1"/>
              </p:cNvCxnSpPr>
              <p:nvPr/>
            </p:nvCxnSpPr>
            <p:spPr bwMode="auto">
              <a:xfrm flipH="1">
                <a:off x="1127" y="6586"/>
                <a:ext cx="1078" cy="1407"/>
              </a:xfrm>
              <a:prstGeom prst="straightConnector1">
                <a:avLst/>
              </a:prstGeom>
              <a:noFill/>
              <a:ln w="9525">
                <a:solidFill>
                  <a:srgbClr val="000000"/>
                </a:solidFill>
                <a:round/>
                <a:headEnd/>
                <a:tailEnd/>
              </a:ln>
            </p:spPr>
          </p:cxnSp>
          <p:cxnSp>
            <p:nvCxnSpPr>
              <p:cNvPr id="4200" name="AutoShape 104"/>
              <p:cNvCxnSpPr>
                <a:cxnSpLocks noChangeShapeType="1"/>
              </p:cNvCxnSpPr>
              <p:nvPr/>
            </p:nvCxnSpPr>
            <p:spPr bwMode="auto">
              <a:xfrm flipH="1">
                <a:off x="769" y="6586"/>
                <a:ext cx="1436" cy="1374"/>
              </a:xfrm>
              <a:prstGeom prst="straightConnector1">
                <a:avLst/>
              </a:prstGeom>
              <a:noFill/>
              <a:ln w="9525">
                <a:solidFill>
                  <a:srgbClr val="000000"/>
                </a:solidFill>
                <a:round/>
                <a:headEnd/>
                <a:tailEnd type="oval" w="med" len="med"/>
              </a:ln>
            </p:spPr>
          </p:cxnSp>
          <p:sp>
            <p:nvSpPr>
              <p:cNvPr id="4201" name="AutoShape 105"/>
              <p:cNvSpPr>
                <a:spLocks noChangeArrowheads="1"/>
              </p:cNvSpPr>
              <p:nvPr/>
            </p:nvSpPr>
            <p:spPr bwMode="auto">
              <a:xfrm>
                <a:off x="1077" y="7941"/>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202" name="AutoShape 106"/>
              <p:cNvSpPr>
                <a:spLocks noChangeArrowheads="1"/>
              </p:cNvSpPr>
              <p:nvPr/>
            </p:nvSpPr>
            <p:spPr bwMode="auto">
              <a:xfrm>
                <a:off x="2136" y="7531"/>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203" name="AutoShape 107"/>
              <p:cNvSpPr>
                <a:spLocks noChangeArrowheads="1"/>
              </p:cNvSpPr>
              <p:nvPr/>
            </p:nvSpPr>
            <p:spPr bwMode="auto">
              <a:xfrm>
                <a:off x="1278" y="6490"/>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204" name="Text Box 108"/>
              <p:cNvSpPr txBox="1">
                <a:spLocks noChangeArrowheads="1"/>
              </p:cNvSpPr>
              <p:nvPr/>
            </p:nvSpPr>
            <p:spPr bwMode="auto">
              <a:xfrm>
                <a:off x="497" y="8043"/>
                <a:ext cx="372" cy="39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L</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205" name="Text Box 109"/>
              <p:cNvSpPr txBox="1">
                <a:spLocks noChangeArrowheads="1"/>
              </p:cNvSpPr>
              <p:nvPr/>
            </p:nvSpPr>
            <p:spPr bwMode="auto">
              <a:xfrm>
                <a:off x="919" y="8114"/>
                <a:ext cx="372" cy="39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K</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4206" name="Text Box 110"/>
              <p:cNvSpPr txBox="1">
                <a:spLocks noChangeArrowheads="1"/>
              </p:cNvSpPr>
              <p:nvPr/>
            </p:nvSpPr>
            <p:spPr bwMode="auto">
              <a:xfrm>
                <a:off x="1270" y="8075"/>
                <a:ext cx="372" cy="39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M</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207" name="Group 111"/>
            <p:cNvGrpSpPr>
              <a:grpSpLocks/>
            </p:cNvGrpSpPr>
            <p:nvPr/>
          </p:nvGrpSpPr>
          <p:grpSpPr bwMode="auto">
            <a:xfrm>
              <a:off x="2195" y="7622"/>
              <a:ext cx="2633" cy="1479"/>
              <a:chOff x="2195" y="7622"/>
              <a:chExt cx="2633" cy="1479"/>
            </a:xfrm>
          </p:grpSpPr>
          <p:sp>
            <p:nvSpPr>
              <p:cNvPr id="4208" name="Text Box 112"/>
              <p:cNvSpPr txBox="1">
                <a:spLocks noChangeArrowheads="1"/>
              </p:cNvSpPr>
              <p:nvPr/>
            </p:nvSpPr>
            <p:spPr bwMode="auto">
              <a:xfrm>
                <a:off x="3479" y="8673"/>
                <a:ext cx="791"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P</a:t>
                </a:r>
                <a:r>
                  <a:rPr kumimoji="0" lang="id-ID" b="0" i="0" u="none" strike="noStrike" cap="none" normalizeH="0" baseline="3000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209" name="AutoShape 113"/>
              <p:cNvCxnSpPr>
                <a:cxnSpLocks noChangeShapeType="1"/>
              </p:cNvCxnSpPr>
              <p:nvPr/>
            </p:nvCxnSpPr>
            <p:spPr bwMode="auto">
              <a:xfrm>
                <a:off x="2195" y="7622"/>
                <a:ext cx="2633" cy="0"/>
              </a:xfrm>
              <a:prstGeom prst="straightConnector1">
                <a:avLst/>
              </a:prstGeom>
              <a:noFill/>
              <a:ln w="9525">
                <a:solidFill>
                  <a:srgbClr val="000000"/>
                </a:solidFill>
                <a:round/>
                <a:headEnd/>
                <a:tailEnd/>
              </a:ln>
            </p:spPr>
          </p:cxnSp>
          <p:cxnSp>
            <p:nvCxnSpPr>
              <p:cNvPr id="4210" name="AutoShape 114"/>
              <p:cNvCxnSpPr>
                <a:cxnSpLocks noChangeShapeType="1"/>
              </p:cNvCxnSpPr>
              <p:nvPr/>
            </p:nvCxnSpPr>
            <p:spPr bwMode="auto">
              <a:xfrm>
                <a:off x="3662" y="7628"/>
                <a:ext cx="0" cy="960"/>
              </a:xfrm>
              <a:prstGeom prst="straightConnector1">
                <a:avLst/>
              </a:prstGeom>
              <a:noFill/>
              <a:ln w="9525">
                <a:solidFill>
                  <a:srgbClr val="000000"/>
                </a:solidFill>
                <a:round/>
                <a:headEnd/>
                <a:tailEnd/>
              </a:ln>
            </p:spPr>
          </p:cxnSp>
          <p:sp>
            <p:nvSpPr>
              <p:cNvPr id="4211" name="AutoShape 115"/>
              <p:cNvSpPr>
                <a:spLocks noChangeArrowheads="1"/>
              </p:cNvSpPr>
              <p:nvPr/>
            </p:nvSpPr>
            <p:spPr bwMode="auto">
              <a:xfrm>
                <a:off x="3596" y="8602"/>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 xmlns:p14="http://schemas.microsoft.com/office/powerpoint/2010/main" val="295539083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86800" cy="6248400"/>
          </a:xfrm>
          <a:prstGeom prst="rect">
            <a:avLst/>
          </a:prstGeom>
          <a:noFill/>
          <a:ln w="50800" cmpd="sng">
            <a:solidFill>
              <a:srgbClr val="0070C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0" smtClean="0">
              <a:solidFill>
                <a:schemeClr val="tx1"/>
              </a:solidFill>
            </a:endParaRPr>
          </a:p>
          <a:p>
            <a:pPr marL="4171950" algn="just"/>
            <a:endParaRPr lang="en-US" sz="1800" smtClean="0">
              <a:solidFill>
                <a:schemeClr val="tx1"/>
              </a:solidFill>
            </a:endParaRPr>
          </a:p>
          <a:p>
            <a:pPr marL="4171950" algn="just"/>
            <a:r>
              <a:rPr lang="id-ID" sz="1800" smtClean="0">
                <a:solidFill>
                  <a:schemeClr val="tx1"/>
                </a:solidFill>
              </a:rPr>
              <a:t>Perlu </a:t>
            </a:r>
            <a:r>
              <a:rPr lang="id-ID" sz="1800" dirty="0">
                <a:solidFill>
                  <a:schemeClr val="tx1"/>
                </a:solidFill>
              </a:rPr>
              <a:t>untuk diingat bahwa ahli waris golongan III dan golongan IV dapat secara bersama-sama mewaris, asal mereka berlainan garis. </a:t>
            </a:r>
            <a:endParaRPr lang="en-US" sz="1800" dirty="0">
              <a:solidFill>
                <a:schemeClr val="tx1"/>
              </a:solidFill>
            </a:endParaRPr>
          </a:p>
          <a:p>
            <a:pPr marL="4171950" algn="just"/>
            <a:r>
              <a:rPr lang="id-ID" sz="1800" smtClean="0">
                <a:solidFill>
                  <a:schemeClr val="tx1"/>
                </a:solidFill>
              </a:rPr>
              <a:t>P meninggal dunia. Ahli waris</a:t>
            </a:r>
            <a:r>
              <a:rPr lang="en-US" sz="1800" smtClean="0">
                <a:solidFill>
                  <a:schemeClr val="tx1"/>
                </a:solidFill>
              </a:rPr>
              <a:t> </a:t>
            </a:r>
            <a:r>
              <a:rPr lang="id-ID" sz="1800" smtClean="0">
                <a:solidFill>
                  <a:schemeClr val="tx1"/>
                </a:solidFill>
              </a:rPr>
              <a:t>dari garis ayah adalah A dan B yang berasal dari</a:t>
            </a:r>
            <a:r>
              <a:rPr lang="en-US" sz="1800" smtClean="0">
                <a:solidFill>
                  <a:schemeClr val="tx1"/>
                </a:solidFill>
              </a:rPr>
              <a:t> orang tua </a:t>
            </a:r>
            <a:r>
              <a:rPr lang="id-ID" sz="1800" smtClean="0">
                <a:solidFill>
                  <a:schemeClr val="tx1"/>
                </a:solidFill>
              </a:rPr>
              <a:t>golongan III</a:t>
            </a:r>
            <a:r>
              <a:rPr lang="en-US" sz="1800" smtClean="0">
                <a:solidFill>
                  <a:schemeClr val="tx1"/>
                </a:solidFill>
              </a:rPr>
              <a:t> (P)</a:t>
            </a:r>
            <a:r>
              <a:rPr lang="id-ID" sz="1800" smtClean="0">
                <a:solidFill>
                  <a:schemeClr val="tx1"/>
                </a:solidFill>
              </a:rPr>
              <a:t>, sedangkan R, S dan T dari garis ibu dan merupakan ahli waris </a:t>
            </a:r>
            <a:r>
              <a:rPr lang="en-US" sz="1800" smtClean="0">
                <a:solidFill>
                  <a:schemeClr val="tx1"/>
                </a:solidFill>
              </a:rPr>
              <a:t>turunan </a:t>
            </a:r>
            <a:r>
              <a:rPr lang="id-ID" sz="1800" smtClean="0">
                <a:solidFill>
                  <a:schemeClr val="tx1"/>
                </a:solidFill>
              </a:rPr>
              <a:t>golongan IV.</a:t>
            </a:r>
            <a:r>
              <a:rPr lang="en-US" sz="1800" smtClean="0">
                <a:solidFill>
                  <a:schemeClr val="tx1"/>
                </a:solidFill>
              </a:rPr>
              <a:t> </a:t>
            </a:r>
            <a:r>
              <a:rPr lang="id-ID" sz="1800" smtClean="0">
                <a:solidFill>
                  <a:schemeClr val="tx1"/>
                </a:solidFill>
              </a:rPr>
              <a:t>Pembagiannya adalah, mula-mula harta warisan kita bagi dua, selanjutnya setengah bagian untuk garis ayah, yang secara rata dibagi untuk A dan B, sehingga masing-masing menerima ¼ bagian, dan sisanya untuk yang berasal dari garis ibu yang secara rata dibagi untuk R, S dan T sehingga mereka masing-masing menerima ½ x 1/3 = 1/6 bagian.</a:t>
            </a:r>
          </a:p>
          <a:p>
            <a:pPr marL="4167188" lvl="8" algn="just" defTabSz="812800"/>
            <a:endParaRPr lang="id-ID" sz="1800" smtClean="0">
              <a:solidFill>
                <a:schemeClr val="tx1"/>
              </a:solidFill>
            </a:endParaRPr>
          </a:p>
          <a:p>
            <a:pPr marL="95250" lvl="8" algn="just" defTabSz="812800">
              <a:buFont typeface="Arial" pitchFamily="34" charset="0"/>
              <a:buChar char="•"/>
            </a:pPr>
            <a:endParaRPr lang="id-ID" sz="1800" dirty="0" smtClean="0">
              <a:solidFill>
                <a:schemeClr val="tx1"/>
              </a:solidFill>
            </a:endParaRPr>
          </a:p>
        </p:txBody>
      </p:sp>
      <p:pic>
        <p:nvPicPr>
          <p:cNvPr id="1028" name="Picture 4"/>
          <p:cNvPicPr>
            <a:picLocks noChangeAspect="1" noChangeArrowheads="1"/>
          </p:cNvPicPr>
          <p:nvPr/>
        </p:nvPicPr>
        <p:blipFill>
          <a:blip r:embed="rId2"/>
          <a:srcRect/>
          <a:stretch>
            <a:fillRect/>
          </a:stretch>
        </p:blipFill>
        <p:spPr bwMode="auto">
          <a:xfrm>
            <a:off x="428596" y="1285860"/>
            <a:ext cx="3977063" cy="4286280"/>
          </a:xfrm>
          <a:prstGeom prst="rect">
            <a:avLst/>
          </a:prstGeom>
          <a:noFill/>
          <a:ln w="9525">
            <a:noFill/>
            <a:miter lim="800000"/>
            <a:headEnd/>
            <a:tailEnd/>
          </a:ln>
          <a:effectLst/>
        </p:spPr>
      </p:pic>
    </p:spTree>
    <p:extLst>
      <p:ext uri="{BB962C8B-B14F-4D97-AF65-F5344CB8AC3E}">
        <p14:creationId xmlns="" xmlns:p14="http://schemas.microsoft.com/office/powerpoint/2010/main" val="28487801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86800" cy="6248400"/>
          </a:xfrm>
          <a:prstGeom prst="rect">
            <a:avLst/>
          </a:prstGeom>
          <a:noFill/>
          <a:ln w="50800" cmpd="sng">
            <a:solidFill>
              <a:srgbClr val="0070C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rPr>
              <a:t>PEWARISAN KARENA KLOVING</a:t>
            </a:r>
            <a:endParaRPr lang="id-ID" sz="2800" b="1" dirty="0" smtClean="0">
              <a:solidFill>
                <a:schemeClr val="tx1"/>
              </a:solidFill>
            </a:endParaRPr>
          </a:p>
          <a:p>
            <a:pPr algn="just"/>
            <a:endParaRPr lang="en-US" sz="900" dirty="0" smtClean="0">
              <a:solidFill>
                <a:schemeClr val="tx1"/>
              </a:solidFill>
            </a:endParaRPr>
          </a:p>
          <a:p>
            <a:pPr marL="3406775" algn="just"/>
            <a:r>
              <a:rPr lang="en-US" sz="1600" dirty="0" smtClean="0">
                <a:solidFill>
                  <a:schemeClr val="tx1"/>
                </a:solidFill>
              </a:rPr>
              <a:t>A </a:t>
            </a:r>
            <a:r>
              <a:rPr lang="en-US" sz="1600" dirty="0" err="1" smtClean="0">
                <a:solidFill>
                  <a:schemeClr val="tx1"/>
                </a:solidFill>
              </a:rPr>
              <a:t>meninggal</a:t>
            </a:r>
            <a:r>
              <a:rPr lang="en-US" sz="1600" dirty="0" smtClean="0">
                <a:solidFill>
                  <a:schemeClr val="tx1"/>
                </a:solidFill>
              </a:rPr>
              <a:t> </a:t>
            </a:r>
            <a:r>
              <a:rPr lang="en-US" sz="1600" dirty="0" err="1" smtClean="0">
                <a:solidFill>
                  <a:schemeClr val="tx1"/>
                </a:solidFill>
              </a:rPr>
              <a:t>dunia</a:t>
            </a:r>
            <a:r>
              <a:rPr lang="en-US" sz="1600" dirty="0" smtClean="0">
                <a:solidFill>
                  <a:schemeClr val="tx1"/>
                </a:solidFill>
              </a:rPr>
              <a:t> ; </a:t>
            </a:r>
            <a:r>
              <a:rPr lang="en-US" sz="1600" dirty="0" err="1" smtClean="0">
                <a:solidFill>
                  <a:schemeClr val="tx1"/>
                </a:solidFill>
              </a:rPr>
              <a:t>tetapi</a:t>
            </a:r>
            <a:r>
              <a:rPr lang="en-US" sz="1600" dirty="0" smtClean="0">
                <a:solidFill>
                  <a:schemeClr val="tx1"/>
                </a:solidFill>
              </a:rPr>
              <a:t> </a:t>
            </a:r>
            <a:r>
              <a:rPr lang="en-US" sz="1600" dirty="0" err="1" smtClean="0">
                <a:solidFill>
                  <a:schemeClr val="tx1"/>
                </a:solidFill>
              </a:rPr>
              <a:t>sebelum</a:t>
            </a:r>
            <a:r>
              <a:rPr lang="en-US" sz="1600" dirty="0" smtClean="0">
                <a:solidFill>
                  <a:schemeClr val="tx1"/>
                </a:solidFill>
              </a:rPr>
              <a:t> </a:t>
            </a:r>
            <a:r>
              <a:rPr lang="en-US" sz="1600" dirty="0" err="1" smtClean="0">
                <a:solidFill>
                  <a:schemeClr val="tx1"/>
                </a:solidFill>
              </a:rPr>
              <a:t>itu</a:t>
            </a:r>
            <a:r>
              <a:rPr lang="en-US" sz="1600" dirty="0" smtClean="0">
                <a:solidFill>
                  <a:schemeClr val="tx1"/>
                </a:solidFill>
              </a:rPr>
              <a:t> ayah </a:t>
            </a:r>
            <a:r>
              <a:rPr lang="en-US" sz="1600" dirty="0" err="1" smtClean="0">
                <a:solidFill>
                  <a:schemeClr val="tx1"/>
                </a:solidFill>
              </a:rPr>
              <a:t>ibunya</a:t>
            </a:r>
            <a:r>
              <a:rPr lang="en-US" sz="1600" dirty="0" smtClean="0">
                <a:solidFill>
                  <a:schemeClr val="tx1"/>
                </a:solidFill>
              </a:rPr>
              <a:t> </a:t>
            </a:r>
            <a:r>
              <a:rPr lang="en-US" sz="1600" dirty="0" err="1" smtClean="0">
                <a:solidFill>
                  <a:schemeClr val="tx1"/>
                </a:solidFill>
              </a:rPr>
              <a:t>telah</a:t>
            </a:r>
            <a:r>
              <a:rPr lang="en-US" sz="1600" dirty="0" smtClean="0">
                <a:solidFill>
                  <a:schemeClr val="tx1"/>
                </a:solidFill>
              </a:rPr>
              <a:t> </a:t>
            </a:r>
            <a:r>
              <a:rPr lang="en-US" sz="1600" dirty="0" err="1" smtClean="0">
                <a:solidFill>
                  <a:schemeClr val="tx1"/>
                </a:solidFill>
              </a:rPr>
              <a:t>lebih</a:t>
            </a:r>
            <a:r>
              <a:rPr lang="en-US" sz="1600" dirty="0" smtClean="0">
                <a:solidFill>
                  <a:schemeClr val="tx1"/>
                </a:solidFill>
              </a:rPr>
              <a:t> </a:t>
            </a:r>
            <a:r>
              <a:rPr lang="en-US" sz="1600" dirty="0" err="1" smtClean="0">
                <a:solidFill>
                  <a:schemeClr val="tx1"/>
                </a:solidFill>
              </a:rPr>
              <a:t>dahulu</a:t>
            </a:r>
            <a:r>
              <a:rPr lang="en-US" sz="1600" dirty="0" smtClean="0">
                <a:solidFill>
                  <a:schemeClr val="tx1"/>
                </a:solidFill>
              </a:rPr>
              <a:t> </a:t>
            </a:r>
            <a:r>
              <a:rPr lang="en-US" sz="1600" dirty="0" err="1" smtClean="0">
                <a:solidFill>
                  <a:schemeClr val="tx1"/>
                </a:solidFill>
              </a:rPr>
              <a:t>meninggal</a:t>
            </a:r>
            <a:r>
              <a:rPr lang="en-US" sz="1600" dirty="0" smtClean="0">
                <a:solidFill>
                  <a:schemeClr val="tx1"/>
                </a:solidFill>
              </a:rPr>
              <a:t> </a:t>
            </a:r>
            <a:r>
              <a:rPr lang="en-US" sz="1600" dirty="0" err="1" smtClean="0">
                <a:solidFill>
                  <a:schemeClr val="tx1"/>
                </a:solidFill>
              </a:rPr>
              <a:t>dunia</a:t>
            </a:r>
            <a:r>
              <a:rPr lang="en-US" sz="1600" dirty="0" smtClean="0">
                <a:solidFill>
                  <a:schemeClr val="tx1"/>
                </a:solidFill>
              </a:rPr>
              <a:t>.</a:t>
            </a:r>
            <a:endParaRPr lang="id-ID" sz="1600" dirty="0" smtClean="0">
              <a:solidFill>
                <a:schemeClr val="tx1"/>
              </a:solidFill>
            </a:endParaRPr>
          </a:p>
          <a:p>
            <a:pPr marL="3406775" algn="just"/>
            <a:r>
              <a:rPr lang="en-US" sz="1600" dirty="0" smtClean="0">
                <a:solidFill>
                  <a:schemeClr val="tx1"/>
                </a:solidFill>
              </a:rPr>
              <a:t>Dari </a:t>
            </a:r>
            <a:r>
              <a:rPr lang="en-US" sz="1600" dirty="0" err="1" smtClean="0">
                <a:solidFill>
                  <a:schemeClr val="tx1"/>
                </a:solidFill>
              </a:rPr>
              <a:t>garis</a:t>
            </a:r>
            <a:r>
              <a:rPr lang="en-US" sz="1600" dirty="0" smtClean="0">
                <a:solidFill>
                  <a:schemeClr val="tx1"/>
                </a:solidFill>
              </a:rPr>
              <a:t>/</a:t>
            </a:r>
            <a:r>
              <a:rPr lang="en-US" sz="1600" dirty="0" err="1" smtClean="0">
                <a:solidFill>
                  <a:schemeClr val="tx1"/>
                </a:solidFill>
              </a:rPr>
              <a:t>pancer</a:t>
            </a:r>
            <a:r>
              <a:rPr lang="en-US" sz="1600" dirty="0" smtClean="0">
                <a:solidFill>
                  <a:schemeClr val="tx1"/>
                </a:solidFill>
              </a:rPr>
              <a:t> ayah (B) A </a:t>
            </a:r>
            <a:r>
              <a:rPr lang="en-US" sz="1600" dirty="0" err="1" smtClean="0">
                <a:solidFill>
                  <a:schemeClr val="tx1"/>
                </a:solidFill>
              </a:rPr>
              <a:t>meninggalkan</a:t>
            </a:r>
            <a:r>
              <a:rPr lang="en-US" sz="1600" dirty="0" smtClean="0">
                <a:solidFill>
                  <a:schemeClr val="tx1"/>
                </a:solidFill>
              </a:rPr>
              <a:t> </a:t>
            </a:r>
            <a:r>
              <a:rPr lang="en-US" sz="1600" dirty="0" err="1" smtClean="0">
                <a:solidFill>
                  <a:schemeClr val="tx1"/>
                </a:solidFill>
              </a:rPr>
              <a:t>ahli</a:t>
            </a:r>
            <a:r>
              <a:rPr lang="en-US" sz="1600" dirty="0" smtClean="0">
                <a:solidFill>
                  <a:schemeClr val="tx1"/>
                </a:solidFill>
              </a:rPr>
              <a:t> </a:t>
            </a:r>
            <a:r>
              <a:rPr lang="en-US" sz="1600" dirty="0" err="1" smtClean="0">
                <a:solidFill>
                  <a:schemeClr val="tx1"/>
                </a:solidFill>
              </a:rPr>
              <a:t>waris</a:t>
            </a:r>
            <a:r>
              <a:rPr lang="en-US" sz="1600" dirty="0" smtClean="0">
                <a:solidFill>
                  <a:schemeClr val="tx1"/>
                </a:solidFill>
              </a:rPr>
              <a:t> </a:t>
            </a:r>
            <a:r>
              <a:rPr lang="en-US" sz="1600" dirty="0" err="1" smtClean="0">
                <a:solidFill>
                  <a:schemeClr val="tx1"/>
                </a:solidFill>
              </a:rPr>
              <a:t>kakek</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nenek</a:t>
            </a:r>
            <a:r>
              <a:rPr lang="en-US" sz="1600" dirty="0" smtClean="0">
                <a:solidFill>
                  <a:schemeClr val="tx1"/>
                </a:solidFill>
              </a:rPr>
              <a:t> (D </a:t>
            </a:r>
            <a:r>
              <a:rPr lang="en-US" sz="1600" dirty="0" err="1" smtClean="0">
                <a:solidFill>
                  <a:schemeClr val="tx1"/>
                </a:solidFill>
              </a:rPr>
              <a:t>dan</a:t>
            </a:r>
            <a:r>
              <a:rPr lang="en-US" sz="1600" dirty="0" smtClean="0">
                <a:solidFill>
                  <a:schemeClr val="tx1"/>
                </a:solidFill>
              </a:rPr>
              <a:t> E).</a:t>
            </a:r>
            <a:endParaRPr lang="id-ID" sz="1600" dirty="0" smtClean="0">
              <a:solidFill>
                <a:schemeClr val="tx1"/>
              </a:solidFill>
            </a:endParaRPr>
          </a:p>
          <a:p>
            <a:pPr marL="3406775" algn="just"/>
            <a:r>
              <a:rPr lang="en-US" sz="1600" dirty="0" smtClean="0">
                <a:solidFill>
                  <a:schemeClr val="tx1"/>
                </a:solidFill>
              </a:rPr>
              <a:t>Dari </a:t>
            </a:r>
            <a:r>
              <a:rPr lang="en-US" sz="1600" dirty="0" err="1" smtClean="0">
                <a:solidFill>
                  <a:schemeClr val="tx1"/>
                </a:solidFill>
              </a:rPr>
              <a:t>garis</a:t>
            </a:r>
            <a:r>
              <a:rPr lang="en-US" sz="1600" dirty="0" smtClean="0">
                <a:solidFill>
                  <a:schemeClr val="tx1"/>
                </a:solidFill>
              </a:rPr>
              <a:t>/</a:t>
            </a:r>
            <a:r>
              <a:rPr lang="en-US" sz="1600" dirty="0" err="1" smtClean="0">
                <a:solidFill>
                  <a:schemeClr val="tx1"/>
                </a:solidFill>
              </a:rPr>
              <a:t>pancer</a:t>
            </a:r>
            <a:r>
              <a:rPr lang="en-US" sz="1600" dirty="0" smtClean="0">
                <a:solidFill>
                  <a:schemeClr val="tx1"/>
                </a:solidFill>
              </a:rPr>
              <a:t> </a:t>
            </a:r>
            <a:r>
              <a:rPr lang="en-US" sz="1600" dirty="0" err="1" smtClean="0">
                <a:solidFill>
                  <a:schemeClr val="tx1"/>
                </a:solidFill>
              </a:rPr>
              <a:t>ibu</a:t>
            </a:r>
            <a:r>
              <a:rPr lang="en-US" sz="1600" dirty="0" smtClean="0">
                <a:solidFill>
                  <a:schemeClr val="tx1"/>
                </a:solidFill>
              </a:rPr>
              <a:t> (C), A </a:t>
            </a:r>
            <a:r>
              <a:rPr lang="en-US" sz="1600" dirty="0" err="1" smtClean="0">
                <a:solidFill>
                  <a:schemeClr val="tx1"/>
                </a:solidFill>
              </a:rPr>
              <a:t>meninggalkan</a:t>
            </a:r>
            <a:r>
              <a:rPr lang="en-US" sz="1600" dirty="0" smtClean="0">
                <a:solidFill>
                  <a:schemeClr val="tx1"/>
                </a:solidFill>
              </a:rPr>
              <a:t> </a:t>
            </a:r>
            <a:r>
              <a:rPr lang="en-US" sz="1600" dirty="0" err="1" smtClean="0">
                <a:solidFill>
                  <a:schemeClr val="tx1"/>
                </a:solidFill>
              </a:rPr>
              <a:t>ahli</a:t>
            </a:r>
            <a:r>
              <a:rPr lang="en-US" sz="1600" dirty="0" smtClean="0">
                <a:solidFill>
                  <a:schemeClr val="tx1"/>
                </a:solidFill>
              </a:rPr>
              <a:t> </a:t>
            </a:r>
            <a:r>
              <a:rPr lang="en-US" sz="1600" dirty="0" err="1" smtClean="0">
                <a:solidFill>
                  <a:schemeClr val="tx1"/>
                </a:solidFill>
              </a:rPr>
              <a:t>waris</a:t>
            </a:r>
            <a:r>
              <a:rPr lang="en-US" sz="1600" dirty="0" smtClean="0">
                <a:solidFill>
                  <a:schemeClr val="tx1"/>
                </a:solidFill>
              </a:rPr>
              <a:t> </a:t>
            </a:r>
            <a:r>
              <a:rPr lang="en-US" sz="1600" dirty="0" err="1" smtClean="0">
                <a:solidFill>
                  <a:schemeClr val="tx1"/>
                </a:solidFill>
              </a:rPr>
              <a:t>kakek</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nenek</a:t>
            </a:r>
            <a:r>
              <a:rPr lang="en-US" sz="1600" dirty="0" smtClean="0">
                <a:solidFill>
                  <a:schemeClr val="tx1"/>
                </a:solidFill>
              </a:rPr>
              <a:t> </a:t>
            </a:r>
            <a:r>
              <a:rPr lang="en-US" sz="1600" dirty="0" err="1" smtClean="0">
                <a:solidFill>
                  <a:schemeClr val="tx1"/>
                </a:solidFill>
              </a:rPr>
              <a:t>juga</a:t>
            </a:r>
            <a:r>
              <a:rPr lang="en-US" sz="1600" dirty="0" smtClean="0">
                <a:solidFill>
                  <a:schemeClr val="tx1"/>
                </a:solidFill>
              </a:rPr>
              <a:t> (F </a:t>
            </a:r>
            <a:r>
              <a:rPr lang="en-US" sz="1600" dirty="0" err="1" smtClean="0">
                <a:solidFill>
                  <a:schemeClr val="tx1"/>
                </a:solidFill>
              </a:rPr>
              <a:t>dan</a:t>
            </a:r>
            <a:r>
              <a:rPr lang="en-US" sz="1600" dirty="0" smtClean="0">
                <a:solidFill>
                  <a:schemeClr val="tx1"/>
                </a:solidFill>
              </a:rPr>
              <a:t> G)</a:t>
            </a:r>
            <a:endParaRPr lang="id-ID" sz="1600" dirty="0" smtClean="0">
              <a:solidFill>
                <a:schemeClr val="tx1"/>
              </a:solidFill>
            </a:endParaRPr>
          </a:p>
          <a:p>
            <a:pPr marL="3406775" algn="just"/>
            <a:r>
              <a:rPr lang="en-US" sz="1600" dirty="0" smtClean="0">
                <a:solidFill>
                  <a:schemeClr val="tx1"/>
                </a:solidFill>
              </a:rPr>
              <a:t>A </a:t>
            </a:r>
            <a:r>
              <a:rPr lang="en-US" sz="1600" dirty="0" err="1" smtClean="0">
                <a:solidFill>
                  <a:schemeClr val="tx1"/>
                </a:solidFill>
              </a:rPr>
              <a:t>meninggal</a:t>
            </a:r>
            <a:r>
              <a:rPr lang="en-US" sz="1600" dirty="0" smtClean="0">
                <a:solidFill>
                  <a:schemeClr val="tx1"/>
                </a:solidFill>
              </a:rPr>
              <a:t> </a:t>
            </a:r>
            <a:r>
              <a:rPr lang="en-US" sz="1600" dirty="0" err="1" smtClean="0">
                <a:solidFill>
                  <a:schemeClr val="tx1"/>
                </a:solidFill>
              </a:rPr>
              <a:t>harta</a:t>
            </a:r>
            <a:r>
              <a:rPr lang="en-US" sz="1600" dirty="0" smtClean="0">
                <a:solidFill>
                  <a:schemeClr val="tx1"/>
                </a:solidFill>
              </a:rPr>
              <a:t> </a:t>
            </a:r>
            <a:r>
              <a:rPr lang="en-US" sz="1600" dirty="0" err="1" smtClean="0">
                <a:solidFill>
                  <a:schemeClr val="tx1"/>
                </a:solidFill>
              </a:rPr>
              <a:t>warisan</a:t>
            </a:r>
            <a:r>
              <a:rPr lang="en-US" sz="1600" dirty="0" smtClean="0">
                <a:solidFill>
                  <a:schemeClr val="tx1"/>
                </a:solidFill>
              </a:rPr>
              <a:t> </a:t>
            </a:r>
            <a:r>
              <a:rPr lang="en-US" sz="1600" dirty="0" err="1" smtClean="0">
                <a:solidFill>
                  <a:schemeClr val="tx1"/>
                </a:solidFill>
              </a:rPr>
              <a:t>sebesar</a:t>
            </a:r>
            <a:r>
              <a:rPr lang="en-US" sz="1600" dirty="0" smtClean="0">
                <a:solidFill>
                  <a:schemeClr val="tx1"/>
                </a:solidFill>
              </a:rPr>
              <a:t> </a:t>
            </a:r>
            <a:r>
              <a:rPr lang="en-US" sz="1600" dirty="0" err="1" smtClean="0">
                <a:solidFill>
                  <a:schemeClr val="tx1"/>
                </a:solidFill>
              </a:rPr>
              <a:t>Rp</a:t>
            </a:r>
            <a:r>
              <a:rPr lang="en-US" sz="1600" dirty="0" smtClean="0">
                <a:solidFill>
                  <a:schemeClr val="tx1"/>
                </a:solidFill>
              </a:rPr>
              <a:t>. 4.000.000,-</a:t>
            </a:r>
            <a:endParaRPr lang="id-ID" sz="1600" dirty="0" smtClean="0">
              <a:solidFill>
                <a:schemeClr val="tx1"/>
              </a:solidFill>
            </a:endParaRPr>
          </a:p>
          <a:p>
            <a:pPr marL="3406775" algn="just"/>
            <a:r>
              <a:rPr lang="en-US" sz="1600" dirty="0" smtClean="0">
                <a:solidFill>
                  <a:schemeClr val="tx1"/>
                </a:solidFill>
              </a:rPr>
              <a:t>Cara </a:t>
            </a:r>
            <a:r>
              <a:rPr lang="en-US" sz="1600" dirty="0" err="1" smtClean="0">
                <a:solidFill>
                  <a:schemeClr val="tx1"/>
                </a:solidFill>
              </a:rPr>
              <a:t>membagi</a:t>
            </a:r>
            <a:r>
              <a:rPr lang="en-US" sz="1600" dirty="0" smtClean="0">
                <a:solidFill>
                  <a:schemeClr val="tx1"/>
                </a:solidFill>
              </a:rPr>
              <a:t> </a:t>
            </a:r>
            <a:r>
              <a:rPr lang="en-US" sz="1600" dirty="0" err="1" smtClean="0">
                <a:solidFill>
                  <a:schemeClr val="tx1"/>
                </a:solidFill>
              </a:rPr>
              <a:t>harta</a:t>
            </a:r>
            <a:r>
              <a:rPr lang="en-US" sz="1600" dirty="0" smtClean="0">
                <a:solidFill>
                  <a:schemeClr val="tx1"/>
                </a:solidFill>
              </a:rPr>
              <a:t> </a:t>
            </a:r>
            <a:r>
              <a:rPr lang="en-US" sz="1600" dirty="0" err="1" smtClean="0">
                <a:solidFill>
                  <a:schemeClr val="tx1"/>
                </a:solidFill>
              </a:rPr>
              <a:t>warisan</a:t>
            </a:r>
            <a:r>
              <a:rPr lang="en-US" sz="1600" dirty="0" smtClean="0">
                <a:solidFill>
                  <a:schemeClr val="tx1"/>
                </a:solidFill>
              </a:rPr>
              <a:t> </a:t>
            </a:r>
            <a:r>
              <a:rPr lang="id-ID" sz="1600" dirty="0" smtClean="0">
                <a:solidFill>
                  <a:schemeClr val="tx1"/>
                </a:solidFill>
              </a:rPr>
              <a:t>sebagai berikut </a:t>
            </a:r>
            <a:r>
              <a:rPr lang="en-US" sz="1600" dirty="0" smtClean="0">
                <a:solidFill>
                  <a:schemeClr val="tx1"/>
                </a:solidFill>
              </a:rPr>
              <a:t>:</a:t>
            </a:r>
            <a:endParaRPr lang="id-ID" sz="1600" dirty="0" smtClean="0">
              <a:solidFill>
                <a:schemeClr val="tx1"/>
              </a:solidFill>
            </a:endParaRPr>
          </a:p>
          <a:p>
            <a:pPr marL="3406775" algn="just"/>
            <a:r>
              <a:rPr lang="en-US" sz="1600" dirty="0" err="1" smtClean="0">
                <a:solidFill>
                  <a:schemeClr val="tx1"/>
                </a:solidFill>
              </a:rPr>
              <a:t>Harta</a:t>
            </a:r>
            <a:r>
              <a:rPr lang="en-US" sz="1600" dirty="0" smtClean="0">
                <a:solidFill>
                  <a:schemeClr val="tx1"/>
                </a:solidFill>
              </a:rPr>
              <a:t> </a:t>
            </a:r>
            <a:r>
              <a:rPr lang="en-US" sz="1600" dirty="0" err="1" smtClean="0">
                <a:solidFill>
                  <a:schemeClr val="tx1"/>
                </a:solidFill>
              </a:rPr>
              <a:t>warisan</a:t>
            </a:r>
            <a:r>
              <a:rPr lang="en-US" sz="1600" dirty="0" smtClean="0">
                <a:solidFill>
                  <a:schemeClr val="tx1"/>
                </a:solidFill>
              </a:rPr>
              <a:t> </a:t>
            </a:r>
            <a:r>
              <a:rPr lang="en-US" sz="1600" dirty="0" err="1" smtClean="0">
                <a:solidFill>
                  <a:schemeClr val="tx1"/>
                </a:solidFill>
              </a:rPr>
              <a:t>Rp</a:t>
            </a:r>
            <a:r>
              <a:rPr lang="en-US" sz="1600" dirty="0" smtClean="0">
                <a:solidFill>
                  <a:schemeClr val="tx1"/>
                </a:solidFill>
              </a:rPr>
              <a:t>. 4.000.000,- </a:t>
            </a:r>
            <a:r>
              <a:rPr lang="en-US" sz="1600" dirty="0" err="1" smtClean="0">
                <a:solidFill>
                  <a:schemeClr val="tx1"/>
                </a:solidFill>
              </a:rPr>
              <a:t>itu</a:t>
            </a:r>
            <a:r>
              <a:rPr lang="en-US" sz="1600" dirty="0" smtClean="0">
                <a:solidFill>
                  <a:schemeClr val="tx1"/>
                </a:solidFill>
              </a:rPr>
              <a:t> </a:t>
            </a:r>
            <a:r>
              <a:rPr lang="en-US" sz="1600" dirty="0" err="1" smtClean="0">
                <a:solidFill>
                  <a:schemeClr val="tx1"/>
                </a:solidFill>
              </a:rPr>
              <a:t>dibagi</a:t>
            </a:r>
            <a:r>
              <a:rPr lang="en-US" sz="1600" dirty="0" smtClean="0">
                <a:solidFill>
                  <a:schemeClr val="tx1"/>
                </a:solidFill>
              </a:rPr>
              <a:t> </a:t>
            </a:r>
            <a:r>
              <a:rPr lang="en-US" sz="1600" dirty="0" err="1" smtClean="0">
                <a:solidFill>
                  <a:schemeClr val="tx1"/>
                </a:solidFill>
              </a:rPr>
              <a:t>dua</a:t>
            </a:r>
            <a:r>
              <a:rPr lang="en-US" sz="1600" dirty="0" smtClean="0">
                <a:solidFill>
                  <a:schemeClr val="tx1"/>
                </a:solidFill>
              </a:rPr>
              <a:t> </a:t>
            </a:r>
            <a:r>
              <a:rPr lang="en-US" sz="1600" dirty="0" err="1" smtClean="0">
                <a:solidFill>
                  <a:schemeClr val="tx1"/>
                </a:solidFill>
              </a:rPr>
              <a:t>terlebih</a:t>
            </a:r>
            <a:r>
              <a:rPr lang="en-US" sz="1600" dirty="0" smtClean="0">
                <a:solidFill>
                  <a:schemeClr val="tx1"/>
                </a:solidFill>
              </a:rPr>
              <a:t> </a:t>
            </a:r>
            <a:r>
              <a:rPr lang="en-US" sz="1600" dirty="0" err="1" smtClean="0">
                <a:solidFill>
                  <a:schemeClr val="tx1"/>
                </a:solidFill>
              </a:rPr>
              <a:t>dahulu</a:t>
            </a:r>
            <a:r>
              <a:rPr lang="en-US" sz="1600" dirty="0" smtClean="0">
                <a:solidFill>
                  <a:schemeClr val="tx1"/>
                </a:solidFill>
              </a:rPr>
              <a:t>.</a:t>
            </a:r>
            <a:endParaRPr lang="id-ID" sz="1600" dirty="0" smtClean="0">
              <a:solidFill>
                <a:schemeClr val="tx1"/>
              </a:solidFill>
            </a:endParaRPr>
          </a:p>
          <a:p>
            <a:pPr marL="3406775" algn="just"/>
            <a:r>
              <a:rPr lang="en-US" sz="1600" dirty="0" smtClean="0">
                <a:solidFill>
                  <a:schemeClr val="tx1"/>
                </a:solidFill>
              </a:rPr>
              <a:t>½ </a:t>
            </a:r>
            <a:r>
              <a:rPr lang="en-US" sz="1600" dirty="0" err="1" smtClean="0">
                <a:solidFill>
                  <a:schemeClr val="tx1"/>
                </a:solidFill>
              </a:rPr>
              <a:t>bagian</a:t>
            </a:r>
            <a:r>
              <a:rPr lang="en-US" sz="1600" dirty="0" smtClean="0">
                <a:solidFill>
                  <a:schemeClr val="tx1"/>
                </a:solidFill>
              </a:rPr>
              <a:t> (</a:t>
            </a:r>
            <a:r>
              <a:rPr lang="en-US" sz="1600" dirty="0" err="1" smtClean="0">
                <a:solidFill>
                  <a:schemeClr val="tx1"/>
                </a:solidFill>
              </a:rPr>
              <a:t>yaitu</a:t>
            </a:r>
            <a:r>
              <a:rPr lang="en-US" sz="1600" dirty="0" smtClean="0">
                <a:solidFill>
                  <a:schemeClr val="tx1"/>
                </a:solidFill>
              </a:rPr>
              <a:t> ½ x </a:t>
            </a:r>
            <a:r>
              <a:rPr lang="en-US" sz="1600" dirty="0" err="1" smtClean="0">
                <a:solidFill>
                  <a:schemeClr val="tx1"/>
                </a:solidFill>
              </a:rPr>
              <a:t>Rp</a:t>
            </a:r>
            <a:r>
              <a:rPr lang="en-US" sz="1600" dirty="0" smtClean="0">
                <a:solidFill>
                  <a:schemeClr val="tx1"/>
                </a:solidFill>
              </a:rPr>
              <a:t>. 4.000.000,-) </a:t>
            </a:r>
            <a:r>
              <a:rPr lang="en-US" sz="1600" dirty="0" err="1" smtClean="0">
                <a:solidFill>
                  <a:schemeClr val="tx1"/>
                </a:solidFill>
              </a:rPr>
              <a:t>harus</a:t>
            </a:r>
            <a:r>
              <a:rPr lang="en-US" sz="1600" dirty="0" smtClean="0">
                <a:solidFill>
                  <a:schemeClr val="tx1"/>
                </a:solidFill>
              </a:rPr>
              <a:t> </a:t>
            </a:r>
            <a:r>
              <a:rPr lang="en-US" sz="1600" dirty="0" err="1" smtClean="0">
                <a:solidFill>
                  <a:schemeClr val="tx1"/>
                </a:solidFill>
              </a:rPr>
              <a:t>diberikan</a:t>
            </a:r>
            <a:r>
              <a:rPr lang="en-US" sz="1600" dirty="0" smtClean="0">
                <a:solidFill>
                  <a:schemeClr val="tx1"/>
                </a:solidFill>
              </a:rPr>
              <a:t> </a:t>
            </a:r>
            <a:r>
              <a:rPr lang="en-US" sz="1600" dirty="0" err="1" smtClean="0">
                <a:solidFill>
                  <a:schemeClr val="tx1"/>
                </a:solidFill>
              </a:rPr>
              <a:t>pada</a:t>
            </a:r>
            <a:endParaRPr lang="id-ID" sz="1600" dirty="0" smtClean="0">
              <a:solidFill>
                <a:schemeClr val="tx1"/>
              </a:solidFill>
            </a:endParaRPr>
          </a:p>
          <a:p>
            <a:pPr algn="just"/>
            <a:r>
              <a:rPr lang="en-US" sz="1600" dirty="0" err="1" smtClean="0">
                <a:solidFill>
                  <a:schemeClr val="tx1"/>
                </a:solidFill>
              </a:rPr>
              <a:t>kakek</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nenek</a:t>
            </a:r>
            <a:r>
              <a:rPr lang="en-US" sz="1600" dirty="0" smtClean="0">
                <a:solidFill>
                  <a:schemeClr val="tx1"/>
                </a:solidFill>
              </a:rPr>
              <a:t> </a:t>
            </a:r>
            <a:r>
              <a:rPr lang="en-US" sz="1600" dirty="0" err="1" smtClean="0">
                <a:solidFill>
                  <a:schemeClr val="tx1"/>
                </a:solidFill>
              </a:rPr>
              <a:t>dari</a:t>
            </a:r>
            <a:r>
              <a:rPr lang="en-US" sz="1600" dirty="0" smtClean="0">
                <a:solidFill>
                  <a:schemeClr val="tx1"/>
                </a:solidFill>
              </a:rPr>
              <a:t> </a:t>
            </a:r>
            <a:r>
              <a:rPr lang="en-US" sz="1600" dirty="0" err="1" smtClean="0">
                <a:solidFill>
                  <a:schemeClr val="tx1"/>
                </a:solidFill>
              </a:rPr>
              <a:t>garis</a:t>
            </a:r>
            <a:r>
              <a:rPr lang="en-US" sz="1600" dirty="0" smtClean="0">
                <a:solidFill>
                  <a:schemeClr val="tx1"/>
                </a:solidFill>
              </a:rPr>
              <a:t> ayah </a:t>
            </a:r>
            <a:r>
              <a:rPr lang="en-US" sz="1600" dirty="0" err="1" smtClean="0">
                <a:solidFill>
                  <a:schemeClr val="tx1"/>
                </a:solidFill>
              </a:rPr>
              <a:t>yaitu</a:t>
            </a:r>
            <a:r>
              <a:rPr lang="en-US" sz="1600" dirty="0" smtClean="0">
                <a:solidFill>
                  <a:schemeClr val="tx1"/>
                </a:solidFill>
              </a:rPr>
              <a:t> (D – E),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setengah</a:t>
            </a:r>
            <a:r>
              <a:rPr lang="en-US" sz="1600" dirty="0" smtClean="0">
                <a:solidFill>
                  <a:schemeClr val="tx1"/>
                </a:solidFill>
              </a:rPr>
              <a:t> </a:t>
            </a:r>
            <a:r>
              <a:rPr lang="en-US" sz="1600" dirty="0" err="1" smtClean="0">
                <a:solidFill>
                  <a:schemeClr val="tx1"/>
                </a:solidFill>
              </a:rPr>
              <a:t>bagian</a:t>
            </a:r>
            <a:r>
              <a:rPr lang="en-US" sz="1600" dirty="0" smtClean="0">
                <a:solidFill>
                  <a:schemeClr val="tx1"/>
                </a:solidFill>
              </a:rPr>
              <a:t> yang lain </a:t>
            </a:r>
            <a:r>
              <a:rPr lang="en-US" sz="1600" dirty="0" err="1" smtClean="0">
                <a:solidFill>
                  <a:schemeClr val="tx1"/>
                </a:solidFill>
              </a:rPr>
              <a:t>yaitu</a:t>
            </a:r>
            <a:r>
              <a:rPr lang="en-US" sz="1600" dirty="0" smtClean="0">
                <a:solidFill>
                  <a:schemeClr val="tx1"/>
                </a:solidFill>
              </a:rPr>
              <a:t> ½ x </a:t>
            </a:r>
            <a:r>
              <a:rPr lang="en-US" sz="1600" dirty="0" err="1" smtClean="0">
                <a:solidFill>
                  <a:schemeClr val="tx1"/>
                </a:solidFill>
              </a:rPr>
              <a:t>Rp</a:t>
            </a:r>
            <a:r>
              <a:rPr lang="en-US" sz="1600" dirty="0" smtClean="0">
                <a:solidFill>
                  <a:schemeClr val="tx1"/>
                </a:solidFill>
              </a:rPr>
              <a:t>. 4.000.000,-) </a:t>
            </a:r>
            <a:r>
              <a:rPr lang="en-US" sz="1600" dirty="0" err="1" smtClean="0">
                <a:solidFill>
                  <a:schemeClr val="tx1"/>
                </a:solidFill>
              </a:rPr>
              <a:t>harus</a:t>
            </a:r>
            <a:r>
              <a:rPr lang="en-US" sz="1600" dirty="0" smtClean="0">
                <a:solidFill>
                  <a:schemeClr val="tx1"/>
                </a:solidFill>
              </a:rPr>
              <a:t> </a:t>
            </a:r>
            <a:r>
              <a:rPr lang="en-US" sz="1600" dirty="0" err="1" smtClean="0">
                <a:solidFill>
                  <a:schemeClr val="tx1"/>
                </a:solidFill>
              </a:rPr>
              <a:t>diberikan</a:t>
            </a:r>
            <a:r>
              <a:rPr lang="en-US" sz="1600" dirty="0" smtClean="0">
                <a:solidFill>
                  <a:schemeClr val="tx1"/>
                </a:solidFill>
              </a:rPr>
              <a:t> </a:t>
            </a:r>
            <a:r>
              <a:rPr lang="en-US" sz="1600" dirty="0" err="1" smtClean="0">
                <a:solidFill>
                  <a:schemeClr val="tx1"/>
                </a:solidFill>
              </a:rPr>
              <a:t>pada</a:t>
            </a:r>
            <a:r>
              <a:rPr lang="en-US" sz="1600" dirty="0" smtClean="0">
                <a:solidFill>
                  <a:schemeClr val="tx1"/>
                </a:solidFill>
              </a:rPr>
              <a:t> </a:t>
            </a:r>
            <a:r>
              <a:rPr lang="en-US" sz="1600" dirty="0" err="1" smtClean="0">
                <a:solidFill>
                  <a:schemeClr val="tx1"/>
                </a:solidFill>
              </a:rPr>
              <a:t>kakek</a:t>
            </a:r>
            <a:r>
              <a:rPr lang="en-US" sz="1600" dirty="0" smtClean="0">
                <a:solidFill>
                  <a:schemeClr val="tx1"/>
                </a:solidFill>
              </a:rPr>
              <a:t> </a:t>
            </a:r>
            <a:r>
              <a:rPr lang="en-US" sz="1600" dirty="0" err="1" smtClean="0">
                <a:solidFill>
                  <a:schemeClr val="tx1"/>
                </a:solidFill>
              </a:rPr>
              <a:t>dan</a:t>
            </a:r>
            <a:r>
              <a:rPr lang="en-US" sz="1600" dirty="0" smtClean="0">
                <a:solidFill>
                  <a:schemeClr val="tx1"/>
                </a:solidFill>
              </a:rPr>
              <a:t> </a:t>
            </a:r>
            <a:r>
              <a:rPr lang="en-US" sz="1600" dirty="0" err="1" smtClean="0">
                <a:solidFill>
                  <a:schemeClr val="tx1"/>
                </a:solidFill>
              </a:rPr>
              <a:t>nenek</a:t>
            </a:r>
            <a:r>
              <a:rPr lang="en-US" sz="1600" dirty="0" smtClean="0">
                <a:solidFill>
                  <a:schemeClr val="tx1"/>
                </a:solidFill>
              </a:rPr>
              <a:t> </a:t>
            </a:r>
            <a:r>
              <a:rPr lang="en-US" sz="1600" dirty="0" err="1" smtClean="0">
                <a:solidFill>
                  <a:schemeClr val="tx1"/>
                </a:solidFill>
              </a:rPr>
              <a:t>dari</a:t>
            </a:r>
            <a:r>
              <a:rPr lang="en-US" sz="1600" dirty="0" smtClean="0">
                <a:solidFill>
                  <a:schemeClr val="tx1"/>
                </a:solidFill>
              </a:rPr>
              <a:t> </a:t>
            </a:r>
            <a:r>
              <a:rPr lang="en-US" sz="1600" dirty="0" err="1" smtClean="0">
                <a:solidFill>
                  <a:schemeClr val="tx1"/>
                </a:solidFill>
              </a:rPr>
              <a:t>garis</a:t>
            </a:r>
            <a:r>
              <a:rPr lang="en-US" sz="1600" dirty="0" smtClean="0">
                <a:solidFill>
                  <a:schemeClr val="tx1"/>
                </a:solidFill>
              </a:rPr>
              <a:t> </a:t>
            </a:r>
            <a:r>
              <a:rPr lang="en-US" sz="1600" dirty="0" err="1" smtClean="0">
                <a:solidFill>
                  <a:schemeClr val="tx1"/>
                </a:solidFill>
              </a:rPr>
              <a:t>ibu</a:t>
            </a:r>
            <a:r>
              <a:rPr lang="en-US" sz="1600" dirty="0" smtClean="0">
                <a:solidFill>
                  <a:schemeClr val="tx1"/>
                </a:solidFill>
              </a:rPr>
              <a:t> (</a:t>
            </a:r>
            <a:r>
              <a:rPr lang="en-US" sz="1600" dirty="0" err="1" smtClean="0">
                <a:solidFill>
                  <a:schemeClr val="tx1"/>
                </a:solidFill>
              </a:rPr>
              <a:t>yaitu</a:t>
            </a:r>
            <a:r>
              <a:rPr lang="en-US" sz="1600" dirty="0" smtClean="0">
                <a:solidFill>
                  <a:schemeClr val="tx1"/>
                </a:solidFill>
              </a:rPr>
              <a:t> F </a:t>
            </a:r>
            <a:r>
              <a:rPr lang="en-US" sz="1600" dirty="0" err="1" smtClean="0">
                <a:solidFill>
                  <a:schemeClr val="tx1"/>
                </a:solidFill>
              </a:rPr>
              <a:t>dan</a:t>
            </a:r>
            <a:r>
              <a:rPr lang="en-US" sz="1600" dirty="0" smtClean="0">
                <a:solidFill>
                  <a:schemeClr val="tx1"/>
                </a:solidFill>
              </a:rPr>
              <a:t> G).</a:t>
            </a:r>
            <a:endParaRPr lang="id-ID" sz="1600" dirty="0" smtClean="0">
              <a:solidFill>
                <a:schemeClr val="tx1"/>
              </a:solidFill>
            </a:endParaRPr>
          </a:p>
          <a:p>
            <a:pPr algn="just"/>
            <a:r>
              <a:rPr lang="en-US" sz="1600" i="1" dirty="0" smtClean="0">
                <a:solidFill>
                  <a:schemeClr val="tx1"/>
                </a:solidFill>
              </a:rPr>
              <a:t>Dari </a:t>
            </a:r>
            <a:r>
              <a:rPr lang="en-US" sz="1600" i="1" dirty="0" err="1" smtClean="0">
                <a:solidFill>
                  <a:schemeClr val="tx1"/>
                </a:solidFill>
              </a:rPr>
              <a:t>garis</a:t>
            </a:r>
            <a:r>
              <a:rPr lang="en-US" sz="1600" i="1" dirty="0" smtClean="0">
                <a:solidFill>
                  <a:schemeClr val="tx1"/>
                </a:solidFill>
              </a:rPr>
              <a:t> ayah:</a:t>
            </a:r>
            <a:endParaRPr lang="id-ID" sz="1600" dirty="0" smtClean="0">
              <a:solidFill>
                <a:schemeClr val="tx1"/>
              </a:solidFill>
            </a:endParaRPr>
          </a:p>
          <a:p>
            <a:pPr algn="just"/>
            <a:r>
              <a:rPr lang="en-US" sz="1600" dirty="0" err="1" smtClean="0">
                <a:solidFill>
                  <a:schemeClr val="tx1"/>
                </a:solidFill>
              </a:rPr>
              <a:t>Ahli</a:t>
            </a:r>
            <a:r>
              <a:rPr lang="en-US" sz="1600" dirty="0" smtClean="0">
                <a:solidFill>
                  <a:schemeClr val="tx1"/>
                </a:solidFill>
              </a:rPr>
              <a:t> </a:t>
            </a:r>
            <a:r>
              <a:rPr lang="en-US" sz="1600" dirty="0" err="1" smtClean="0">
                <a:solidFill>
                  <a:schemeClr val="tx1"/>
                </a:solidFill>
              </a:rPr>
              <a:t>waris</a:t>
            </a:r>
            <a:r>
              <a:rPr lang="en-US" sz="1600" dirty="0" smtClean="0">
                <a:solidFill>
                  <a:schemeClr val="tx1"/>
                </a:solidFill>
              </a:rPr>
              <a:t> yang </a:t>
            </a:r>
            <a:r>
              <a:rPr lang="en-US" sz="1600" dirty="0" err="1" smtClean="0">
                <a:solidFill>
                  <a:schemeClr val="tx1"/>
                </a:solidFill>
              </a:rPr>
              <a:t>ada</a:t>
            </a:r>
            <a:r>
              <a:rPr lang="en-US" sz="1600" dirty="0" smtClean="0">
                <a:solidFill>
                  <a:schemeClr val="tx1"/>
                </a:solidFill>
              </a:rPr>
              <a:t> D </a:t>
            </a:r>
            <a:r>
              <a:rPr lang="en-US" sz="1600" dirty="0" err="1" smtClean="0">
                <a:solidFill>
                  <a:schemeClr val="tx1"/>
                </a:solidFill>
              </a:rPr>
              <a:t>dan</a:t>
            </a:r>
            <a:r>
              <a:rPr lang="en-US" sz="1600" dirty="0" smtClean="0">
                <a:solidFill>
                  <a:schemeClr val="tx1"/>
                </a:solidFill>
              </a:rPr>
              <a:t> E ; </a:t>
            </a:r>
            <a:r>
              <a:rPr lang="en-US" sz="1600" dirty="0" err="1" smtClean="0">
                <a:solidFill>
                  <a:schemeClr val="tx1"/>
                </a:solidFill>
              </a:rPr>
              <a:t>karena</a:t>
            </a:r>
            <a:r>
              <a:rPr lang="en-US" sz="1600" dirty="0" smtClean="0">
                <a:solidFill>
                  <a:schemeClr val="tx1"/>
                </a:solidFill>
              </a:rPr>
              <a:t> </a:t>
            </a:r>
            <a:r>
              <a:rPr lang="en-US" sz="1600" dirty="0" err="1" smtClean="0">
                <a:solidFill>
                  <a:schemeClr val="tx1"/>
                </a:solidFill>
              </a:rPr>
              <a:t>keduanya</a:t>
            </a:r>
            <a:r>
              <a:rPr lang="en-US" sz="1600" dirty="0" smtClean="0">
                <a:solidFill>
                  <a:schemeClr val="tx1"/>
                </a:solidFill>
              </a:rPr>
              <a:t> </a:t>
            </a:r>
            <a:r>
              <a:rPr lang="en-US" sz="1600" dirty="0" err="1" smtClean="0">
                <a:solidFill>
                  <a:schemeClr val="tx1"/>
                </a:solidFill>
              </a:rPr>
              <a:t>mempunyai</a:t>
            </a:r>
            <a:r>
              <a:rPr lang="en-US" sz="1600" dirty="0" smtClean="0">
                <a:solidFill>
                  <a:schemeClr val="tx1"/>
                </a:solidFill>
              </a:rPr>
              <a:t> </a:t>
            </a:r>
            <a:r>
              <a:rPr lang="en-US" sz="1600" dirty="0" err="1" smtClean="0">
                <a:solidFill>
                  <a:schemeClr val="tx1"/>
                </a:solidFill>
              </a:rPr>
              <a:t>hak</a:t>
            </a:r>
            <a:r>
              <a:rPr lang="en-US" sz="1600" dirty="0" smtClean="0">
                <a:solidFill>
                  <a:schemeClr val="tx1"/>
                </a:solidFill>
              </a:rPr>
              <a:t> yang </a:t>
            </a:r>
            <a:r>
              <a:rPr lang="en-US" sz="1600" dirty="0" err="1" smtClean="0">
                <a:solidFill>
                  <a:schemeClr val="tx1"/>
                </a:solidFill>
              </a:rPr>
              <a:t>sama</a:t>
            </a:r>
            <a:r>
              <a:rPr lang="en-US" sz="1600" dirty="0" smtClean="0">
                <a:solidFill>
                  <a:schemeClr val="tx1"/>
                </a:solidFill>
              </a:rPr>
              <a:t> </a:t>
            </a:r>
            <a:r>
              <a:rPr lang="en-US" sz="1600" dirty="0" err="1" smtClean="0">
                <a:solidFill>
                  <a:schemeClr val="tx1"/>
                </a:solidFill>
              </a:rPr>
              <a:t>maka</a:t>
            </a:r>
            <a:r>
              <a:rPr lang="en-US" sz="1600" dirty="0" smtClean="0">
                <a:solidFill>
                  <a:schemeClr val="tx1"/>
                </a:solidFill>
              </a:rPr>
              <a:t> </a:t>
            </a:r>
            <a:r>
              <a:rPr lang="en-US" sz="1600" dirty="0" err="1" smtClean="0">
                <a:solidFill>
                  <a:schemeClr val="tx1"/>
                </a:solidFill>
              </a:rPr>
              <a:t>harta</a:t>
            </a:r>
            <a:r>
              <a:rPr lang="en-US" sz="1600" dirty="0" smtClean="0">
                <a:solidFill>
                  <a:schemeClr val="tx1"/>
                </a:solidFill>
              </a:rPr>
              <a:t> </a:t>
            </a:r>
            <a:r>
              <a:rPr lang="en-US" sz="1600" dirty="0" err="1" smtClean="0">
                <a:solidFill>
                  <a:schemeClr val="tx1"/>
                </a:solidFill>
              </a:rPr>
              <a:t>warisan</a:t>
            </a:r>
            <a:r>
              <a:rPr lang="en-US" sz="1600" dirty="0" smtClean="0">
                <a:solidFill>
                  <a:schemeClr val="tx1"/>
                </a:solidFill>
              </a:rPr>
              <a:t> yang </a:t>
            </a:r>
            <a:r>
              <a:rPr lang="en-US" sz="1600" dirty="0" err="1" smtClean="0">
                <a:solidFill>
                  <a:schemeClr val="tx1"/>
                </a:solidFill>
              </a:rPr>
              <a:t>sebesar</a:t>
            </a:r>
            <a:r>
              <a:rPr lang="en-US" sz="1600" dirty="0" smtClean="0">
                <a:solidFill>
                  <a:schemeClr val="tx1"/>
                </a:solidFill>
              </a:rPr>
              <a:t> </a:t>
            </a:r>
            <a:r>
              <a:rPr lang="en-US" sz="1600" dirty="0" err="1" smtClean="0">
                <a:solidFill>
                  <a:schemeClr val="tx1"/>
                </a:solidFill>
              </a:rPr>
              <a:t>Rp</a:t>
            </a:r>
            <a:r>
              <a:rPr lang="en-US" sz="1600" dirty="0" smtClean="0">
                <a:solidFill>
                  <a:schemeClr val="tx1"/>
                </a:solidFill>
              </a:rPr>
              <a:t>. 2.000.000,- </a:t>
            </a:r>
            <a:r>
              <a:rPr lang="en-US" sz="1600" dirty="0" err="1" smtClean="0">
                <a:solidFill>
                  <a:schemeClr val="tx1"/>
                </a:solidFill>
              </a:rPr>
              <a:t>itu</a:t>
            </a:r>
            <a:r>
              <a:rPr lang="en-US" sz="1600" dirty="0" smtClean="0">
                <a:solidFill>
                  <a:schemeClr val="tx1"/>
                </a:solidFill>
              </a:rPr>
              <a:t> </a:t>
            </a:r>
            <a:r>
              <a:rPr lang="en-US" sz="1600" dirty="0" err="1" smtClean="0">
                <a:solidFill>
                  <a:schemeClr val="tx1"/>
                </a:solidFill>
              </a:rPr>
              <a:t>harus</a:t>
            </a:r>
            <a:r>
              <a:rPr lang="en-US" sz="1600" dirty="0" smtClean="0">
                <a:solidFill>
                  <a:schemeClr val="tx1"/>
                </a:solidFill>
              </a:rPr>
              <a:t> </a:t>
            </a:r>
            <a:r>
              <a:rPr lang="en-US" sz="1600" dirty="0" err="1" smtClean="0">
                <a:solidFill>
                  <a:schemeClr val="tx1"/>
                </a:solidFill>
              </a:rPr>
              <a:t>dibagi</a:t>
            </a:r>
            <a:r>
              <a:rPr lang="en-US" sz="1600" dirty="0" smtClean="0">
                <a:solidFill>
                  <a:schemeClr val="tx1"/>
                </a:solidFill>
              </a:rPr>
              <a:t> rata, </a:t>
            </a:r>
            <a:r>
              <a:rPr lang="en-US" sz="1600" dirty="0" err="1" smtClean="0">
                <a:solidFill>
                  <a:schemeClr val="tx1"/>
                </a:solidFill>
              </a:rPr>
              <a:t>sehingga</a:t>
            </a:r>
            <a:r>
              <a:rPr lang="en-US" sz="1600" dirty="0" smtClean="0">
                <a:solidFill>
                  <a:schemeClr val="tx1"/>
                </a:solidFill>
              </a:rPr>
              <a:t>:</a:t>
            </a:r>
            <a:endParaRPr lang="id-ID" sz="1600" dirty="0" smtClean="0">
              <a:solidFill>
                <a:schemeClr val="tx1"/>
              </a:solidFill>
            </a:endParaRPr>
          </a:p>
          <a:p>
            <a:pPr algn="just"/>
            <a:r>
              <a:rPr lang="en-US" sz="1600" dirty="0" smtClean="0">
                <a:solidFill>
                  <a:schemeClr val="tx1"/>
                </a:solidFill>
              </a:rPr>
              <a:t>D </a:t>
            </a:r>
            <a:r>
              <a:rPr lang="en-US" sz="1600" dirty="0" err="1" smtClean="0">
                <a:solidFill>
                  <a:schemeClr val="tx1"/>
                </a:solidFill>
              </a:rPr>
              <a:t>mendapat</a:t>
            </a:r>
            <a:r>
              <a:rPr lang="en-US" sz="1600" dirty="0" smtClean="0">
                <a:solidFill>
                  <a:schemeClr val="tx1"/>
                </a:solidFill>
              </a:rPr>
              <a:t> : ½ x </a:t>
            </a:r>
            <a:r>
              <a:rPr lang="en-US" sz="1600" dirty="0" err="1" smtClean="0">
                <a:solidFill>
                  <a:schemeClr val="tx1"/>
                </a:solidFill>
              </a:rPr>
              <a:t>Rp</a:t>
            </a:r>
            <a:r>
              <a:rPr lang="en-US" sz="1600" dirty="0" smtClean="0">
                <a:solidFill>
                  <a:schemeClr val="tx1"/>
                </a:solidFill>
              </a:rPr>
              <a:t>. 2.000.000,- = </a:t>
            </a:r>
            <a:r>
              <a:rPr lang="en-US" sz="1600" dirty="0" err="1" smtClean="0">
                <a:solidFill>
                  <a:schemeClr val="tx1"/>
                </a:solidFill>
              </a:rPr>
              <a:t>Rp</a:t>
            </a:r>
            <a:r>
              <a:rPr lang="en-US" sz="1600" dirty="0" smtClean="0">
                <a:solidFill>
                  <a:schemeClr val="tx1"/>
                </a:solidFill>
              </a:rPr>
              <a:t>. 1.000.000,-</a:t>
            </a:r>
            <a:endParaRPr lang="id-ID" sz="1600" dirty="0" smtClean="0">
              <a:solidFill>
                <a:schemeClr val="tx1"/>
              </a:solidFill>
            </a:endParaRPr>
          </a:p>
          <a:p>
            <a:pPr algn="just"/>
            <a:r>
              <a:rPr lang="en-US" sz="1600" dirty="0" smtClean="0">
                <a:solidFill>
                  <a:schemeClr val="tx1"/>
                </a:solidFill>
              </a:rPr>
              <a:t>E </a:t>
            </a:r>
            <a:r>
              <a:rPr lang="en-US" sz="1600" dirty="0" err="1" smtClean="0">
                <a:solidFill>
                  <a:schemeClr val="tx1"/>
                </a:solidFill>
              </a:rPr>
              <a:t>mendapat</a:t>
            </a:r>
            <a:r>
              <a:rPr lang="en-US" sz="1600" dirty="0" smtClean="0">
                <a:solidFill>
                  <a:schemeClr val="tx1"/>
                </a:solidFill>
              </a:rPr>
              <a:t> : ½ x </a:t>
            </a:r>
            <a:r>
              <a:rPr lang="en-US" sz="1600" dirty="0" err="1" smtClean="0">
                <a:solidFill>
                  <a:schemeClr val="tx1"/>
                </a:solidFill>
              </a:rPr>
              <a:t>Rp</a:t>
            </a:r>
            <a:r>
              <a:rPr lang="en-US" sz="1600" dirty="0" smtClean="0">
                <a:solidFill>
                  <a:schemeClr val="tx1"/>
                </a:solidFill>
              </a:rPr>
              <a:t>. 2.000.000,- = </a:t>
            </a:r>
            <a:r>
              <a:rPr lang="en-US" sz="1600" dirty="0" err="1" smtClean="0">
                <a:solidFill>
                  <a:schemeClr val="tx1"/>
                </a:solidFill>
              </a:rPr>
              <a:t>Rp</a:t>
            </a:r>
            <a:r>
              <a:rPr lang="en-US" sz="1600" dirty="0" smtClean="0">
                <a:solidFill>
                  <a:schemeClr val="tx1"/>
                </a:solidFill>
              </a:rPr>
              <a:t>. 1.000.000,-</a:t>
            </a:r>
            <a:endParaRPr lang="id-ID" sz="1600" dirty="0" smtClean="0">
              <a:solidFill>
                <a:schemeClr val="tx1"/>
              </a:solidFill>
            </a:endParaRPr>
          </a:p>
          <a:p>
            <a:pPr algn="just"/>
            <a:r>
              <a:rPr lang="en-US" sz="1600" i="1" dirty="0" smtClean="0">
                <a:solidFill>
                  <a:schemeClr val="tx1"/>
                </a:solidFill>
              </a:rPr>
              <a:t>Dari </a:t>
            </a:r>
            <a:r>
              <a:rPr lang="en-US" sz="1600" i="1" dirty="0" err="1" smtClean="0">
                <a:solidFill>
                  <a:schemeClr val="tx1"/>
                </a:solidFill>
              </a:rPr>
              <a:t>garis</a:t>
            </a:r>
            <a:r>
              <a:rPr lang="en-US" sz="1600" i="1" dirty="0" smtClean="0">
                <a:solidFill>
                  <a:schemeClr val="tx1"/>
                </a:solidFill>
              </a:rPr>
              <a:t> </a:t>
            </a:r>
            <a:r>
              <a:rPr lang="en-US" sz="1600" i="1" dirty="0" err="1" smtClean="0">
                <a:solidFill>
                  <a:schemeClr val="tx1"/>
                </a:solidFill>
              </a:rPr>
              <a:t>ibu</a:t>
            </a:r>
            <a:r>
              <a:rPr lang="en-US" sz="1600" i="1" dirty="0" smtClean="0">
                <a:solidFill>
                  <a:schemeClr val="tx1"/>
                </a:solidFill>
              </a:rPr>
              <a:t>:</a:t>
            </a:r>
            <a:endParaRPr lang="id-ID" sz="1600" dirty="0" smtClean="0">
              <a:solidFill>
                <a:schemeClr val="tx1"/>
              </a:solidFill>
            </a:endParaRPr>
          </a:p>
          <a:p>
            <a:pPr algn="just"/>
            <a:r>
              <a:rPr lang="en-US" sz="1600" dirty="0" err="1" smtClean="0">
                <a:solidFill>
                  <a:schemeClr val="tx1"/>
                </a:solidFill>
              </a:rPr>
              <a:t>Ahli</a:t>
            </a:r>
            <a:r>
              <a:rPr lang="en-US" sz="1600" dirty="0" smtClean="0">
                <a:solidFill>
                  <a:schemeClr val="tx1"/>
                </a:solidFill>
              </a:rPr>
              <a:t> </a:t>
            </a:r>
            <a:r>
              <a:rPr lang="en-US" sz="1600" dirty="0" err="1" smtClean="0">
                <a:solidFill>
                  <a:schemeClr val="tx1"/>
                </a:solidFill>
              </a:rPr>
              <a:t>waris</a:t>
            </a:r>
            <a:r>
              <a:rPr lang="en-US" sz="1600" dirty="0" smtClean="0">
                <a:solidFill>
                  <a:schemeClr val="tx1"/>
                </a:solidFill>
              </a:rPr>
              <a:t> yang </a:t>
            </a:r>
            <a:r>
              <a:rPr lang="en-US" sz="1600" dirty="0" err="1" smtClean="0">
                <a:solidFill>
                  <a:schemeClr val="tx1"/>
                </a:solidFill>
              </a:rPr>
              <a:t>ada</a:t>
            </a:r>
            <a:r>
              <a:rPr lang="en-US" sz="1600" dirty="0" smtClean="0">
                <a:solidFill>
                  <a:schemeClr val="tx1"/>
                </a:solidFill>
              </a:rPr>
              <a:t> F </a:t>
            </a:r>
            <a:r>
              <a:rPr lang="en-US" sz="1600" dirty="0" err="1" smtClean="0">
                <a:solidFill>
                  <a:schemeClr val="tx1"/>
                </a:solidFill>
              </a:rPr>
              <a:t>dan</a:t>
            </a:r>
            <a:r>
              <a:rPr lang="en-US" sz="1600" dirty="0" smtClean="0">
                <a:solidFill>
                  <a:schemeClr val="tx1"/>
                </a:solidFill>
              </a:rPr>
              <a:t> G ; </a:t>
            </a:r>
            <a:r>
              <a:rPr lang="en-US" sz="1600" dirty="0" err="1" smtClean="0">
                <a:solidFill>
                  <a:schemeClr val="tx1"/>
                </a:solidFill>
              </a:rPr>
              <a:t>karena</a:t>
            </a:r>
            <a:r>
              <a:rPr lang="en-US" sz="1600" dirty="0" smtClean="0">
                <a:solidFill>
                  <a:schemeClr val="tx1"/>
                </a:solidFill>
              </a:rPr>
              <a:t> </a:t>
            </a:r>
            <a:r>
              <a:rPr lang="en-US" sz="1600" dirty="0" err="1" smtClean="0">
                <a:solidFill>
                  <a:schemeClr val="tx1"/>
                </a:solidFill>
              </a:rPr>
              <a:t>keduanyapun</a:t>
            </a:r>
            <a:r>
              <a:rPr lang="en-US" sz="1600" dirty="0" smtClean="0">
                <a:solidFill>
                  <a:schemeClr val="tx1"/>
                </a:solidFill>
              </a:rPr>
              <a:t> </a:t>
            </a:r>
            <a:r>
              <a:rPr lang="en-US" sz="1600" dirty="0" err="1" smtClean="0">
                <a:solidFill>
                  <a:schemeClr val="tx1"/>
                </a:solidFill>
              </a:rPr>
              <a:t>mempunyai</a:t>
            </a:r>
            <a:r>
              <a:rPr lang="en-US" sz="1600" dirty="0" smtClean="0">
                <a:solidFill>
                  <a:schemeClr val="tx1"/>
                </a:solidFill>
              </a:rPr>
              <a:t> </a:t>
            </a:r>
            <a:r>
              <a:rPr lang="en-US" sz="1600" dirty="0" err="1" smtClean="0">
                <a:solidFill>
                  <a:schemeClr val="tx1"/>
                </a:solidFill>
              </a:rPr>
              <a:t>hak</a:t>
            </a:r>
            <a:r>
              <a:rPr lang="en-US" sz="1600" dirty="0" smtClean="0">
                <a:solidFill>
                  <a:schemeClr val="tx1"/>
                </a:solidFill>
              </a:rPr>
              <a:t> yang </a:t>
            </a:r>
            <a:r>
              <a:rPr lang="en-US" sz="1600" dirty="0" err="1" smtClean="0">
                <a:solidFill>
                  <a:schemeClr val="tx1"/>
                </a:solidFill>
              </a:rPr>
              <a:t>sama</a:t>
            </a:r>
            <a:r>
              <a:rPr lang="en-US" sz="1600" dirty="0" smtClean="0">
                <a:solidFill>
                  <a:schemeClr val="tx1"/>
                </a:solidFill>
              </a:rPr>
              <a:t>, </a:t>
            </a:r>
            <a:r>
              <a:rPr lang="en-US" sz="1600" dirty="0" err="1" smtClean="0">
                <a:solidFill>
                  <a:schemeClr val="tx1"/>
                </a:solidFill>
              </a:rPr>
              <a:t>maka</a:t>
            </a:r>
            <a:r>
              <a:rPr lang="en-US" sz="1600" dirty="0" smtClean="0">
                <a:solidFill>
                  <a:schemeClr val="tx1"/>
                </a:solidFill>
              </a:rPr>
              <a:t> </a:t>
            </a:r>
            <a:r>
              <a:rPr lang="en-US" sz="1600" dirty="0" err="1" smtClean="0">
                <a:solidFill>
                  <a:schemeClr val="tx1"/>
                </a:solidFill>
              </a:rPr>
              <a:t>harta</a:t>
            </a:r>
            <a:r>
              <a:rPr lang="en-US" sz="1600" dirty="0" smtClean="0">
                <a:solidFill>
                  <a:schemeClr val="tx1"/>
                </a:solidFill>
              </a:rPr>
              <a:t> </a:t>
            </a:r>
            <a:r>
              <a:rPr lang="en-US" sz="1600" dirty="0" err="1" smtClean="0">
                <a:solidFill>
                  <a:schemeClr val="tx1"/>
                </a:solidFill>
              </a:rPr>
              <a:t>warisan</a:t>
            </a:r>
            <a:r>
              <a:rPr lang="en-US" sz="1600" dirty="0" smtClean="0">
                <a:solidFill>
                  <a:schemeClr val="tx1"/>
                </a:solidFill>
              </a:rPr>
              <a:t> yang </a:t>
            </a:r>
            <a:r>
              <a:rPr lang="en-US" sz="1600" dirty="0" err="1" smtClean="0">
                <a:solidFill>
                  <a:schemeClr val="tx1"/>
                </a:solidFill>
              </a:rPr>
              <a:t>sebesar</a:t>
            </a:r>
            <a:r>
              <a:rPr lang="en-US" sz="1600" dirty="0" smtClean="0">
                <a:solidFill>
                  <a:schemeClr val="tx1"/>
                </a:solidFill>
              </a:rPr>
              <a:t> </a:t>
            </a:r>
            <a:r>
              <a:rPr lang="en-US" sz="1600" dirty="0" err="1" smtClean="0">
                <a:solidFill>
                  <a:schemeClr val="tx1"/>
                </a:solidFill>
              </a:rPr>
              <a:t>Rp</a:t>
            </a:r>
            <a:r>
              <a:rPr lang="en-US" sz="1600" dirty="0" smtClean="0">
                <a:solidFill>
                  <a:schemeClr val="tx1"/>
                </a:solidFill>
              </a:rPr>
              <a:t>. 2.000.000,- </a:t>
            </a:r>
            <a:r>
              <a:rPr lang="en-US" sz="1600" dirty="0" err="1" smtClean="0">
                <a:solidFill>
                  <a:schemeClr val="tx1"/>
                </a:solidFill>
              </a:rPr>
              <a:t>itu</a:t>
            </a:r>
            <a:r>
              <a:rPr lang="en-US" sz="1600" dirty="0" smtClean="0">
                <a:solidFill>
                  <a:schemeClr val="tx1"/>
                </a:solidFill>
              </a:rPr>
              <a:t> </a:t>
            </a:r>
            <a:r>
              <a:rPr lang="en-US" sz="1600" dirty="0" err="1" smtClean="0">
                <a:solidFill>
                  <a:schemeClr val="tx1"/>
                </a:solidFill>
              </a:rPr>
              <a:t>harus</a:t>
            </a:r>
            <a:r>
              <a:rPr lang="en-US" sz="1600" dirty="0" smtClean="0">
                <a:solidFill>
                  <a:schemeClr val="tx1"/>
                </a:solidFill>
              </a:rPr>
              <a:t> </a:t>
            </a:r>
            <a:r>
              <a:rPr lang="en-US" sz="1600" dirty="0" err="1" smtClean="0">
                <a:solidFill>
                  <a:schemeClr val="tx1"/>
                </a:solidFill>
              </a:rPr>
              <a:t>dibagi</a:t>
            </a:r>
            <a:r>
              <a:rPr lang="en-US" sz="1600" dirty="0" smtClean="0">
                <a:solidFill>
                  <a:schemeClr val="tx1"/>
                </a:solidFill>
              </a:rPr>
              <a:t> rata </a:t>
            </a:r>
            <a:r>
              <a:rPr lang="en-US" sz="1600" dirty="0" err="1" smtClean="0">
                <a:solidFill>
                  <a:schemeClr val="tx1"/>
                </a:solidFill>
              </a:rPr>
              <a:t>sehingga</a:t>
            </a:r>
            <a:r>
              <a:rPr lang="en-US" sz="1600" dirty="0" smtClean="0">
                <a:solidFill>
                  <a:schemeClr val="tx1"/>
                </a:solidFill>
              </a:rPr>
              <a:t> :</a:t>
            </a:r>
            <a:endParaRPr lang="id-ID" sz="1600" dirty="0" smtClean="0">
              <a:solidFill>
                <a:schemeClr val="tx1"/>
              </a:solidFill>
            </a:endParaRPr>
          </a:p>
          <a:p>
            <a:pPr algn="just"/>
            <a:r>
              <a:rPr lang="en-US" sz="1600" dirty="0" smtClean="0">
                <a:solidFill>
                  <a:schemeClr val="tx1"/>
                </a:solidFill>
              </a:rPr>
              <a:t>F </a:t>
            </a:r>
            <a:r>
              <a:rPr lang="en-US" sz="1600" dirty="0" err="1" smtClean="0">
                <a:solidFill>
                  <a:schemeClr val="tx1"/>
                </a:solidFill>
              </a:rPr>
              <a:t>mendapat</a:t>
            </a:r>
            <a:r>
              <a:rPr lang="en-US" sz="1600" dirty="0" smtClean="0">
                <a:solidFill>
                  <a:schemeClr val="tx1"/>
                </a:solidFill>
              </a:rPr>
              <a:t> : ½ x </a:t>
            </a:r>
            <a:r>
              <a:rPr lang="en-US" sz="1600" dirty="0" err="1" smtClean="0">
                <a:solidFill>
                  <a:schemeClr val="tx1"/>
                </a:solidFill>
              </a:rPr>
              <a:t>Rp</a:t>
            </a:r>
            <a:r>
              <a:rPr lang="en-US" sz="1600" dirty="0" smtClean="0">
                <a:solidFill>
                  <a:schemeClr val="tx1"/>
                </a:solidFill>
              </a:rPr>
              <a:t>. 2.000.000,- = </a:t>
            </a:r>
            <a:r>
              <a:rPr lang="en-US" sz="1600" dirty="0" err="1" smtClean="0">
                <a:solidFill>
                  <a:schemeClr val="tx1"/>
                </a:solidFill>
              </a:rPr>
              <a:t>Rp</a:t>
            </a:r>
            <a:r>
              <a:rPr lang="en-US" sz="1600" dirty="0" smtClean="0">
                <a:solidFill>
                  <a:schemeClr val="tx1"/>
                </a:solidFill>
              </a:rPr>
              <a:t>. 1.000.000,-</a:t>
            </a:r>
            <a:endParaRPr lang="id-ID" sz="1600" dirty="0" smtClean="0">
              <a:solidFill>
                <a:schemeClr val="tx1"/>
              </a:solidFill>
            </a:endParaRPr>
          </a:p>
          <a:p>
            <a:pPr algn="just"/>
            <a:r>
              <a:rPr lang="en-US" sz="1600" dirty="0" smtClean="0">
                <a:solidFill>
                  <a:schemeClr val="tx1"/>
                </a:solidFill>
              </a:rPr>
              <a:t>G </a:t>
            </a:r>
            <a:r>
              <a:rPr lang="en-US" sz="1600" dirty="0" err="1" smtClean="0">
                <a:solidFill>
                  <a:schemeClr val="tx1"/>
                </a:solidFill>
              </a:rPr>
              <a:t>mendapat</a:t>
            </a:r>
            <a:r>
              <a:rPr lang="en-US" sz="1600" dirty="0" smtClean="0">
                <a:solidFill>
                  <a:schemeClr val="tx1"/>
                </a:solidFill>
              </a:rPr>
              <a:t> : ½ x </a:t>
            </a:r>
            <a:r>
              <a:rPr lang="en-US" sz="1600" dirty="0" err="1" smtClean="0">
                <a:solidFill>
                  <a:schemeClr val="tx1"/>
                </a:solidFill>
              </a:rPr>
              <a:t>Rp</a:t>
            </a:r>
            <a:r>
              <a:rPr lang="en-US" sz="1600" dirty="0" smtClean="0">
                <a:solidFill>
                  <a:schemeClr val="tx1"/>
                </a:solidFill>
              </a:rPr>
              <a:t>. 2.000.000,- = </a:t>
            </a:r>
            <a:r>
              <a:rPr lang="en-US" sz="1600" dirty="0" err="1" smtClean="0">
                <a:solidFill>
                  <a:schemeClr val="tx1"/>
                </a:solidFill>
              </a:rPr>
              <a:t>Rp</a:t>
            </a:r>
            <a:r>
              <a:rPr lang="en-US" sz="1600" dirty="0" smtClean="0">
                <a:solidFill>
                  <a:schemeClr val="tx1"/>
                </a:solidFill>
              </a:rPr>
              <a:t>. 1.000.000,-</a:t>
            </a:r>
            <a:endParaRPr lang="id-ID" sz="2800" dirty="0" smtClean="0">
              <a:solidFill>
                <a:schemeClr val="tx1"/>
              </a:solidFill>
            </a:endParaRPr>
          </a:p>
        </p:txBody>
      </p:sp>
      <p:grpSp>
        <p:nvGrpSpPr>
          <p:cNvPr id="1026" name="Group 2"/>
          <p:cNvGrpSpPr>
            <a:grpSpLocks/>
          </p:cNvGrpSpPr>
          <p:nvPr/>
        </p:nvGrpSpPr>
        <p:grpSpPr bwMode="auto">
          <a:xfrm>
            <a:off x="500034" y="928670"/>
            <a:ext cx="2852738" cy="2500330"/>
            <a:chOff x="1410" y="1337"/>
            <a:chExt cx="4492" cy="2474"/>
          </a:xfrm>
        </p:grpSpPr>
        <p:sp>
          <p:nvSpPr>
            <p:cNvPr id="1027" name="Text Box 2"/>
            <p:cNvSpPr txBox="1">
              <a:spLocks noChangeArrowheads="1"/>
            </p:cNvSpPr>
            <p:nvPr/>
          </p:nvSpPr>
          <p:spPr bwMode="auto">
            <a:xfrm>
              <a:off x="1410" y="1337"/>
              <a:ext cx="353" cy="39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dirty="0" smtClean="0">
                  <a:ln>
                    <a:noFill/>
                  </a:ln>
                  <a:solidFill>
                    <a:schemeClr val="tx1"/>
                  </a:solidFill>
                  <a:effectLst/>
                  <a:latin typeface="Calibri" pitchFamily="34" charset="0"/>
                  <a:cs typeface="Arial" pitchFamily="34" charset="0"/>
                </a:rPr>
                <a:t>D</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d-ID"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d-ID" sz="1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28" name="Group 4"/>
            <p:cNvGrpSpPr>
              <a:grpSpLocks/>
            </p:cNvGrpSpPr>
            <p:nvPr/>
          </p:nvGrpSpPr>
          <p:grpSpPr bwMode="auto">
            <a:xfrm>
              <a:off x="1797" y="1337"/>
              <a:ext cx="4105" cy="2474"/>
              <a:chOff x="1797" y="1337"/>
              <a:chExt cx="4105" cy="2474"/>
            </a:xfrm>
          </p:grpSpPr>
          <p:cxnSp>
            <p:nvCxnSpPr>
              <p:cNvPr id="1029" name="AutoShape 5"/>
              <p:cNvCxnSpPr>
                <a:cxnSpLocks noChangeShapeType="1"/>
              </p:cNvCxnSpPr>
              <p:nvPr/>
            </p:nvCxnSpPr>
            <p:spPr bwMode="auto">
              <a:xfrm>
                <a:off x="1797" y="1525"/>
                <a:ext cx="1372" cy="0"/>
              </a:xfrm>
              <a:prstGeom prst="straightConnector1">
                <a:avLst/>
              </a:prstGeom>
              <a:noFill/>
              <a:ln w="9525">
                <a:solidFill>
                  <a:srgbClr val="000000"/>
                </a:solidFill>
                <a:round/>
                <a:headEnd/>
                <a:tailEnd/>
              </a:ln>
            </p:spPr>
          </p:cxnSp>
          <p:cxnSp>
            <p:nvCxnSpPr>
              <p:cNvPr id="1030" name="AutoShape 6"/>
              <p:cNvCxnSpPr>
                <a:cxnSpLocks noChangeShapeType="1"/>
              </p:cNvCxnSpPr>
              <p:nvPr/>
            </p:nvCxnSpPr>
            <p:spPr bwMode="auto">
              <a:xfrm>
                <a:off x="2456" y="1525"/>
                <a:ext cx="0" cy="948"/>
              </a:xfrm>
              <a:prstGeom prst="straightConnector1">
                <a:avLst/>
              </a:prstGeom>
              <a:noFill/>
              <a:ln w="9525">
                <a:solidFill>
                  <a:srgbClr val="000000"/>
                </a:solidFill>
                <a:round/>
                <a:headEnd/>
                <a:tailEnd/>
              </a:ln>
            </p:spPr>
          </p:cxnSp>
          <p:cxnSp>
            <p:nvCxnSpPr>
              <p:cNvPr id="1031" name="AutoShape 7"/>
              <p:cNvCxnSpPr>
                <a:cxnSpLocks noChangeShapeType="1"/>
              </p:cNvCxnSpPr>
              <p:nvPr/>
            </p:nvCxnSpPr>
            <p:spPr bwMode="auto">
              <a:xfrm>
                <a:off x="4117" y="1525"/>
                <a:ext cx="1507" cy="0"/>
              </a:xfrm>
              <a:prstGeom prst="straightConnector1">
                <a:avLst/>
              </a:prstGeom>
              <a:noFill/>
              <a:ln w="9525">
                <a:solidFill>
                  <a:srgbClr val="000000"/>
                </a:solidFill>
                <a:round/>
                <a:headEnd/>
                <a:tailEnd/>
              </a:ln>
            </p:spPr>
          </p:cxnSp>
          <p:cxnSp>
            <p:nvCxnSpPr>
              <p:cNvPr id="1032" name="AutoShape 8"/>
              <p:cNvCxnSpPr>
                <a:cxnSpLocks noChangeShapeType="1"/>
              </p:cNvCxnSpPr>
              <p:nvPr/>
            </p:nvCxnSpPr>
            <p:spPr bwMode="auto">
              <a:xfrm>
                <a:off x="4930" y="1525"/>
                <a:ext cx="0" cy="948"/>
              </a:xfrm>
              <a:prstGeom prst="straightConnector1">
                <a:avLst/>
              </a:prstGeom>
              <a:noFill/>
              <a:ln w="9525">
                <a:solidFill>
                  <a:srgbClr val="000000"/>
                </a:solidFill>
                <a:round/>
                <a:headEnd/>
                <a:tailEnd/>
              </a:ln>
            </p:spPr>
          </p:cxnSp>
          <p:cxnSp>
            <p:nvCxnSpPr>
              <p:cNvPr id="1033" name="AutoShape 9"/>
              <p:cNvCxnSpPr>
                <a:cxnSpLocks noChangeShapeType="1"/>
              </p:cNvCxnSpPr>
              <p:nvPr/>
            </p:nvCxnSpPr>
            <p:spPr bwMode="auto">
              <a:xfrm>
                <a:off x="2405" y="2489"/>
                <a:ext cx="2525" cy="0"/>
              </a:xfrm>
              <a:prstGeom prst="straightConnector1">
                <a:avLst/>
              </a:prstGeom>
              <a:noFill/>
              <a:ln w="9525">
                <a:solidFill>
                  <a:srgbClr val="000000"/>
                </a:solidFill>
                <a:round/>
                <a:headEnd/>
                <a:tailEnd/>
              </a:ln>
            </p:spPr>
          </p:cxnSp>
          <p:sp>
            <p:nvSpPr>
              <p:cNvPr id="1034" name="Text Box 10"/>
              <p:cNvSpPr txBox="1">
                <a:spLocks noChangeArrowheads="1"/>
              </p:cNvSpPr>
              <p:nvPr/>
            </p:nvSpPr>
            <p:spPr bwMode="auto">
              <a:xfrm>
                <a:off x="3270" y="1337"/>
                <a:ext cx="423" cy="45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smtClean="0">
                    <a:ln>
                      <a:noFill/>
                    </a:ln>
                    <a:solidFill>
                      <a:schemeClr val="tx1"/>
                    </a:solidFill>
                    <a:effectLst/>
                    <a:latin typeface="Calibri" pitchFamily="34" charset="0"/>
                    <a:cs typeface="Arial" pitchFamily="34" charset="0"/>
                  </a:rPr>
                  <a:t>E</a:t>
                </a:r>
                <a:endParaRPr kumimoji="0" lang="id-ID" sz="1600" b="0" i="0" u="none" strike="noStrike" cap="none" normalizeH="0" baseline="0" smtClean="0">
                  <a:ln>
                    <a:noFill/>
                  </a:ln>
                  <a:solidFill>
                    <a:schemeClr val="tx1"/>
                  </a:solidFill>
                  <a:effectLst/>
                  <a:latin typeface="Arial" pitchFamily="34" charset="0"/>
                  <a:cs typeface="Arial" pitchFamily="34" charset="0"/>
                </a:endParaRPr>
              </a:p>
            </p:txBody>
          </p:sp>
          <p:sp>
            <p:nvSpPr>
              <p:cNvPr id="1035" name="Text Box 2"/>
              <p:cNvSpPr txBox="1">
                <a:spLocks noChangeArrowheads="1"/>
              </p:cNvSpPr>
              <p:nvPr/>
            </p:nvSpPr>
            <p:spPr bwMode="auto">
              <a:xfrm>
                <a:off x="3863" y="1337"/>
                <a:ext cx="355" cy="39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smtClean="0">
                    <a:ln>
                      <a:noFill/>
                    </a:ln>
                    <a:solidFill>
                      <a:schemeClr val="tx1"/>
                    </a:solidFill>
                    <a:effectLst/>
                    <a:latin typeface="Calibri" pitchFamily="34" charset="0"/>
                    <a:cs typeface="Arial" pitchFamily="34" charset="0"/>
                  </a:rPr>
                  <a:t>F</a:t>
                </a:r>
                <a:endParaRPr kumimoji="0" lang="id-ID" sz="1600" b="0" i="0" u="none" strike="noStrike" cap="none" normalizeH="0" baseline="0" smtClean="0">
                  <a:ln>
                    <a:noFill/>
                  </a:ln>
                  <a:solidFill>
                    <a:schemeClr val="tx1"/>
                  </a:solidFill>
                  <a:effectLst/>
                  <a:latin typeface="Arial" pitchFamily="34" charset="0"/>
                  <a:cs typeface="Arial" pitchFamily="34" charset="0"/>
                </a:endParaRPr>
              </a:p>
            </p:txBody>
          </p:sp>
          <p:sp>
            <p:nvSpPr>
              <p:cNvPr id="1036" name="Text Box 2"/>
              <p:cNvSpPr txBox="1">
                <a:spLocks noChangeArrowheads="1"/>
              </p:cNvSpPr>
              <p:nvPr/>
            </p:nvSpPr>
            <p:spPr bwMode="auto">
              <a:xfrm>
                <a:off x="5641" y="1337"/>
                <a:ext cx="261" cy="39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smtClean="0">
                    <a:ln>
                      <a:noFill/>
                    </a:ln>
                    <a:solidFill>
                      <a:schemeClr val="tx1"/>
                    </a:solidFill>
                    <a:effectLst/>
                    <a:latin typeface="Calibri" pitchFamily="34" charset="0"/>
                    <a:cs typeface="Arial" pitchFamily="34" charset="0"/>
                  </a:rPr>
                  <a:t>G</a:t>
                </a:r>
                <a:endParaRPr kumimoji="0" lang="id-ID" sz="1600" b="0" i="0" u="none" strike="noStrike" cap="none" normalizeH="0" baseline="0" smtClean="0">
                  <a:ln>
                    <a:noFill/>
                  </a:ln>
                  <a:solidFill>
                    <a:schemeClr val="tx1"/>
                  </a:solidFill>
                  <a:effectLst/>
                  <a:latin typeface="Arial" pitchFamily="34" charset="0"/>
                  <a:cs typeface="Arial" pitchFamily="34" charset="0"/>
                </a:endParaRPr>
              </a:p>
            </p:txBody>
          </p:sp>
          <p:sp>
            <p:nvSpPr>
              <p:cNvPr id="1037" name="Text Box 2"/>
              <p:cNvSpPr txBox="1">
                <a:spLocks noChangeArrowheads="1"/>
              </p:cNvSpPr>
              <p:nvPr/>
            </p:nvSpPr>
            <p:spPr bwMode="auto">
              <a:xfrm>
                <a:off x="2195" y="2523"/>
                <a:ext cx="677" cy="39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smtClean="0">
                    <a:ln>
                      <a:noFill/>
                    </a:ln>
                    <a:solidFill>
                      <a:schemeClr val="tx1"/>
                    </a:solidFill>
                    <a:effectLst/>
                    <a:latin typeface="Calibri" pitchFamily="34" charset="0"/>
                    <a:cs typeface="Arial" pitchFamily="34" charset="0"/>
                  </a:rPr>
                  <a:t>B</a:t>
                </a:r>
                <a:r>
                  <a:rPr kumimoji="0" lang="en-US" sz="1600" b="0" i="0" u="none" strike="noStrike" cap="none" normalizeH="0" baseline="0" smtClean="0">
                    <a:ln>
                      <a:noFill/>
                    </a:ln>
                    <a:solidFill>
                      <a:schemeClr val="tx1"/>
                    </a:solidFill>
                    <a:effectLst/>
                    <a:latin typeface="Calibri" pitchFamily="34" charset="0"/>
                    <a:cs typeface="Arial" pitchFamily="34" charset="0"/>
                  </a:rPr>
                  <a:t>+</a:t>
                </a:r>
                <a:endParaRPr kumimoji="0" lang="id-ID" sz="1600" b="0" i="0" u="none" strike="noStrike" cap="none" normalizeH="0" baseline="0" smtClean="0">
                  <a:ln>
                    <a:noFill/>
                  </a:ln>
                  <a:solidFill>
                    <a:schemeClr val="tx1"/>
                  </a:solidFill>
                  <a:effectLst/>
                  <a:latin typeface="Arial" pitchFamily="34" charset="0"/>
                  <a:cs typeface="Arial" pitchFamily="34" charset="0"/>
                </a:endParaRPr>
              </a:p>
            </p:txBody>
          </p:sp>
          <p:sp>
            <p:nvSpPr>
              <p:cNvPr id="1038" name="Text Box 2"/>
              <p:cNvSpPr txBox="1">
                <a:spLocks noChangeArrowheads="1"/>
              </p:cNvSpPr>
              <p:nvPr/>
            </p:nvSpPr>
            <p:spPr bwMode="auto">
              <a:xfrm>
                <a:off x="4709" y="2507"/>
                <a:ext cx="644" cy="4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dirty="0" smtClean="0">
                    <a:ln>
                      <a:noFill/>
                    </a:ln>
                    <a:solidFill>
                      <a:schemeClr val="tx1"/>
                    </a:solidFill>
                    <a:effectLst/>
                    <a:latin typeface="Calibri" pitchFamily="34" charset="0"/>
                    <a:cs typeface="Arial" pitchFamily="34" charset="0"/>
                  </a:rPr>
                  <a:t>C</a:t>
                </a:r>
                <a:r>
                  <a:rPr kumimoji="0" lang="id-ID" sz="1600" b="0" i="0" u="none" strike="noStrike" cap="none" normalizeH="0" baseline="-25000" dirty="0" smtClean="0">
                    <a:ln>
                      <a:noFill/>
                    </a:ln>
                    <a:solidFill>
                      <a:schemeClr val="tx1"/>
                    </a:solidFill>
                    <a:effectLst/>
                    <a:latin typeface="Calibri" pitchFamily="34" charset="0"/>
                    <a:cs typeface="Arial" pitchFamily="34" charset="0"/>
                  </a:rPr>
                  <a:t>X</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9" name="AutoShape 15"/>
              <p:cNvCxnSpPr>
                <a:cxnSpLocks noChangeShapeType="1"/>
              </p:cNvCxnSpPr>
              <p:nvPr/>
            </p:nvCxnSpPr>
            <p:spPr bwMode="auto">
              <a:xfrm>
                <a:off x="3693" y="2472"/>
                <a:ext cx="0" cy="915"/>
              </a:xfrm>
              <a:prstGeom prst="straightConnector1">
                <a:avLst/>
              </a:prstGeom>
              <a:noFill/>
              <a:ln w="9525">
                <a:solidFill>
                  <a:srgbClr val="000000"/>
                </a:solidFill>
                <a:round/>
                <a:headEnd/>
                <a:tailEnd/>
              </a:ln>
            </p:spPr>
          </p:cxnSp>
          <p:sp>
            <p:nvSpPr>
              <p:cNvPr id="1040" name="Text Box 2"/>
              <p:cNvSpPr txBox="1">
                <a:spLocks noChangeArrowheads="1"/>
              </p:cNvSpPr>
              <p:nvPr/>
            </p:nvSpPr>
            <p:spPr bwMode="auto">
              <a:xfrm>
                <a:off x="3456" y="3387"/>
                <a:ext cx="644" cy="4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600" b="0" i="0" u="none" strike="noStrike" cap="none" normalizeH="0" baseline="0" smtClean="0">
                    <a:ln>
                      <a:noFill/>
                    </a:ln>
                    <a:solidFill>
                      <a:schemeClr val="tx1"/>
                    </a:solidFill>
                    <a:effectLst/>
                    <a:latin typeface="Calibri" pitchFamily="34" charset="0"/>
                    <a:cs typeface="Arial" pitchFamily="34" charset="0"/>
                  </a:rPr>
                  <a:t>A</a:t>
                </a:r>
                <a:r>
                  <a:rPr kumimoji="0" lang="id-ID" sz="1600" b="0" i="0" u="none" strike="noStrike" cap="none" normalizeH="0" baseline="-25000" smtClean="0">
                    <a:ln>
                      <a:noFill/>
                    </a:ln>
                    <a:solidFill>
                      <a:schemeClr val="tx1"/>
                    </a:solidFill>
                    <a:effectLst/>
                    <a:latin typeface="Calibri" pitchFamily="34" charset="0"/>
                    <a:cs typeface="Arial" pitchFamily="34" charset="0"/>
                  </a:rPr>
                  <a:t>X</a:t>
                </a:r>
                <a:endParaRPr kumimoji="0" lang="id-ID" sz="1600" b="0" i="0" u="none" strike="noStrike" cap="none" normalizeH="0" baseline="0" smtClean="0">
                  <a:ln>
                    <a:noFill/>
                  </a:ln>
                  <a:solidFill>
                    <a:schemeClr val="tx1"/>
                  </a:solidFill>
                  <a:effectLst/>
                  <a:latin typeface="Arial" pitchFamily="34" charset="0"/>
                  <a:cs typeface="Arial" pitchFamily="34" charset="0"/>
                </a:endParaRPr>
              </a:p>
            </p:txBody>
          </p:sp>
        </p:grpSp>
      </p:grpSp>
    </p:spTree>
    <p:extLst>
      <p:ext uri="{BB962C8B-B14F-4D97-AF65-F5344CB8AC3E}">
        <p14:creationId xmlns="" xmlns:p14="http://schemas.microsoft.com/office/powerpoint/2010/main" val="28487801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382000" cy="4114800"/>
          </a:xfrm>
          <a:prstGeom prst="rect">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rPr>
              <a:t>	Dalam hal ini, harta warisan dibagi dua (kloving), setengah bagian untuk keluarga sedarah dari garis ayah yaitu K, L dan M sehingga bagian dari K= L = M = ½ x 1/3 yaitu 1/6.</a:t>
            </a:r>
          </a:p>
          <a:p>
            <a:pPr algn="just">
              <a:lnSpc>
                <a:spcPct val="150000"/>
              </a:lnSpc>
            </a:pPr>
            <a:r>
              <a:rPr lang="id-ID" sz="1800" dirty="0" smtClean="0">
                <a:solidFill>
                  <a:schemeClr val="tx1"/>
                </a:solidFill>
              </a:rPr>
              <a:t>	Dan sisanya dibagi untuk keluarga sedarah dalam garis ibu, yaitu G dan H, dan mereka masing-masing menerima ½ x ½ = ¼ bagian.</a:t>
            </a:r>
          </a:p>
          <a:p>
            <a:pPr algn="just">
              <a:lnSpc>
                <a:spcPct val="150000"/>
              </a:lnSpc>
            </a:pPr>
            <a:r>
              <a:rPr lang="id-ID" sz="1800" dirty="0" smtClean="0">
                <a:solidFill>
                  <a:schemeClr val="tx1"/>
                </a:solidFill>
              </a:rPr>
              <a:t>	Perlu untuk diingat bahwa ahli waris golongan III dan golongan IV dapat secara bersama-sama mewaris, asal mereka berlainan garis.</a:t>
            </a:r>
            <a:endParaRPr lang="id-ID" sz="1800" b="1" dirty="0">
              <a:solidFill>
                <a:schemeClr val="tx1"/>
              </a:solidFill>
              <a:latin typeface="Book Antiqua" pitchFamily="18" charset="0"/>
            </a:endParaRPr>
          </a:p>
        </p:txBody>
      </p:sp>
      <p:pic>
        <p:nvPicPr>
          <p:cNvPr id="4" name="Picture 26" descr="bd05515_"/>
          <p:cNvPicPr>
            <a:picLocks noChangeAspect="1" noChangeArrowheads="1"/>
          </p:cNvPicPr>
          <p:nvPr/>
        </p:nvPicPr>
        <p:blipFill>
          <a:blip r:embed="rId3"/>
          <a:srcRect/>
          <a:stretch>
            <a:fillRect/>
          </a:stretch>
        </p:blipFill>
        <p:spPr bwMode="auto">
          <a:xfrm>
            <a:off x="3733800" y="4768755"/>
            <a:ext cx="1447800" cy="1555845"/>
          </a:xfrm>
          <a:prstGeom prst="rect">
            <a:avLst/>
          </a:prstGeom>
          <a:noFill/>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381000"/>
            <a:ext cx="8001000" cy="1295400"/>
          </a:xfrm>
          <a:prstGeom prst="roundRect">
            <a:avLst/>
          </a:prstGeom>
          <a:solidFill>
            <a:srgbClr val="FFFF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latin typeface="Kristen ITC" pitchFamily="66" charset="0"/>
              </a:rPr>
              <a:t>MENURUT B.W PENDUDUK INDONESIA TERBAGI MENJADI </a:t>
            </a:r>
            <a:r>
              <a:rPr lang="id-ID" sz="3200" dirty="0" smtClean="0">
                <a:solidFill>
                  <a:srgbClr val="FF0000"/>
                </a:solidFill>
                <a:latin typeface="Kristen ITC" pitchFamily="66" charset="0"/>
              </a:rPr>
              <a:t>3</a:t>
            </a:r>
            <a:r>
              <a:rPr lang="id-ID" dirty="0" smtClean="0">
                <a:solidFill>
                  <a:srgbClr val="FF0000"/>
                </a:solidFill>
                <a:latin typeface="Kristen ITC" pitchFamily="66" charset="0"/>
              </a:rPr>
              <a:t> GOLONGAN</a:t>
            </a:r>
            <a:endParaRPr lang="id-ID" dirty="0">
              <a:solidFill>
                <a:srgbClr val="FF0000"/>
              </a:solidFill>
            </a:endParaRPr>
          </a:p>
        </p:txBody>
      </p:sp>
      <p:sp>
        <p:nvSpPr>
          <p:cNvPr id="5" name="Rectangle 4"/>
          <p:cNvSpPr/>
          <p:nvPr/>
        </p:nvSpPr>
        <p:spPr>
          <a:xfrm>
            <a:off x="609600" y="1981200"/>
            <a:ext cx="8001000" cy="3505200"/>
          </a:xfrm>
          <a:prstGeom prst="rect">
            <a:avLst/>
          </a:prstGeom>
          <a:solidFill>
            <a:srgbClr val="FF0000">
              <a:alpha val="7000"/>
            </a:srgbClr>
          </a:solidFill>
          <a:ln w="50800" cmpd="thinThick">
            <a:solidFill>
              <a:srgbClr val="00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50000"/>
              </a:lnSpc>
              <a:buFont typeface="+mj-lt"/>
              <a:buAutoNum type="arabicPeriod"/>
            </a:pPr>
            <a:r>
              <a:rPr lang="id-ID" sz="1800" dirty="0" smtClean="0">
                <a:solidFill>
                  <a:schemeClr val="tx1"/>
                </a:solidFill>
              </a:rPr>
              <a:t>Warga negara Indonesia Asli (Bumiputera)</a:t>
            </a:r>
          </a:p>
          <a:p>
            <a:pPr marL="342900" lvl="0" indent="-342900">
              <a:lnSpc>
                <a:spcPct val="150000"/>
              </a:lnSpc>
              <a:buFont typeface="+mj-lt"/>
              <a:buAutoNum type="arabicPeriod"/>
            </a:pPr>
            <a:r>
              <a:rPr lang="id-ID" sz="1800" dirty="0" smtClean="0">
                <a:solidFill>
                  <a:schemeClr val="tx1"/>
                </a:solidFill>
              </a:rPr>
              <a:t>Warga negara Indonesia Timur Asing, yang terdiri dari :</a:t>
            </a:r>
          </a:p>
          <a:p>
            <a:pPr marL="800100" lvl="1" indent="-342900">
              <a:lnSpc>
                <a:spcPct val="150000"/>
              </a:lnSpc>
              <a:buFont typeface="+mj-lt"/>
              <a:buAutoNum type="alphaLcPeriod"/>
            </a:pPr>
            <a:r>
              <a:rPr lang="id-ID" sz="1800" dirty="0" smtClean="0">
                <a:solidFill>
                  <a:schemeClr val="tx1"/>
                </a:solidFill>
              </a:rPr>
              <a:t>Timur Asing keturunan Tionghoa.</a:t>
            </a:r>
          </a:p>
          <a:p>
            <a:pPr marL="800100" lvl="1" indent="-342900">
              <a:lnSpc>
                <a:spcPct val="150000"/>
              </a:lnSpc>
              <a:buFont typeface="+mj-lt"/>
              <a:buAutoNum type="alphaLcPeriod"/>
            </a:pPr>
            <a:r>
              <a:rPr lang="id-ID" sz="1800" dirty="0" smtClean="0">
                <a:solidFill>
                  <a:schemeClr val="tx1"/>
                </a:solidFill>
              </a:rPr>
              <a:t>Timur Asing bukan keturunan Tionghoa (Arab, India, dan lain-lain)</a:t>
            </a:r>
          </a:p>
          <a:p>
            <a:pPr marL="342900" indent="-342900">
              <a:lnSpc>
                <a:spcPct val="150000"/>
              </a:lnSpc>
              <a:buFont typeface="+mj-lt"/>
              <a:buAutoNum type="arabicPeriod"/>
            </a:pPr>
            <a:r>
              <a:rPr lang="id-ID" sz="1800" dirty="0" smtClean="0">
                <a:solidFill>
                  <a:schemeClr val="tx1"/>
                </a:solidFill>
              </a:rPr>
              <a:t>Warga negara Indonesia keturunan </a:t>
            </a:r>
            <a:r>
              <a:rPr lang="id-ID" sz="1800" dirty="0" smtClean="0">
                <a:solidFill>
                  <a:schemeClr val="tx1"/>
                </a:solidFill>
              </a:rPr>
              <a:t>Eropa.</a:t>
            </a:r>
            <a:endParaRPr lang="id-ID" sz="1800" dirty="0" smtClean="0">
              <a:solidFill>
                <a:schemeClr val="tx1"/>
              </a:solidFill>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143000" y="152400"/>
            <a:ext cx="6858000" cy="990600"/>
          </a:xfrm>
          <a:prstGeom prst="flowChartAlternateProcess">
            <a:avLst/>
          </a:prstGeom>
          <a:solidFill>
            <a:srgbClr val="FFFF00">
              <a:alpha val="55000"/>
            </a:srgb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rgbClr val="FF0000"/>
                </a:solidFill>
              </a:rPr>
              <a:t>PEWARISAN ANAK LUAR KAWIN</a:t>
            </a:r>
            <a:endParaRPr lang="id-ID" sz="2800" dirty="0" smtClean="0">
              <a:solidFill>
                <a:srgbClr val="FF0000"/>
              </a:solidFill>
            </a:endParaRPr>
          </a:p>
        </p:txBody>
      </p:sp>
      <p:sp>
        <p:nvSpPr>
          <p:cNvPr id="6" name="Rectangle 5"/>
          <p:cNvSpPr/>
          <p:nvPr/>
        </p:nvSpPr>
        <p:spPr>
          <a:xfrm>
            <a:off x="228600" y="1371600"/>
            <a:ext cx="8763000" cy="5105400"/>
          </a:xfrm>
          <a:prstGeom prst="rect">
            <a:avLst/>
          </a:prstGeom>
          <a:solidFill>
            <a:srgbClr val="00FF00">
              <a:alpha val="15000"/>
            </a:srgbClr>
          </a:solidFill>
          <a:ln w="508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1325" algn="just">
              <a:lnSpc>
                <a:spcPts val="2500"/>
              </a:lnSpc>
            </a:pPr>
            <a:r>
              <a:rPr lang="id-ID" sz="1800" dirty="0" smtClean="0">
                <a:solidFill>
                  <a:schemeClr val="tx1"/>
                </a:solidFill>
              </a:rPr>
              <a:t>BW (Burgerlijk Wetboek) memberikan kedudukan tersebut bagi anak luar kawin. Dalam hal ini pengertian anak luar kawin ada 3 (tiga) macam, yaitu :</a:t>
            </a:r>
          </a:p>
          <a:p>
            <a:pPr marL="898525" lvl="0" indent="-457200" algn="just">
              <a:lnSpc>
                <a:spcPts val="2500"/>
              </a:lnSpc>
              <a:buFont typeface="+mj-lt"/>
              <a:buAutoNum type="arabicPeriod"/>
            </a:pPr>
            <a:r>
              <a:rPr lang="id-ID" sz="1800" dirty="0" smtClean="0">
                <a:solidFill>
                  <a:schemeClr val="tx1"/>
                </a:solidFill>
              </a:rPr>
              <a:t>Anak yang dilahirkan akibat dari hubungan antara laki-laki dengan perempuan yang kedua-duanya diluar ikatan perkawinan, yang dsebut dengan anak alami (</a:t>
            </a:r>
            <a:r>
              <a:rPr lang="id-ID" sz="1800" b="1" dirty="0" smtClean="0">
                <a:solidFill>
                  <a:schemeClr val="tx1"/>
                </a:solidFill>
              </a:rPr>
              <a:t>natuurlijk kind</a:t>
            </a:r>
            <a:r>
              <a:rPr lang="id-ID" sz="1800" dirty="0" smtClean="0">
                <a:solidFill>
                  <a:schemeClr val="tx1"/>
                </a:solidFill>
              </a:rPr>
              <a:t>), anak ini dapat diakui.</a:t>
            </a:r>
          </a:p>
          <a:p>
            <a:pPr marL="898525" lvl="0" indent="-457200" algn="just">
              <a:lnSpc>
                <a:spcPts val="2500"/>
              </a:lnSpc>
              <a:buFont typeface="+mj-lt"/>
              <a:buAutoNum type="arabicPeriod"/>
            </a:pPr>
            <a:r>
              <a:rPr lang="id-ID" sz="1800" dirty="0" smtClean="0">
                <a:solidFill>
                  <a:schemeClr val="tx1"/>
                </a:solidFill>
              </a:rPr>
              <a:t>Anak yang lahir akibat hubungan antara seorang laki-laki dengan seorang wanita, yang salah satu atau kedua-duanya terikat dalam perkawinan dengan orang lain. Anak ini disebut anak zina (</a:t>
            </a:r>
            <a:r>
              <a:rPr lang="id-ID" sz="1800" b="1" dirty="0" smtClean="0">
                <a:solidFill>
                  <a:schemeClr val="tx1"/>
                </a:solidFill>
              </a:rPr>
              <a:t>overspelige kinderen</a:t>
            </a:r>
            <a:r>
              <a:rPr lang="id-ID" sz="1800" dirty="0" smtClean="0">
                <a:solidFill>
                  <a:schemeClr val="tx1"/>
                </a:solidFill>
              </a:rPr>
              <a:t>) dan anak ini tidak dapat diakui.</a:t>
            </a:r>
          </a:p>
          <a:p>
            <a:pPr marL="898525" indent="-457200" algn="just">
              <a:lnSpc>
                <a:spcPts val="2500"/>
              </a:lnSpc>
              <a:buFont typeface="+mj-lt"/>
              <a:buAutoNum type="arabicPeriod"/>
            </a:pPr>
            <a:r>
              <a:rPr lang="id-ID" sz="1800" dirty="0" smtClean="0">
                <a:solidFill>
                  <a:schemeClr val="tx1"/>
                </a:solidFill>
              </a:rPr>
              <a:t>Anak yang lahir akibat hubungan antara seorang laki-laki dengan seorang perempuan dimana satu sama lainnya menurut ketentuan undang-undang dilarang kawin. Anak ini disebut dengan anak sumbang (</a:t>
            </a:r>
            <a:r>
              <a:rPr lang="id-ID" sz="1800" b="1" dirty="0" smtClean="0">
                <a:solidFill>
                  <a:schemeClr val="tx1"/>
                </a:solidFill>
              </a:rPr>
              <a:t>in bloedschande gateelde kinderen</a:t>
            </a:r>
            <a:r>
              <a:rPr lang="id-ID" sz="1800" dirty="0" smtClean="0">
                <a:solidFill>
                  <a:schemeClr val="tx1"/>
                </a:solidFill>
              </a:rPr>
              <a:t>). Anak ini tidak dapat diakui, kecuali jika kedua orang tua mereka mendapat dispensasi untuk kawin dari presiden.</a:t>
            </a:r>
          </a:p>
        </p:txBody>
      </p:sp>
      <p:sp>
        <p:nvSpPr>
          <p:cNvPr id="8" name="Curved Right Arrow 7"/>
          <p:cNvSpPr/>
          <p:nvPr/>
        </p:nvSpPr>
        <p:spPr>
          <a:xfrm>
            <a:off x="304776" y="357174"/>
            <a:ext cx="838200" cy="1143000"/>
          </a:xfrm>
          <a:prstGeom prst="curvedRightArrow">
            <a:avLst/>
          </a:prstGeom>
          <a:solidFill>
            <a:srgbClr val="0070C0">
              <a:alpha val="46000"/>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000"/>
                            </p:stCondLst>
                            <p:childTnLst>
                              <p:par>
                                <p:cTn id="9" presetID="63" presetClass="path" presetSubtype="0" accel="50000" decel="50000" fill="hold" grpId="0" nodeType="afterEffect">
                                  <p:stCondLst>
                                    <p:cond delay="0"/>
                                  </p:stCondLst>
                                  <p:childTnLst>
                                    <p:animMotion origin="layout" path="M -3.33333E-6 -4.44444E-6 L 0.1625 0.00556 " pathEditMode="relative" rAng="0" ptsTypes="AA">
                                      <p:cBhvr>
                                        <p:cTn id="10" dur="2000" fill="hold"/>
                                        <p:tgtEl>
                                          <p:spTgt spid="8"/>
                                        </p:tgtEl>
                                        <p:attrNameLst>
                                          <p:attrName>ppt_x</p:attrName>
                                          <p:attrName>ppt_y</p:attrName>
                                        </p:attrNameLst>
                                      </p:cBhvr>
                                      <p:rCtr x="8100" y="300"/>
                                    </p:animMotion>
                                  </p:childTnLst>
                                </p:cTn>
                              </p:par>
                            </p:childTnLst>
                          </p:cTn>
                        </p:par>
                        <p:par>
                          <p:cTn id="11" fill="hold">
                            <p:stCondLst>
                              <p:cond delay="3000"/>
                            </p:stCondLst>
                            <p:childTnLst>
                              <p:par>
                                <p:cTn id="12" presetID="5"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85800" y="228600"/>
            <a:ext cx="7924800" cy="1143000"/>
          </a:xfrm>
          <a:prstGeom prst="cloud">
            <a:avLst/>
          </a:prstGeom>
          <a:solidFill>
            <a:srgbClr val="00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000" b="1" dirty="0" smtClean="0">
                <a:solidFill>
                  <a:schemeClr val="tx1"/>
                </a:solidFill>
              </a:rPr>
              <a:t>CARA PEMBAGIAN HARTA WARISAN JIKA ADA ANAK LUAR KAWIN</a:t>
            </a:r>
            <a:endParaRPr lang="id-ID" sz="2000" dirty="0">
              <a:solidFill>
                <a:schemeClr val="tx1"/>
              </a:solidFill>
            </a:endParaRPr>
          </a:p>
        </p:txBody>
      </p:sp>
      <p:sp>
        <p:nvSpPr>
          <p:cNvPr id="4" name="Rounded Rectangle 3"/>
          <p:cNvSpPr/>
          <p:nvPr/>
        </p:nvSpPr>
        <p:spPr>
          <a:xfrm>
            <a:off x="228600" y="1981200"/>
            <a:ext cx="8534400" cy="3810000"/>
          </a:xfrm>
          <a:prstGeom prst="roundRect">
            <a:avLst/>
          </a:prstGeom>
          <a:solidFill>
            <a:srgbClr val="00B0F0">
              <a:alpha val="14000"/>
            </a:srgbClr>
          </a:solidFill>
          <a:ln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id-ID" sz="1800" dirty="0" smtClean="0">
                <a:solidFill>
                  <a:schemeClr val="tx1"/>
                </a:solidFill>
              </a:rPr>
              <a:t>Untuk menyelesaikan pembagian harta warisan, jika terdapat anak luar kawin, maka mula-mula bagian dari anak luar kawin diberikan terlebih dahulu, kemudian sisanya baru dibagi kepada ahli waris yang lainnya menurut ketentuan undang-undang.</a:t>
            </a:r>
          </a:p>
          <a:p>
            <a:pPr>
              <a:lnSpc>
                <a:spcPct val="150000"/>
              </a:lnSpc>
            </a:pPr>
            <a:r>
              <a:rPr lang="id-ID" sz="1800" dirty="0" smtClean="0">
                <a:solidFill>
                  <a:schemeClr val="tx1"/>
                </a:solidFill>
              </a:rPr>
              <a:t>	Untuk anak zinah (overspelige kinderen) dan anak sumbang, menurut pasal 867 BW tidak berhak atas harta waris kecuali hanyalah berhak atas nafkah (allimentatie).</a:t>
            </a:r>
            <a:endParaRPr lang="id-ID" sz="1800" dirty="0">
              <a:solidFill>
                <a:schemeClr val="tx1"/>
              </a:solidFill>
              <a:latin typeface="Bookman Old Style" pitchFamily="18" charset="0"/>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bs01580_"/>
          <p:cNvPicPr>
            <a:picLocks noChangeAspect="1" noChangeArrowheads="1"/>
          </p:cNvPicPr>
          <p:nvPr/>
        </p:nvPicPr>
        <p:blipFill>
          <a:blip r:embed="rId3"/>
          <a:srcRect/>
          <a:stretch>
            <a:fillRect/>
          </a:stretch>
        </p:blipFill>
        <p:spPr bwMode="auto">
          <a:xfrm>
            <a:off x="7696200" y="5562600"/>
            <a:ext cx="1143000" cy="1055923"/>
          </a:xfrm>
          <a:prstGeom prst="rect">
            <a:avLst/>
          </a:prstGeom>
          <a:noFill/>
        </p:spPr>
      </p:pic>
      <p:sp>
        <p:nvSpPr>
          <p:cNvPr id="2" name="Oval 1"/>
          <p:cNvSpPr/>
          <p:nvPr/>
        </p:nvSpPr>
        <p:spPr>
          <a:xfrm>
            <a:off x="685800" y="228600"/>
            <a:ext cx="7772400" cy="1066800"/>
          </a:xfrm>
          <a:prstGeom prst="ellipse">
            <a:avLst/>
          </a:prstGeom>
          <a:noFill/>
          <a:ln w="38100" cmpd="sng">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000" cap="all" dirty="0" smtClean="0">
                <a:solidFill>
                  <a:schemeClr val="tx1"/>
                </a:solidFill>
              </a:rPr>
              <a:t>Anak luar kawin yang diakui sepanjang perkawinan mewaris berdasar pasal 863</a:t>
            </a:r>
          </a:p>
        </p:txBody>
      </p:sp>
      <p:sp>
        <p:nvSpPr>
          <p:cNvPr id="4" name="Rounded Rectangle 3"/>
          <p:cNvSpPr/>
          <p:nvPr/>
        </p:nvSpPr>
        <p:spPr>
          <a:xfrm>
            <a:off x="138545" y="1676400"/>
            <a:ext cx="8839200" cy="4495800"/>
          </a:xfrm>
          <a:prstGeom prst="roundRect">
            <a:avLst/>
          </a:prstGeom>
          <a:solidFill>
            <a:schemeClr val="accent1">
              <a:alpha val="11000"/>
            </a:schemeClr>
          </a:solidFill>
          <a:ln w="44450"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smtClean="0">
                <a:solidFill>
                  <a:schemeClr val="tx1"/>
                </a:solidFill>
              </a:rPr>
              <a:t>Pengakuan terhadap anak luar kawin hanyalah bersifat persoonlijk, artinya bahwa dengan pengakuan tersebut timbul hubungan hukum antara anak luar kawin dengan ayah/ibu yang mengakui saja.</a:t>
            </a:r>
          </a:p>
          <a:p>
            <a:r>
              <a:rPr lang="id-ID" sz="2000" dirty="0" smtClean="0">
                <a:solidFill>
                  <a:schemeClr val="tx1"/>
                </a:solidFill>
              </a:rPr>
              <a:t>	Pengakuan tersebut harus dilakukan dengan cara-cara tertentu, yaitu menurut pasal 281 BW di dalam akta kelahiran si anak, atau dalam akta perkawinan bapak dan ibu di muka pegawai Catatan Sipil, atau dibuat akta tersendiri di hadapan notaris atau akta Catatan Sipil.</a:t>
            </a:r>
          </a:p>
          <a:p>
            <a:r>
              <a:rPr lang="id-ID" sz="2000" dirty="0" smtClean="0">
                <a:solidFill>
                  <a:schemeClr val="tx1"/>
                </a:solidFill>
              </a:rPr>
              <a:t>	Jikalau pengakuan tersebut dilakukan sepanjang perkawinan, maka menurut ketentuan dari pasal 285 BW, harus tidak boleh merugikan istri atau suami dan anak-anak yang dilahirkan dari perkawinan itu.</a:t>
            </a:r>
          </a:p>
          <a:p>
            <a:r>
              <a:rPr lang="id-ID" sz="2000" dirty="0" smtClean="0">
                <a:solidFill>
                  <a:schemeClr val="tx1"/>
                </a:solidFill>
              </a:rPr>
              <a:t>	Atau dengan kata lain, bahwa dalam memperhitungkan warisan suami atau istri dan anak-anak mereka yang dilahirkan dalam perkawinan itu maka anak luar kawin dianggap tidak ada.</a:t>
            </a: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childTnLst>
                          </p:cTn>
                        </p:par>
                        <p:par>
                          <p:cTn id="14" fill="hold">
                            <p:stCondLst>
                              <p:cond delay="1500"/>
                            </p:stCondLst>
                            <p:childTnLst>
                              <p:par>
                                <p:cTn id="15" presetID="52"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
                                        </p:tgtEl>
                                        <p:attrNameLst>
                                          <p:attrName>ppt_x</p:attrName>
                                          <p:attrName>ppt_y</p:attrName>
                                        </p:attrNameLst>
                                      </p:cBhvr>
                                    </p:animMotion>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bs01580_"/>
          <p:cNvPicPr>
            <a:picLocks noChangeAspect="1" noChangeArrowheads="1"/>
          </p:cNvPicPr>
          <p:nvPr/>
        </p:nvPicPr>
        <p:blipFill>
          <a:blip r:embed="rId3"/>
          <a:srcRect/>
          <a:stretch>
            <a:fillRect/>
          </a:stretch>
        </p:blipFill>
        <p:spPr bwMode="auto">
          <a:xfrm>
            <a:off x="7696200" y="5562600"/>
            <a:ext cx="1143000" cy="1055923"/>
          </a:xfrm>
          <a:prstGeom prst="rect">
            <a:avLst/>
          </a:prstGeom>
          <a:noFill/>
        </p:spPr>
      </p:pic>
      <p:sp>
        <p:nvSpPr>
          <p:cNvPr id="4" name="Rounded Rectangle 3"/>
          <p:cNvSpPr/>
          <p:nvPr/>
        </p:nvSpPr>
        <p:spPr>
          <a:xfrm>
            <a:off x="138545" y="533400"/>
            <a:ext cx="8839200" cy="5638800"/>
          </a:xfrm>
          <a:prstGeom prst="roundRect">
            <a:avLst/>
          </a:prstGeom>
          <a:solidFill>
            <a:schemeClr val="accent1">
              <a:alpha val="11000"/>
            </a:schemeClr>
          </a:solidFill>
          <a:ln w="44450"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800" b="1" dirty="0" smtClean="0">
                <a:solidFill>
                  <a:schemeClr val="tx1"/>
                </a:solidFill>
              </a:rPr>
              <a:t>Contoh 1 :</a:t>
            </a:r>
          </a:p>
          <a:p>
            <a:endParaRPr lang="id-ID" sz="1800" dirty="0" smtClean="0">
              <a:solidFill>
                <a:schemeClr val="tx1"/>
              </a:solidFill>
            </a:endParaRPr>
          </a:p>
          <a:p>
            <a:endParaRPr lang="id-ID" sz="1800" dirty="0" smtClean="0">
              <a:solidFill>
                <a:schemeClr val="tx1"/>
              </a:solidFill>
            </a:endParaRPr>
          </a:p>
          <a:p>
            <a:endParaRPr lang="id-ID" sz="1800" dirty="0" smtClean="0">
              <a:solidFill>
                <a:schemeClr val="tx1"/>
              </a:solidFill>
            </a:endParaRPr>
          </a:p>
          <a:p>
            <a:endParaRPr lang="id-ID" sz="1800" dirty="0" smtClean="0">
              <a:solidFill>
                <a:schemeClr val="tx1"/>
              </a:solidFill>
            </a:endParaRPr>
          </a:p>
          <a:p>
            <a:endParaRPr lang="id-ID" sz="1800" dirty="0" smtClean="0">
              <a:solidFill>
                <a:schemeClr val="tx1"/>
              </a:solidFill>
            </a:endParaRPr>
          </a:p>
          <a:p>
            <a:endParaRPr lang="id-ID" sz="1800" dirty="0" smtClean="0">
              <a:solidFill>
                <a:schemeClr val="tx1"/>
              </a:solidFill>
            </a:endParaRPr>
          </a:p>
          <a:p>
            <a:endParaRPr lang="id-ID" sz="1800" dirty="0" smtClean="0">
              <a:solidFill>
                <a:schemeClr val="tx1"/>
              </a:solidFill>
            </a:endParaRPr>
          </a:p>
          <a:p>
            <a:endParaRPr lang="id-ID" sz="1800" dirty="0" smtClean="0">
              <a:solidFill>
                <a:schemeClr val="tx1"/>
              </a:solidFill>
            </a:endParaRPr>
          </a:p>
          <a:p>
            <a:endParaRPr lang="id-ID" sz="1800" dirty="0" smtClean="0">
              <a:solidFill>
                <a:schemeClr val="tx1"/>
              </a:solidFill>
            </a:endParaRPr>
          </a:p>
          <a:p>
            <a:endParaRPr lang="id-ID" sz="1800" dirty="0" smtClean="0">
              <a:solidFill>
                <a:schemeClr val="tx1"/>
              </a:solidFill>
            </a:endParaRPr>
          </a:p>
          <a:p>
            <a:endParaRPr lang="id-ID" sz="1800" dirty="0" smtClean="0">
              <a:solidFill>
                <a:schemeClr val="tx1"/>
              </a:solidFill>
            </a:endParaRPr>
          </a:p>
          <a:p>
            <a:r>
              <a:rPr lang="id-ID" sz="1800" dirty="0" smtClean="0">
                <a:solidFill>
                  <a:schemeClr val="tx1"/>
                </a:solidFill>
              </a:rPr>
              <a:t>A meninggal dunia dengan meninggalkan B, istrinya. Dan 2 anak yaitu C dan D serta E anak luar kawin yang diakui dalam perkawinan A dan B. Dalam kasus ini maka menurut pasal 285 BW, E tidak mendapat apapun yang mewaris adalah C, D dan B, kecuali E diakui sebelum perkawinan.</a:t>
            </a:r>
          </a:p>
          <a:p>
            <a:endParaRPr lang="id-ID" sz="1800" dirty="0" smtClean="0">
              <a:solidFill>
                <a:schemeClr val="tx1"/>
              </a:solidFill>
            </a:endParaRPr>
          </a:p>
          <a:p>
            <a:endParaRPr lang="id-ID" sz="1800" dirty="0" smtClean="0">
              <a:solidFill>
                <a:schemeClr val="tx1"/>
              </a:solidFill>
            </a:endParaRPr>
          </a:p>
        </p:txBody>
      </p:sp>
      <p:grpSp>
        <p:nvGrpSpPr>
          <p:cNvPr id="3" name="Group 2"/>
          <p:cNvGrpSpPr>
            <a:grpSpLocks/>
          </p:cNvGrpSpPr>
          <p:nvPr/>
        </p:nvGrpSpPr>
        <p:grpSpPr bwMode="auto">
          <a:xfrm>
            <a:off x="2209800" y="1295400"/>
            <a:ext cx="4648200" cy="2438400"/>
            <a:chOff x="3787" y="10583"/>
            <a:chExt cx="3207" cy="2137"/>
          </a:xfrm>
        </p:grpSpPr>
        <p:sp>
          <p:nvSpPr>
            <p:cNvPr id="5123" name="Text Box 3"/>
            <p:cNvSpPr txBox="1">
              <a:spLocks noChangeArrowheads="1"/>
            </p:cNvSpPr>
            <p:nvPr/>
          </p:nvSpPr>
          <p:spPr bwMode="auto">
            <a:xfrm>
              <a:off x="5054" y="12292"/>
              <a:ext cx="475" cy="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C</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5124" name="Text Box 4"/>
            <p:cNvSpPr txBox="1">
              <a:spLocks noChangeArrowheads="1"/>
            </p:cNvSpPr>
            <p:nvPr/>
          </p:nvSpPr>
          <p:spPr bwMode="auto">
            <a:xfrm>
              <a:off x="4378" y="12094"/>
              <a:ext cx="475" cy="428"/>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E</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5125" name="Text Box 5"/>
            <p:cNvSpPr txBox="1">
              <a:spLocks noChangeArrowheads="1"/>
            </p:cNvSpPr>
            <p:nvPr/>
          </p:nvSpPr>
          <p:spPr bwMode="auto">
            <a:xfrm>
              <a:off x="5797" y="12072"/>
              <a:ext cx="546" cy="428"/>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D</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5126" name="Text Box 6"/>
            <p:cNvSpPr txBox="1">
              <a:spLocks noChangeArrowheads="1"/>
            </p:cNvSpPr>
            <p:nvPr/>
          </p:nvSpPr>
          <p:spPr bwMode="auto">
            <a:xfrm>
              <a:off x="3787" y="10583"/>
              <a:ext cx="551" cy="428"/>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A</a:t>
              </a:r>
              <a:r>
                <a:rPr kumimoji="0" lang="id-ID" b="1" i="0" u="none" strike="noStrike" cap="none" normalizeH="0" baseline="3000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5127" name="Text Box 7"/>
            <p:cNvSpPr txBox="1">
              <a:spLocks noChangeArrowheads="1"/>
            </p:cNvSpPr>
            <p:nvPr/>
          </p:nvSpPr>
          <p:spPr bwMode="auto">
            <a:xfrm>
              <a:off x="6519" y="10622"/>
              <a:ext cx="475" cy="428"/>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B</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5128" name="AutoShape 8"/>
            <p:cNvCxnSpPr>
              <a:cxnSpLocks noChangeShapeType="1"/>
            </p:cNvCxnSpPr>
            <p:nvPr/>
          </p:nvCxnSpPr>
          <p:spPr bwMode="auto">
            <a:xfrm>
              <a:off x="4280" y="10871"/>
              <a:ext cx="2220" cy="3"/>
            </a:xfrm>
            <a:prstGeom prst="straightConnector1">
              <a:avLst/>
            </a:prstGeom>
            <a:noFill/>
            <a:ln w="9525">
              <a:solidFill>
                <a:srgbClr val="000000"/>
              </a:solidFill>
              <a:round/>
              <a:headEnd/>
              <a:tailEnd type="oval" w="med" len="med"/>
            </a:ln>
          </p:spPr>
        </p:cxnSp>
        <p:sp>
          <p:nvSpPr>
            <p:cNvPr id="5129" name="AutoShape 9"/>
            <p:cNvSpPr>
              <a:spLocks noChangeArrowheads="1"/>
            </p:cNvSpPr>
            <p:nvPr/>
          </p:nvSpPr>
          <p:spPr bwMode="auto">
            <a:xfrm>
              <a:off x="4171" y="10776"/>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5130" name="AutoShape 10"/>
            <p:cNvCxnSpPr>
              <a:cxnSpLocks noChangeShapeType="1"/>
            </p:cNvCxnSpPr>
            <p:nvPr/>
          </p:nvCxnSpPr>
          <p:spPr bwMode="auto">
            <a:xfrm flipH="1">
              <a:off x="4617" y="10892"/>
              <a:ext cx="690" cy="1125"/>
            </a:xfrm>
            <a:prstGeom prst="straightConnector1">
              <a:avLst/>
            </a:prstGeom>
            <a:noFill/>
            <a:ln w="9525">
              <a:solidFill>
                <a:srgbClr val="000000"/>
              </a:solidFill>
              <a:prstDash val="dash"/>
              <a:round/>
              <a:headEnd/>
              <a:tailEnd/>
            </a:ln>
          </p:spPr>
        </p:cxnSp>
        <p:cxnSp>
          <p:nvCxnSpPr>
            <p:cNvPr id="5131" name="AutoShape 11"/>
            <p:cNvCxnSpPr>
              <a:cxnSpLocks noChangeShapeType="1"/>
            </p:cNvCxnSpPr>
            <p:nvPr/>
          </p:nvCxnSpPr>
          <p:spPr bwMode="auto">
            <a:xfrm>
              <a:off x="5307" y="10892"/>
              <a:ext cx="665" cy="1166"/>
            </a:xfrm>
            <a:prstGeom prst="straightConnector1">
              <a:avLst/>
            </a:prstGeom>
            <a:noFill/>
            <a:ln w="9525">
              <a:solidFill>
                <a:srgbClr val="000000"/>
              </a:solidFill>
              <a:round/>
              <a:headEnd/>
              <a:tailEnd type="oval" w="med" len="med"/>
            </a:ln>
          </p:spPr>
        </p:cxnSp>
        <p:sp>
          <p:nvSpPr>
            <p:cNvPr id="5132" name="AutoShape 12"/>
            <p:cNvSpPr>
              <a:spLocks noChangeArrowheads="1"/>
            </p:cNvSpPr>
            <p:nvPr/>
          </p:nvSpPr>
          <p:spPr bwMode="auto">
            <a:xfrm>
              <a:off x="4532" y="11988"/>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5133" name="AutoShape 13"/>
            <p:cNvCxnSpPr>
              <a:cxnSpLocks noChangeShapeType="1"/>
            </p:cNvCxnSpPr>
            <p:nvPr/>
          </p:nvCxnSpPr>
          <p:spPr bwMode="auto">
            <a:xfrm flipH="1">
              <a:off x="5282" y="10892"/>
              <a:ext cx="25" cy="1283"/>
            </a:xfrm>
            <a:prstGeom prst="straightConnector1">
              <a:avLst/>
            </a:prstGeom>
            <a:noFill/>
            <a:ln w="9525">
              <a:solidFill>
                <a:srgbClr val="000000"/>
              </a:solidFill>
              <a:round/>
              <a:headEnd/>
              <a:tailEnd/>
            </a:ln>
          </p:spPr>
        </p:cxnSp>
        <p:sp>
          <p:nvSpPr>
            <p:cNvPr id="5134" name="AutoShape 14"/>
            <p:cNvSpPr>
              <a:spLocks noChangeArrowheads="1"/>
            </p:cNvSpPr>
            <p:nvPr/>
          </p:nvSpPr>
          <p:spPr bwMode="auto">
            <a:xfrm>
              <a:off x="5205" y="12107"/>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bs01580_"/>
          <p:cNvPicPr>
            <a:picLocks noChangeAspect="1" noChangeArrowheads="1"/>
          </p:cNvPicPr>
          <p:nvPr/>
        </p:nvPicPr>
        <p:blipFill>
          <a:blip r:embed="rId3"/>
          <a:srcRect/>
          <a:stretch>
            <a:fillRect/>
          </a:stretch>
        </p:blipFill>
        <p:spPr bwMode="auto">
          <a:xfrm>
            <a:off x="7696200" y="5562600"/>
            <a:ext cx="1143000" cy="1055923"/>
          </a:xfrm>
          <a:prstGeom prst="rect">
            <a:avLst/>
          </a:prstGeom>
          <a:noFill/>
        </p:spPr>
      </p:pic>
      <p:sp>
        <p:nvSpPr>
          <p:cNvPr id="4" name="Rounded Rectangle 3"/>
          <p:cNvSpPr/>
          <p:nvPr/>
        </p:nvSpPr>
        <p:spPr>
          <a:xfrm>
            <a:off x="138545" y="533400"/>
            <a:ext cx="8839200" cy="5638800"/>
          </a:xfrm>
          <a:prstGeom prst="roundRect">
            <a:avLst/>
          </a:prstGeom>
          <a:solidFill>
            <a:schemeClr val="accent1">
              <a:alpha val="11000"/>
            </a:schemeClr>
          </a:solidFill>
          <a:ln w="44450"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800" dirty="0" smtClean="0">
                <a:solidFill>
                  <a:schemeClr val="tx1"/>
                </a:solidFill>
              </a:rPr>
              <a:t>Berapa bagian warisan dari anak luar kawin, adalah tergantung dari keadaan, dengan siapa/bersama-sama dengan siapa anak luar kawin tersebut mewaris.</a:t>
            </a:r>
          </a:p>
          <a:p>
            <a:r>
              <a:rPr lang="id-ID" sz="1800" b="1" dirty="0" smtClean="0">
                <a:solidFill>
                  <a:schemeClr val="tx1"/>
                </a:solidFill>
              </a:rPr>
              <a:t>Contoh Golongan 1:</a:t>
            </a:r>
          </a:p>
          <a:p>
            <a:r>
              <a:rPr lang="id-ID" sz="1800" dirty="0" smtClean="0">
                <a:solidFill>
                  <a:schemeClr val="tx1"/>
                </a:solidFill>
              </a:rPr>
              <a:t>Jika anak luar kawin mewaris bersama-sama dengan ahli waris golongan I, maka bagiannya adalah 1/3 bagian dari yang diterima jia ia dilahirkan sebagai anak yang </a:t>
            </a:r>
          </a:p>
          <a:p>
            <a:r>
              <a:rPr lang="id-ID" sz="1800" dirty="0" smtClean="0">
                <a:solidFill>
                  <a:schemeClr val="tx1"/>
                </a:solidFill>
              </a:rPr>
              <a:t>					sah (pasal 863 BW) S meninggal 					dunia.</a:t>
            </a:r>
          </a:p>
          <a:p>
            <a:pPr marL="4572000"/>
            <a:r>
              <a:rPr lang="id-ID" sz="1800" dirty="0" smtClean="0">
                <a:solidFill>
                  <a:schemeClr val="tx1"/>
                </a:solidFill>
              </a:rPr>
              <a:t>Ahli waris : T istrinya, V dan W, anak kandungnya, serta E, seorang anak luar kawin yang diakui sebelum perkawinan.</a:t>
            </a:r>
          </a:p>
          <a:p>
            <a:endParaRPr lang="id-ID" sz="1800" dirty="0" smtClean="0">
              <a:solidFill>
                <a:schemeClr val="tx1"/>
              </a:solidFill>
            </a:endParaRPr>
          </a:p>
          <a:p>
            <a:r>
              <a:rPr lang="id-ID" sz="1800" dirty="0" smtClean="0">
                <a:solidFill>
                  <a:schemeClr val="tx1"/>
                </a:solidFill>
              </a:rPr>
              <a:t>Penyelesaiannya :</a:t>
            </a:r>
          </a:p>
          <a:p>
            <a:r>
              <a:rPr lang="id-ID" sz="1800" dirty="0" smtClean="0">
                <a:solidFill>
                  <a:schemeClr val="tx1"/>
                </a:solidFill>
              </a:rPr>
              <a:t>Bagian dari E adalah 1/3 X seandainya ia anak yang sah, untuk memperhitungkan maka mula-mula E dianggap anak yang sah, maka bagiannya adalah ¼.</a:t>
            </a:r>
          </a:p>
          <a:p>
            <a:r>
              <a:rPr lang="id-ID" sz="1800" dirty="0" smtClean="0">
                <a:solidFill>
                  <a:schemeClr val="tx1"/>
                </a:solidFill>
              </a:rPr>
              <a:t>Jadi bagian E adalah = 1/3 x seandainya ia anak yang sah, jadi </a:t>
            </a:r>
          </a:p>
          <a:p>
            <a:r>
              <a:rPr lang="id-ID" sz="1800" dirty="0" smtClean="0">
                <a:solidFill>
                  <a:schemeClr val="tx1"/>
                </a:solidFill>
              </a:rPr>
              <a:t>1/3 x ¼  = 1/12.</a:t>
            </a:r>
          </a:p>
          <a:p>
            <a:r>
              <a:rPr lang="id-ID" sz="1800" dirty="0" smtClean="0">
                <a:solidFill>
                  <a:schemeClr val="tx1"/>
                </a:solidFill>
              </a:rPr>
              <a:t>Sisa = 1 – 1/12 = 11/12.</a:t>
            </a:r>
          </a:p>
          <a:p>
            <a:r>
              <a:rPr lang="id-ID" sz="1800" dirty="0" smtClean="0">
                <a:solidFill>
                  <a:schemeClr val="tx1"/>
                </a:solidFill>
              </a:rPr>
              <a:t>Untuk T = V = W yaitu masing-masing menerima 1/3 x 11/12.</a:t>
            </a:r>
          </a:p>
        </p:txBody>
      </p:sp>
      <p:grpSp>
        <p:nvGrpSpPr>
          <p:cNvPr id="173058" name="Group 2"/>
          <p:cNvGrpSpPr>
            <a:grpSpLocks/>
          </p:cNvGrpSpPr>
          <p:nvPr/>
        </p:nvGrpSpPr>
        <p:grpSpPr bwMode="auto">
          <a:xfrm>
            <a:off x="381000" y="2209761"/>
            <a:ext cx="4191202" cy="1752639"/>
            <a:chOff x="3784" y="2046"/>
            <a:chExt cx="3456" cy="2150"/>
          </a:xfrm>
        </p:grpSpPr>
        <p:sp>
          <p:nvSpPr>
            <p:cNvPr id="173059" name="Text Box 3"/>
            <p:cNvSpPr txBox="1">
              <a:spLocks noChangeArrowheads="1"/>
            </p:cNvSpPr>
            <p:nvPr/>
          </p:nvSpPr>
          <p:spPr bwMode="auto">
            <a:xfrm>
              <a:off x="3784" y="3768"/>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E</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3060" name="Text Box 4"/>
            <p:cNvSpPr txBox="1">
              <a:spLocks noChangeArrowheads="1"/>
            </p:cNvSpPr>
            <p:nvPr/>
          </p:nvSpPr>
          <p:spPr bwMode="auto">
            <a:xfrm>
              <a:off x="5071" y="3683"/>
              <a:ext cx="475"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V</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3061" name="Text Box 5"/>
            <p:cNvSpPr txBox="1">
              <a:spLocks noChangeArrowheads="1"/>
            </p:cNvSpPr>
            <p:nvPr/>
          </p:nvSpPr>
          <p:spPr bwMode="auto">
            <a:xfrm>
              <a:off x="6410" y="3681"/>
              <a:ext cx="546"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W</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3062" name="Text Box 6"/>
            <p:cNvSpPr txBox="1">
              <a:spLocks noChangeArrowheads="1"/>
            </p:cNvSpPr>
            <p:nvPr/>
          </p:nvSpPr>
          <p:spPr bwMode="auto">
            <a:xfrm>
              <a:off x="5166" y="2046"/>
              <a:ext cx="551" cy="42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S</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73063" name="Text Box 7"/>
            <p:cNvSpPr txBox="1">
              <a:spLocks noChangeArrowheads="1"/>
            </p:cNvSpPr>
            <p:nvPr/>
          </p:nvSpPr>
          <p:spPr bwMode="auto">
            <a:xfrm>
              <a:off x="6765" y="2315"/>
              <a:ext cx="475" cy="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3064" name="AutoShape 8"/>
            <p:cNvCxnSpPr>
              <a:cxnSpLocks noChangeShapeType="1"/>
            </p:cNvCxnSpPr>
            <p:nvPr/>
          </p:nvCxnSpPr>
          <p:spPr bwMode="auto">
            <a:xfrm>
              <a:off x="5273" y="2574"/>
              <a:ext cx="1517" cy="0"/>
            </a:xfrm>
            <a:prstGeom prst="straightConnector1">
              <a:avLst/>
            </a:prstGeom>
            <a:noFill/>
            <a:ln w="9525">
              <a:solidFill>
                <a:srgbClr val="000000"/>
              </a:solidFill>
              <a:round/>
              <a:headEnd/>
              <a:tailEnd type="oval" w="med" len="med"/>
            </a:ln>
          </p:spPr>
        </p:cxnSp>
        <p:sp>
          <p:nvSpPr>
            <p:cNvPr id="173065" name="AutoShape 9"/>
            <p:cNvSpPr>
              <a:spLocks noChangeArrowheads="1"/>
            </p:cNvSpPr>
            <p:nvPr/>
          </p:nvSpPr>
          <p:spPr bwMode="auto">
            <a:xfrm>
              <a:off x="5164" y="2479"/>
              <a:ext cx="167" cy="18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173066" name="AutoShape 10"/>
            <p:cNvCxnSpPr>
              <a:cxnSpLocks noChangeShapeType="1"/>
            </p:cNvCxnSpPr>
            <p:nvPr/>
          </p:nvCxnSpPr>
          <p:spPr bwMode="auto">
            <a:xfrm flipH="1">
              <a:off x="5310" y="2595"/>
              <a:ext cx="690" cy="1125"/>
            </a:xfrm>
            <a:prstGeom prst="straightConnector1">
              <a:avLst/>
            </a:prstGeom>
            <a:noFill/>
            <a:ln w="9525">
              <a:solidFill>
                <a:srgbClr val="000000"/>
              </a:solidFill>
              <a:round/>
              <a:headEnd/>
              <a:tailEnd/>
            </a:ln>
          </p:spPr>
        </p:cxnSp>
        <p:cxnSp>
          <p:nvCxnSpPr>
            <p:cNvPr id="173067" name="AutoShape 11"/>
            <p:cNvCxnSpPr>
              <a:cxnSpLocks noChangeShapeType="1"/>
            </p:cNvCxnSpPr>
            <p:nvPr/>
          </p:nvCxnSpPr>
          <p:spPr bwMode="auto">
            <a:xfrm>
              <a:off x="6000" y="2595"/>
              <a:ext cx="665" cy="1125"/>
            </a:xfrm>
            <a:prstGeom prst="straightConnector1">
              <a:avLst/>
            </a:prstGeom>
            <a:noFill/>
            <a:ln w="9525">
              <a:solidFill>
                <a:srgbClr val="000000"/>
              </a:solidFill>
              <a:round/>
              <a:headEnd/>
              <a:tailEnd/>
            </a:ln>
          </p:spPr>
        </p:cxnSp>
        <p:cxnSp>
          <p:nvCxnSpPr>
            <p:cNvPr id="173068" name="AutoShape 12"/>
            <p:cNvCxnSpPr>
              <a:cxnSpLocks noChangeShapeType="1"/>
            </p:cNvCxnSpPr>
            <p:nvPr/>
          </p:nvCxnSpPr>
          <p:spPr bwMode="auto">
            <a:xfrm flipH="1">
              <a:off x="4025" y="2595"/>
              <a:ext cx="704" cy="1283"/>
            </a:xfrm>
            <a:prstGeom prst="straightConnector1">
              <a:avLst/>
            </a:prstGeom>
            <a:noFill/>
            <a:ln w="9525">
              <a:solidFill>
                <a:srgbClr val="000000"/>
              </a:solidFill>
              <a:prstDash val="dash"/>
              <a:round/>
              <a:headEnd/>
              <a:tailEnd/>
            </a:ln>
          </p:spPr>
        </p:cxnSp>
        <p:cxnSp>
          <p:nvCxnSpPr>
            <p:cNvPr id="173069" name="AutoShape 13"/>
            <p:cNvCxnSpPr>
              <a:cxnSpLocks noChangeShapeType="1"/>
            </p:cNvCxnSpPr>
            <p:nvPr/>
          </p:nvCxnSpPr>
          <p:spPr bwMode="auto">
            <a:xfrm flipH="1">
              <a:off x="4035" y="2582"/>
              <a:ext cx="1155" cy="0"/>
            </a:xfrm>
            <a:prstGeom prst="straightConnector1">
              <a:avLst/>
            </a:prstGeom>
            <a:noFill/>
            <a:ln w="9525">
              <a:solidFill>
                <a:srgbClr val="000000"/>
              </a:solidFill>
              <a:prstDash val="dash"/>
              <a:round/>
              <a:headEnd/>
              <a:tailEnd/>
            </a:ln>
          </p:spPr>
        </p:cxnSp>
      </p:gr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bs01580_"/>
          <p:cNvPicPr>
            <a:picLocks noChangeAspect="1" noChangeArrowheads="1"/>
          </p:cNvPicPr>
          <p:nvPr/>
        </p:nvPicPr>
        <p:blipFill>
          <a:blip r:embed="rId3"/>
          <a:srcRect/>
          <a:stretch>
            <a:fillRect/>
          </a:stretch>
        </p:blipFill>
        <p:spPr bwMode="auto">
          <a:xfrm>
            <a:off x="7696200" y="5562600"/>
            <a:ext cx="1143000" cy="1055923"/>
          </a:xfrm>
          <a:prstGeom prst="rect">
            <a:avLst/>
          </a:prstGeom>
          <a:noFill/>
        </p:spPr>
      </p:pic>
      <p:sp>
        <p:nvSpPr>
          <p:cNvPr id="4" name="Rounded Rectangle 3"/>
          <p:cNvSpPr/>
          <p:nvPr/>
        </p:nvSpPr>
        <p:spPr>
          <a:xfrm>
            <a:off x="138545" y="533400"/>
            <a:ext cx="8839200" cy="5638800"/>
          </a:xfrm>
          <a:prstGeom prst="roundRect">
            <a:avLst/>
          </a:prstGeom>
          <a:solidFill>
            <a:schemeClr val="accent1">
              <a:alpha val="11000"/>
            </a:schemeClr>
          </a:solidFill>
          <a:ln w="44450"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800" b="1" dirty="0" smtClean="0">
                <a:solidFill>
                  <a:schemeClr val="tx1"/>
                </a:solidFill>
              </a:rPr>
              <a:t>Contoh Golongan 2 :</a:t>
            </a:r>
          </a:p>
          <a:p>
            <a:pPr lvl="0"/>
            <a:r>
              <a:rPr lang="id-ID" sz="1800" dirty="0" smtClean="0">
                <a:solidFill>
                  <a:schemeClr val="tx1"/>
                </a:solidFill>
              </a:rPr>
              <a:t>Jika anak luar kawin mewaris bersama-sama dengan golongan II dan III maka menurut ketentuan pasal 863 ayat 2 : “Jika waris hanya meniggalkan keluarga dalam garis ke atas dan saudara-saudar, maka anak luar kawin menerima ½ dari seluruh warisan. Jika ia mewaris bersama-sama keluarga dalam garis menyimpang, maka ia menerima bagian ¾ dari seluruh warisan”.			</a:t>
            </a:r>
          </a:p>
          <a:p>
            <a:pPr marL="4398963"/>
            <a:r>
              <a:rPr lang="id-ID" sz="1800" dirty="0" smtClean="0">
                <a:solidFill>
                  <a:schemeClr val="tx1"/>
                </a:solidFill>
              </a:rPr>
              <a:t>P meninggal dunia, dengan meninggalkan ayah dan ibunya (R dan S), satu saudara kandung (D) dan seorang anak luar kawin yaitu E.</a:t>
            </a:r>
          </a:p>
          <a:p>
            <a:pPr marL="4398963"/>
            <a:r>
              <a:rPr lang="id-ID" sz="1800" dirty="0" smtClean="0">
                <a:solidFill>
                  <a:schemeClr val="tx1"/>
                </a:solidFill>
              </a:rPr>
              <a:t>Pembagiannya :</a:t>
            </a:r>
          </a:p>
          <a:p>
            <a:pPr marL="4398963"/>
            <a:r>
              <a:rPr lang="id-ID" sz="1800" dirty="0" smtClean="0">
                <a:solidFill>
                  <a:schemeClr val="tx1"/>
                </a:solidFill>
              </a:rPr>
              <a:t>E mendapatkan ½ dari seluruh harta warisan sisanya (1/2),	dibagi rata antara R, S dan D, masing-masing menerima 1/3 x ½ = 1/6.</a:t>
            </a:r>
          </a:p>
          <a:p>
            <a:pPr marL="4398963"/>
            <a:endParaRPr lang="id-ID" sz="1800" dirty="0" smtClean="0">
              <a:solidFill>
                <a:schemeClr val="tx1"/>
              </a:solidFill>
            </a:endParaRPr>
          </a:p>
          <a:p>
            <a:pPr lvl="0"/>
            <a:endParaRPr lang="id-ID" sz="1800" dirty="0" smtClean="0">
              <a:solidFill>
                <a:schemeClr val="tx1"/>
              </a:solidFill>
            </a:endParaRPr>
          </a:p>
          <a:p>
            <a:pPr lvl="0"/>
            <a:endParaRPr lang="id-ID" sz="1800" dirty="0">
              <a:solidFill>
                <a:schemeClr val="tx1"/>
              </a:solidFill>
            </a:endParaRPr>
          </a:p>
        </p:txBody>
      </p:sp>
      <p:grpSp>
        <p:nvGrpSpPr>
          <p:cNvPr id="174082" name="Group 2"/>
          <p:cNvGrpSpPr>
            <a:grpSpLocks/>
          </p:cNvGrpSpPr>
          <p:nvPr/>
        </p:nvGrpSpPr>
        <p:grpSpPr bwMode="auto">
          <a:xfrm>
            <a:off x="609600" y="2895600"/>
            <a:ext cx="3581400" cy="2286000"/>
            <a:chOff x="2081" y="10843"/>
            <a:chExt cx="2911" cy="2236"/>
          </a:xfrm>
        </p:grpSpPr>
        <p:sp>
          <p:nvSpPr>
            <p:cNvPr id="174083" name="Text Box 3"/>
            <p:cNvSpPr txBox="1">
              <a:spLocks noChangeArrowheads="1"/>
            </p:cNvSpPr>
            <p:nvPr/>
          </p:nvSpPr>
          <p:spPr bwMode="auto">
            <a:xfrm>
              <a:off x="2209" y="12673"/>
              <a:ext cx="422" cy="40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E</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4084" name="Text Box 4"/>
            <p:cNvSpPr txBox="1">
              <a:spLocks noChangeArrowheads="1"/>
            </p:cNvSpPr>
            <p:nvPr/>
          </p:nvSpPr>
          <p:spPr bwMode="auto">
            <a:xfrm>
              <a:off x="2706" y="12093"/>
              <a:ext cx="559" cy="33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P</a:t>
              </a:r>
              <a:r>
                <a:rPr kumimoji="0" lang="id-ID" b="1"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4085" name="Text Box 5"/>
            <p:cNvSpPr txBox="1">
              <a:spLocks noChangeArrowheads="1"/>
            </p:cNvSpPr>
            <p:nvPr/>
          </p:nvSpPr>
          <p:spPr bwMode="auto">
            <a:xfrm>
              <a:off x="3928" y="12023"/>
              <a:ext cx="517" cy="40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D</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4086" name="Text Box 6"/>
            <p:cNvSpPr txBox="1">
              <a:spLocks noChangeArrowheads="1"/>
            </p:cNvSpPr>
            <p:nvPr/>
          </p:nvSpPr>
          <p:spPr bwMode="auto">
            <a:xfrm>
              <a:off x="2506" y="10843"/>
              <a:ext cx="490" cy="3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R</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4087" name="Text Box 7"/>
            <p:cNvSpPr txBox="1">
              <a:spLocks noChangeArrowheads="1"/>
            </p:cNvSpPr>
            <p:nvPr/>
          </p:nvSpPr>
          <p:spPr bwMode="auto">
            <a:xfrm>
              <a:off x="4570" y="10955"/>
              <a:ext cx="422" cy="3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S</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174088" name="AutoShape 8"/>
            <p:cNvCxnSpPr>
              <a:cxnSpLocks noChangeShapeType="1"/>
            </p:cNvCxnSpPr>
            <p:nvPr/>
          </p:nvCxnSpPr>
          <p:spPr bwMode="auto">
            <a:xfrm>
              <a:off x="2580" y="11153"/>
              <a:ext cx="1973" cy="2"/>
            </a:xfrm>
            <a:prstGeom prst="straightConnector1">
              <a:avLst/>
            </a:prstGeom>
            <a:noFill/>
            <a:ln w="9525">
              <a:solidFill>
                <a:srgbClr val="000000"/>
              </a:solidFill>
              <a:round/>
              <a:headEnd/>
              <a:tailEnd type="oval" w="med" len="med"/>
            </a:ln>
          </p:spPr>
        </p:cxnSp>
        <p:sp>
          <p:nvSpPr>
            <p:cNvPr id="174089" name="AutoShape 9"/>
            <p:cNvSpPr>
              <a:spLocks noChangeArrowheads="1"/>
            </p:cNvSpPr>
            <p:nvPr/>
          </p:nvSpPr>
          <p:spPr bwMode="auto">
            <a:xfrm>
              <a:off x="2483" y="11077"/>
              <a:ext cx="148" cy="147"/>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174090" name="AutoShape 10"/>
            <p:cNvCxnSpPr>
              <a:cxnSpLocks noChangeShapeType="1"/>
            </p:cNvCxnSpPr>
            <p:nvPr/>
          </p:nvCxnSpPr>
          <p:spPr bwMode="auto">
            <a:xfrm flipH="1">
              <a:off x="2879" y="11169"/>
              <a:ext cx="614" cy="893"/>
            </a:xfrm>
            <a:prstGeom prst="straightConnector1">
              <a:avLst/>
            </a:prstGeom>
            <a:noFill/>
            <a:ln w="9525">
              <a:solidFill>
                <a:srgbClr val="000000"/>
              </a:solidFill>
              <a:round/>
              <a:headEnd/>
              <a:tailEnd/>
            </a:ln>
          </p:spPr>
        </p:cxnSp>
        <p:cxnSp>
          <p:nvCxnSpPr>
            <p:cNvPr id="174091" name="AutoShape 11"/>
            <p:cNvCxnSpPr>
              <a:cxnSpLocks noChangeShapeType="1"/>
            </p:cNvCxnSpPr>
            <p:nvPr/>
          </p:nvCxnSpPr>
          <p:spPr bwMode="auto">
            <a:xfrm>
              <a:off x="3493" y="11169"/>
              <a:ext cx="591" cy="893"/>
            </a:xfrm>
            <a:prstGeom prst="straightConnector1">
              <a:avLst/>
            </a:prstGeom>
            <a:noFill/>
            <a:ln w="9525">
              <a:solidFill>
                <a:srgbClr val="000000"/>
              </a:solidFill>
              <a:round/>
              <a:headEnd/>
              <a:tailEnd type="oval" w="med" len="med"/>
            </a:ln>
          </p:spPr>
        </p:cxnSp>
        <p:cxnSp>
          <p:nvCxnSpPr>
            <p:cNvPr id="174092" name="AutoShape 12"/>
            <p:cNvCxnSpPr>
              <a:cxnSpLocks noChangeShapeType="1"/>
            </p:cNvCxnSpPr>
            <p:nvPr/>
          </p:nvCxnSpPr>
          <p:spPr bwMode="auto">
            <a:xfrm>
              <a:off x="2417" y="12092"/>
              <a:ext cx="0" cy="659"/>
            </a:xfrm>
            <a:prstGeom prst="straightConnector1">
              <a:avLst/>
            </a:prstGeom>
            <a:noFill/>
            <a:ln w="9525">
              <a:solidFill>
                <a:srgbClr val="000000"/>
              </a:solidFill>
              <a:prstDash val="dash"/>
              <a:round/>
              <a:headEnd/>
              <a:tailEnd/>
            </a:ln>
          </p:spPr>
        </p:cxnSp>
        <p:cxnSp>
          <p:nvCxnSpPr>
            <p:cNvPr id="174093" name="AutoShape 13"/>
            <p:cNvCxnSpPr>
              <a:cxnSpLocks noChangeShapeType="1"/>
            </p:cNvCxnSpPr>
            <p:nvPr/>
          </p:nvCxnSpPr>
          <p:spPr bwMode="auto">
            <a:xfrm flipH="1">
              <a:off x="2081" y="12099"/>
              <a:ext cx="770" cy="0"/>
            </a:xfrm>
            <a:prstGeom prst="straightConnector1">
              <a:avLst/>
            </a:prstGeom>
            <a:noFill/>
            <a:ln w="9525">
              <a:solidFill>
                <a:srgbClr val="000000"/>
              </a:solidFill>
              <a:prstDash val="dash"/>
              <a:round/>
              <a:headEnd/>
              <a:tailEnd/>
            </a:ln>
          </p:spPr>
        </p:cxnSp>
        <p:sp>
          <p:nvSpPr>
            <p:cNvPr id="174094" name="AutoShape 14"/>
            <p:cNvSpPr>
              <a:spLocks noChangeArrowheads="1"/>
            </p:cNvSpPr>
            <p:nvPr/>
          </p:nvSpPr>
          <p:spPr bwMode="auto">
            <a:xfrm>
              <a:off x="2838" y="12010"/>
              <a:ext cx="148" cy="147"/>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bs01580_"/>
          <p:cNvPicPr>
            <a:picLocks noChangeAspect="1" noChangeArrowheads="1"/>
          </p:cNvPicPr>
          <p:nvPr/>
        </p:nvPicPr>
        <p:blipFill>
          <a:blip r:embed="rId3"/>
          <a:srcRect/>
          <a:stretch>
            <a:fillRect/>
          </a:stretch>
        </p:blipFill>
        <p:spPr bwMode="auto">
          <a:xfrm>
            <a:off x="7696200" y="5562600"/>
            <a:ext cx="1143000" cy="1055923"/>
          </a:xfrm>
          <a:prstGeom prst="rect">
            <a:avLst/>
          </a:prstGeom>
          <a:noFill/>
        </p:spPr>
      </p:pic>
      <p:sp>
        <p:nvSpPr>
          <p:cNvPr id="4" name="Rounded Rectangle 3"/>
          <p:cNvSpPr/>
          <p:nvPr/>
        </p:nvSpPr>
        <p:spPr>
          <a:xfrm>
            <a:off x="138545" y="533400"/>
            <a:ext cx="8839200" cy="5638800"/>
          </a:xfrm>
          <a:prstGeom prst="roundRect">
            <a:avLst/>
          </a:prstGeom>
          <a:solidFill>
            <a:schemeClr val="accent1">
              <a:alpha val="11000"/>
            </a:schemeClr>
          </a:solidFill>
          <a:ln w="44450"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800" b="1" dirty="0" smtClean="0">
                <a:solidFill>
                  <a:schemeClr val="tx1"/>
                </a:solidFill>
              </a:rPr>
              <a:t>Contoh Golongan 3 :</a:t>
            </a:r>
          </a:p>
          <a:p>
            <a:pPr marL="4398963"/>
            <a:r>
              <a:rPr lang="id-ID" sz="1800" dirty="0" smtClean="0">
                <a:solidFill>
                  <a:schemeClr val="tx1"/>
                </a:solidFill>
              </a:rPr>
              <a:t>F meninggal dunia dengan meninggalkan kakek dan nenek dari pihak ayah (K dan L), nenek dari pihak ibu (C) dan seorang anak luar kawin (E).</a:t>
            </a:r>
          </a:p>
          <a:p>
            <a:pPr marL="4398963"/>
            <a:r>
              <a:rPr lang="id-ID" sz="1800" dirty="0" smtClean="0">
                <a:solidFill>
                  <a:schemeClr val="tx1"/>
                </a:solidFill>
              </a:rPr>
              <a:t>Pembagiannya :		</a:t>
            </a:r>
          </a:p>
          <a:p>
            <a:pPr marL="4398963"/>
            <a:r>
              <a:rPr lang="id-ID" sz="1800" dirty="0" smtClean="0">
                <a:solidFill>
                  <a:schemeClr val="tx1"/>
                </a:solidFill>
              </a:rPr>
              <a:t>E mendapatkan ½ dari seluruh harta warisan. 		</a:t>
            </a:r>
          </a:p>
          <a:p>
            <a:pPr marL="4398963"/>
            <a:r>
              <a:rPr lang="id-ID" sz="1800" dirty="0" smtClean="0">
                <a:solidFill>
                  <a:schemeClr val="tx1"/>
                </a:solidFill>
              </a:rPr>
              <a:t>sisanya ( ½ ), dibagi dua, untuk </a:t>
            </a:r>
          </a:p>
          <a:p>
            <a:pPr marL="4398963"/>
            <a:r>
              <a:rPr lang="id-ID" sz="1800" dirty="0" smtClean="0">
                <a:solidFill>
                  <a:schemeClr val="tx1"/>
                </a:solidFill>
              </a:rPr>
              <a:t>garis ayah ½ x ½ = ¼</a:t>
            </a:r>
          </a:p>
          <a:p>
            <a:pPr marL="4398963"/>
            <a:endParaRPr lang="id-ID" sz="1800" dirty="0" smtClean="0">
              <a:solidFill>
                <a:schemeClr val="tx1"/>
              </a:solidFill>
            </a:endParaRPr>
          </a:p>
          <a:p>
            <a:pPr marL="4398963"/>
            <a:endParaRPr lang="id-ID" sz="1800" dirty="0" smtClean="0">
              <a:solidFill>
                <a:schemeClr val="tx1"/>
              </a:solidFill>
            </a:endParaRPr>
          </a:p>
          <a:p>
            <a:pPr marL="4398963"/>
            <a:endParaRPr lang="id-ID" sz="1800" dirty="0" smtClean="0">
              <a:solidFill>
                <a:schemeClr val="tx1"/>
              </a:solidFill>
            </a:endParaRPr>
          </a:p>
          <a:p>
            <a:pPr marL="4398963"/>
            <a:endParaRPr lang="id-ID" sz="1800" dirty="0" smtClean="0">
              <a:solidFill>
                <a:schemeClr val="tx1"/>
              </a:solidFill>
            </a:endParaRPr>
          </a:p>
          <a:p>
            <a:r>
              <a:rPr lang="id-ID" sz="1800" dirty="0" smtClean="0">
                <a:solidFill>
                  <a:schemeClr val="tx1"/>
                </a:solidFill>
              </a:rPr>
              <a:t>dan selanjutnya dibagi dua untuk K 	dan L, jadi mereka masing-masing menerima ½ x ¼ = 1/8. Dan yang ¼ berikutnya untuk garis dari ibu, yaitu C.</a:t>
            </a:r>
          </a:p>
          <a:p>
            <a:pPr lvl="0"/>
            <a:endParaRPr lang="id-ID" sz="1800" dirty="0" smtClean="0">
              <a:solidFill>
                <a:schemeClr val="tx1"/>
              </a:solidFill>
            </a:endParaRPr>
          </a:p>
          <a:p>
            <a:pPr lvl="0"/>
            <a:endParaRPr lang="id-ID" sz="1800" dirty="0">
              <a:solidFill>
                <a:schemeClr val="tx1"/>
              </a:solidFill>
            </a:endParaRPr>
          </a:p>
        </p:txBody>
      </p:sp>
      <p:grpSp>
        <p:nvGrpSpPr>
          <p:cNvPr id="175106" name="Group 2"/>
          <p:cNvGrpSpPr>
            <a:grpSpLocks/>
          </p:cNvGrpSpPr>
          <p:nvPr/>
        </p:nvGrpSpPr>
        <p:grpSpPr bwMode="auto">
          <a:xfrm>
            <a:off x="533400" y="1219200"/>
            <a:ext cx="3962400" cy="3276600"/>
            <a:chOff x="1864" y="13603"/>
            <a:chExt cx="3424" cy="2845"/>
          </a:xfrm>
        </p:grpSpPr>
        <p:sp>
          <p:nvSpPr>
            <p:cNvPr id="175107" name="Text Box 3"/>
            <p:cNvSpPr txBox="1">
              <a:spLocks noChangeArrowheads="1"/>
            </p:cNvSpPr>
            <p:nvPr/>
          </p:nvSpPr>
          <p:spPr bwMode="auto">
            <a:xfrm>
              <a:off x="2954" y="16073"/>
              <a:ext cx="428"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E</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5108" name="Text Box 4"/>
            <p:cNvSpPr txBox="1">
              <a:spLocks noChangeArrowheads="1"/>
            </p:cNvSpPr>
            <p:nvPr/>
          </p:nvSpPr>
          <p:spPr bwMode="auto">
            <a:xfrm>
              <a:off x="3492" y="15295"/>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F</a:t>
              </a:r>
              <a:r>
                <a:rPr kumimoji="0" lang="id-ID" b="0"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5109" name="Text Box 5"/>
            <p:cNvSpPr txBox="1">
              <a:spLocks noChangeArrowheads="1"/>
            </p:cNvSpPr>
            <p:nvPr/>
          </p:nvSpPr>
          <p:spPr bwMode="auto">
            <a:xfrm>
              <a:off x="3928" y="13629"/>
              <a:ext cx="471" cy="33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5110" name="Text Box 6"/>
            <p:cNvSpPr txBox="1">
              <a:spLocks noChangeArrowheads="1"/>
            </p:cNvSpPr>
            <p:nvPr/>
          </p:nvSpPr>
          <p:spPr bwMode="auto">
            <a:xfrm>
              <a:off x="2780" y="13603"/>
              <a:ext cx="428"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L</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5111" name="Text Box 7"/>
            <p:cNvSpPr txBox="1">
              <a:spLocks noChangeArrowheads="1"/>
            </p:cNvSpPr>
            <p:nvPr/>
          </p:nvSpPr>
          <p:spPr bwMode="auto">
            <a:xfrm>
              <a:off x="4869" y="13655"/>
              <a:ext cx="419" cy="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C</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5112" name="Text Box 8"/>
            <p:cNvSpPr txBox="1">
              <a:spLocks noChangeArrowheads="1"/>
            </p:cNvSpPr>
            <p:nvPr/>
          </p:nvSpPr>
          <p:spPr bwMode="auto">
            <a:xfrm>
              <a:off x="1864" y="13629"/>
              <a:ext cx="362" cy="4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K</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175113" name="AutoShape 9"/>
            <p:cNvCxnSpPr>
              <a:cxnSpLocks noChangeShapeType="1"/>
            </p:cNvCxnSpPr>
            <p:nvPr/>
          </p:nvCxnSpPr>
          <p:spPr bwMode="auto">
            <a:xfrm>
              <a:off x="2001" y="13976"/>
              <a:ext cx="844" cy="0"/>
            </a:xfrm>
            <a:prstGeom prst="straightConnector1">
              <a:avLst/>
            </a:prstGeom>
            <a:noFill/>
            <a:ln w="9525">
              <a:solidFill>
                <a:srgbClr val="000000"/>
              </a:solidFill>
              <a:round/>
              <a:headEnd/>
              <a:tailEnd type="oval" w="med" len="med"/>
            </a:ln>
          </p:spPr>
        </p:cxnSp>
        <p:sp>
          <p:nvSpPr>
            <p:cNvPr id="175114" name="AutoShape 10"/>
            <p:cNvSpPr>
              <a:spLocks noChangeArrowheads="1"/>
            </p:cNvSpPr>
            <p:nvPr/>
          </p:nvSpPr>
          <p:spPr bwMode="auto">
            <a:xfrm>
              <a:off x="1890" y="13887"/>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175115" name="AutoShape 11"/>
            <p:cNvCxnSpPr>
              <a:cxnSpLocks noChangeShapeType="1"/>
            </p:cNvCxnSpPr>
            <p:nvPr/>
          </p:nvCxnSpPr>
          <p:spPr bwMode="auto">
            <a:xfrm>
              <a:off x="2439" y="13976"/>
              <a:ext cx="0" cy="542"/>
            </a:xfrm>
            <a:prstGeom prst="straightConnector1">
              <a:avLst/>
            </a:prstGeom>
            <a:noFill/>
            <a:ln w="9525">
              <a:solidFill>
                <a:srgbClr val="000000"/>
              </a:solidFill>
              <a:round/>
              <a:headEnd/>
              <a:tailEnd/>
            </a:ln>
          </p:spPr>
        </p:cxnSp>
        <p:cxnSp>
          <p:nvCxnSpPr>
            <p:cNvPr id="175116" name="AutoShape 12"/>
            <p:cNvCxnSpPr>
              <a:cxnSpLocks noChangeShapeType="1"/>
            </p:cNvCxnSpPr>
            <p:nvPr/>
          </p:nvCxnSpPr>
          <p:spPr bwMode="auto">
            <a:xfrm>
              <a:off x="4537" y="13976"/>
              <a:ext cx="0" cy="542"/>
            </a:xfrm>
            <a:prstGeom prst="straightConnector1">
              <a:avLst/>
            </a:prstGeom>
            <a:noFill/>
            <a:ln w="9525">
              <a:solidFill>
                <a:srgbClr val="000000"/>
              </a:solidFill>
              <a:round/>
              <a:headEnd/>
              <a:tailEnd/>
            </a:ln>
          </p:spPr>
        </p:cxnSp>
        <p:cxnSp>
          <p:nvCxnSpPr>
            <p:cNvPr id="175117" name="AutoShape 13"/>
            <p:cNvCxnSpPr>
              <a:cxnSpLocks noChangeShapeType="1"/>
            </p:cNvCxnSpPr>
            <p:nvPr/>
          </p:nvCxnSpPr>
          <p:spPr bwMode="auto">
            <a:xfrm>
              <a:off x="2431" y="14518"/>
              <a:ext cx="2103" cy="0"/>
            </a:xfrm>
            <a:prstGeom prst="straightConnector1">
              <a:avLst/>
            </a:prstGeom>
            <a:noFill/>
            <a:ln w="9525">
              <a:solidFill>
                <a:srgbClr val="000000"/>
              </a:solidFill>
              <a:round/>
              <a:headEnd/>
              <a:tailEnd type="oval" w="med" len="med"/>
            </a:ln>
          </p:spPr>
        </p:cxnSp>
        <p:sp>
          <p:nvSpPr>
            <p:cNvPr id="175118" name="AutoShape 14"/>
            <p:cNvSpPr>
              <a:spLocks noChangeArrowheads="1"/>
            </p:cNvSpPr>
            <p:nvPr/>
          </p:nvSpPr>
          <p:spPr bwMode="auto">
            <a:xfrm>
              <a:off x="2359" y="14409"/>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175119" name="AutoShape 15"/>
            <p:cNvCxnSpPr>
              <a:cxnSpLocks noChangeShapeType="1"/>
            </p:cNvCxnSpPr>
            <p:nvPr/>
          </p:nvCxnSpPr>
          <p:spPr bwMode="auto">
            <a:xfrm>
              <a:off x="3473" y="14518"/>
              <a:ext cx="0" cy="816"/>
            </a:xfrm>
            <a:prstGeom prst="straightConnector1">
              <a:avLst/>
            </a:prstGeom>
            <a:noFill/>
            <a:ln w="9525">
              <a:solidFill>
                <a:srgbClr val="000000"/>
              </a:solidFill>
              <a:round/>
              <a:headEnd/>
              <a:tailEnd/>
            </a:ln>
          </p:spPr>
        </p:cxnSp>
        <p:sp>
          <p:nvSpPr>
            <p:cNvPr id="175120" name="AutoShape 16"/>
            <p:cNvSpPr>
              <a:spLocks noChangeArrowheads="1"/>
            </p:cNvSpPr>
            <p:nvPr/>
          </p:nvSpPr>
          <p:spPr bwMode="auto">
            <a:xfrm>
              <a:off x="3395" y="15334"/>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5121" name="AutoShape 17"/>
            <p:cNvSpPr>
              <a:spLocks noChangeArrowheads="1"/>
            </p:cNvSpPr>
            <p:nvPr/>
          </p:nvSpPr>
          <p:spPr bwMode="auto">
            <a:xfrm>
              <a:off x="4041" y="13885"/>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175122" name="AutoShape 18"/>
            <p:cNvCxnSpPr>
              <a:cxnSpLocks noChangeShapeType="1"/>
            </p:cNvCxnSpPr>
            <p:nvPr/>
          </p:nvCxnSpPr>
          <p:spPr bwMode="auto">
            <a:xfrm>
              <a:off x="4139" y="13976"/>
              <a:ext cx="844" cy="0"/>
            </a:xfrm>
            <a:prstGeom prst="straightConnector1">
              <a:avLst/>
            </a:prstGeom>
            <a:noFill/>
            <a:ln w="9525">
              <a:solidFill>
                <a:srgbClr val="000000"/>
              </a:solidFill>
              <a:round/>
              <a:headEnd/>
              <a:tailEnd type="oval" w="med" len="med"/>
            </a:ln>
          </p:spPr>
        </p:cxnSp>
        <p:cxnSp>
          <p:nvCxnSpPr>
            <p:cNvPr id="175123" name="AutoShape 19"/>
            <p:cNvCxnSpPr>
              <a:cxnSpLocks noChangeShapeType="1"/>
            </p:cNvCxnSpPr>
            <p:nvPr/>
          </p:nvCxnSpPr>
          <p:spPr bwMode="auto">
            <a:xfrm>
              <a:off x="2580" y="15418"/>
              <a:ext cx="844" cy="0"/>
            </a:xfrm>
            <a:prstGeom prst="straightConnector1">
              <a:avLst/>
            </a:prstGeom>
            <a:noFill/>
            <a:ln w="9525">
              <a:solidFill>
                <a:srgbClr val="000000"/>
              </a:solidFill>
              <a:prstDash val="dash"/>
              <a:round/>
              <a:headEnd/>
              <a:tailEnd/>
            </a:ln>
          </p:spPr>
        </p:cxnSp>
        <p:cxnSp>
          <p:nvCxnSpPr>
            <p:cNvPr id="175124" name="AutoShape 20"/>
            <p:cNvCxnSpPr>
              <a:cxnSpLocks noChangeShapeType="1"/>
            </p:cNvCxnSpPr>
            <p:nvPr/>
          </p:nvCxnSpPr>
          <p:spPr bwMode="auto">
            <a:xfrm flipH="1">
              <a:off x="2954" y="15398"/>
              <a:ext cx="9" cy="798"/>
            </a:xfrm>
            <a:prstGeom prst="straightConnector1">
              <a:avLst/>
            </a:prstGeom>
            <a:noFill/>
            <a:ln w="9525">
              <a:solidFill>
                <a:srgbClr val="000000"/>
              </a:solidFill>
              <a:prstDash val="dash"/>
              <a:round/>
              <a:headEnd/>
              <a:tailEnd type="oval" w="med" len="med"/>
            </a:ln>
          </p:spPr>
        </p:cxnSp>
      </p:gr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bs01580_"/>
          <p:cNvPicPr>
            <a:picLocks noChangeAspect="1" noChangeArrowheads="1"/>
          </p:cNvPicPr>
          <p:nvPr/>
        </p:nvPicPr>
        <p:blipFill>
          <a:blip r:embed="rId3"/>
          <a:srcRect/>
          <a:stretch>
            <a:fillRect/>
          </a:stretch>
        </p:blipFill>
        <p:spPr bwMode="auto">
          <a:xfrm>
            <a:off x="7696200" y="5562600"/>
            <a:ext cx="1143000" cy="1055923"/>
          </a:xfrm>
          <a:prstGeom prst="rect">
            <a:avLst/>
          </a:prstGeom>
          <a:noFill/>
        </p:spPr>
      </p:pic>
      <p:sp>
        <p:nvSpPr>
          <p:cNvPr id="4" name="Rounded Rectangle 3"/>
          <p:cNvSpPr/>
          <p:nvPr/>
        </p:nvSpPr>
        <p:spPr>
          <a:xfrm>
            <a:off x="138545" y="533400"/>
            <a:ext cx="8839200" cy="5638800"/>
          </a:xfrm>
          <a:prstGeom prst="roundRect">
            <a:avLst/>
          </a:prstGeom>
          <a:solidFill>
            <a:schemeClr val="accent1">
              <a:alpha val="11000"/>
            </a:schemeClr>
          </a:solidFill>
          <a:ln w="44450"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800" b="1" dirty="0" smtClean="0">
                <a:solidFill>
                  <a:schemeClr val="tx1"/>
                </a:solidFill>
              </a:rPr>
              <a:t>Contoh Golongan 4 :</a:t>
            </a:r>
          </a:p>
          <a:p>
            <a:r>
              <a:rPr lang="id-ID" sz="1800" dirty="0" smtClean="0">
                <a:solidFill>
                  <a:schemeClr val="tx1"/>
                </a:solidFill>
              </a:rPr>
              <a:t>Jika anak luar kawin mewaris bersama-sama dengan ahli waris dari golongan IV, maka bagiannya adalah ¾ dari seluruh warisan (863 ayat 3 BW)G meninggal dunia, dengan meninggalkan keponakan dalam derajad ke-6 2 orang yaitu C dan </a:t>
            </a:r>
          </a:p>
          <a:p>
            <a:r>
              <a:rPr lang="id-ID" sz="1800" dirty="0" smtClean="0">
                <a:solidFill>
                  <a:schemeClr val="tx1"/>
                </a:solidFill>
              </a:rPr>
              <a:t>D dan seorang anak luar kawin, yaitu E.</a:t>
            </a:r>
          </a:p>
          <a:p>
            <a:endParaRPr lang="id-ID" sz="1800" dirty="0" smtClean="0">
              <a:solidFill>
                <a:schemeClr val="tx1"/>
              </a:solidFill>
            </a:endParaRPr>
          </a:p>
          <a:p>
            <a:endParaRPr lang="id-ID" sz="1800" dirty="0" smtClean="0">
              <a:solidFill>
                <a:schemeClr val="tx1"/>
              </a:solidFill>
            </a:endParaRPr>
          </a:p>
          <a:p>
            <a:endParaRPr lang="id-ID" sz="1800" dirty="0" smtClean="0">
              <a:solidFill>
                <a:schemeClr val="tx1"/>
              </a:solidFill>
            </a:endParaRPr>
          </a:p>
          <a:p>
            <a:pPr marL="4303713"/>
            <a:r>
              <a:rPr lang="id-ID" sz="1800" dirty="0" smtClean="0">
                <a:solidFill>
                  <a:schemeClr val="tx1"/>
                </a:solidFill>
              </a:rPr>
              <a:t>Pembagiannya adalah, untuk E ¾ dari seluruh harta.Sisanya = ¼ dibagi untuk C dan D, jadi masing-masing menerima 1/8 bagian.</a:t>
            </a:r>
          </a:p>
          <a:p>
            <a:pPr marL="4303713"/>
            <a:endParaRPr lang="id-ID" sz="1800" dirty="0" smtClean="0">
              <a:solidFill>
                <a:schemeClr val="tx1"/>
              </a:solidFill>
            </a:endParaRPr>
          </a:p>
          <a:p>
            <a:pPr marL="4303713"/>
            <a:endParaRPr lang="id-ID" sz="1800" dirty="0" smtClean="0">
              <a:solidFill>
                <a:schemeClr val="tx1"/>
              </a:solidFill>
            </a:endParaRPr>
          </a:p>
          <a:p>
            <a:pPr marL="4303713"/>
            <a:endParaRPr lang="id-ID" sz="1800" dirty="0" smtClean="0">
              <a:solidFill>
                <a:schemeClr val="tx1"/>
              </a:solidFill>
            </a:endParaRPr>
          </a:p>
          <a:p>
            <a:pPr marL="4303713"/>
            <a:endParaRPr lang="id-ID" sz="1800" dirty="0" smtClean="0">
              <a:solidFill>
                <a:schemeClr val="tx1"/>
              </a:solidFill>
            </a:endParaRPr>
          </a:p>
          <a:p>
            <a:pPr marL="4303713"/>
            <a:endParaRPr lang="id-ID" sz="1800" dirty="0" smtClean="0">
              <a:solidFill>
                <a:schemeClr val="tx1"/>
              </a:solidFill>
            </a:endParaRPr>
          </a:p>
          <a:p>
            <a:pPr marL="4303713"/>
            <a:endParaRPr lang="id-ID" sz="1800" dirty="0" smtClean="0">
              <a:solidFill>
                <a:schemeClr val="tx1"/>
              </a:solidFill>
            </a:endParaRPr>
          </a:p>
          <a:p>
            <a:pPr marL="4303713"/>
            <a:endParaRPr lang="id-ID" sz="1800" dirty="0" smtClean="0">
              <a:solidFill>
                <a:schemeClr val="tx1"/>
              </a:solidFill>
            </a:endParaRPr>
          </a:p>
        </p:txBody>
      </p:sp>
      <p:grpSp>
        <p:nvGrpSpPr>
          <p:cNvPr id="176172" name="Group 44"/>
          <p:cNvGrpSpPr>
            <a:grpSpLocks/>
          </p:cNvGrpSpPr>
          <p:nvPr/>
        </p:nvGrpSpPr>
        <p:grpSpPr bwMode="auto">
          <a:xfrm>
            <a:off x="762000" y="2286000"/>
            <a:ext cx="3581400" cy="3505200"/>
            <a:chOff x="742" y="1889"/>
            <a:chExt cx="3547" cy="3006"/>
          </a:xfrm>
        </p:grpSpPr>
        <p:grpSp>
          <p:nvGrpSpPr>
            <p:cNvPr id="176173" name="Group 45"/>
            <p:cNvGrpSpPr>
              <a:grpSpLocks/>
            </p:cNvGrpSpPr>
            <p:nvPr/>
          </p:nvGrpSpPr>
          <p:grpSpPr bwMode="auto">
            <a:xfrm>
              <a:off x="742" y="2540"/>
              <a:ext cx="2097" cy="2355"/>
              <a:chOff x="962" y="2540"/>
              <a:chExt cx="2097" cy="2355"/>
            </a:xfrm>
          </p:grpSpPr>
          <p:sp>
            <p:nvSpPr>
              <p:cNvPr id="176174" name="Text Box 46"/>
              <p:cNvSpPr txBox="1">
                <a:spLocks noChangeArrowheads="1"/>
              </p:cNvSpPr>
              <p:nvPr/>
            </p:nvSpPr>
            <p:spPr bwMode="auto">
              <a:xfrm>
                <a:off x="2295" y="3184"/>
                <a:ext cx="362" cy="4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6175" name="Text Box 47"/>
              <p:cNvSpPr txBox="1">
                <a:spLocks noChangeArrowheads="1"/>
              </p:cNvSpPr>
              <p:nvPr/>
            </p:nvSpPr>
            <p:spPr bwMode="auto">
              <a:xfrm>
                <a:off x="1405" y="3077"/>
                <a:ext cx="362" cy="4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6176" name="Text Box 48"/>
              <p:cNvSpPr txBox="1">
                <a:spLocks noChangeArrowheads="1"/>
              </p:cNvSpPr>
              <p:nvPr/>
            </p:nvSpPr>
            <p:spPr bwMode="auto">
              <a:xfrm>
                <a:off x="2103" y="3740"/>
                <a:ext cx="362" cy="4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76177" name="Text Box 49"/>
              <p:cNvSpPr txBox="1">
                <a:spLocks noChangeArrowheads="1"/>
              </p:cNvSpPr>
              <p:nvPr/>
            </p:nvSpPr>
            <p:spPr bwMode="auto">
              <a:xfrm>
                <a:off x="975" y="3623"/>
                <a:ext cx="362" cy="4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6178" name="Text Box 50"/>
              <p:cNvSpPr txBox="1">
                <a:spLocks noChangeArrowheads="1"/>
              </p:cNvSpPr>
              <p:nvPr/>
            </p:nvSpPr>
            <p:spPr bwMode="auto">
              <a:xfrm>
                <a:off x="1606" y="4491"/>
                <a:ext cx="362" cy="4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D</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6179" name="Text Box 51"/>
              <p:cNvSpPr txBox="1">
                <a:spLocks noChangeArrowheads="1"/>
              </p:cNvSpPr>
              <p:nvPr/>
            </p:nvSpPr>
            <p:spPr bwMode="auto">
              <a:xfrm>
                <a:off x="962" y="4491"/>
                <a:ext cx="362" cy="4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C</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176180" name="AutoShape 52"/>
              <p:cNvCxnSpPr>
                <a:cxnSpLocks noChangeShapeType="1"/>
              </p:cNvCxnSpPr>
              <p:nvPr/>
            </p:nvCxnSpPr>
            <p:spPr bwMode="auto">
              <a:xfrm>
                <a:off x="1472" y="3429"/>
                <a:ext cx="844" cy="0"/>
              </a:xfrm>
              <a:prstGeom prst="straightConnector1">
                <a:avLst/>
              </a:prstGeom>
              <a:noFill/>
              <a:ln w="9525">
                <a:solidFill>
                  <a:srgbClr val="000000"/>
                </a:solidFill>
                <a:round/>
                <a:headEnd type="oval" w="med" len="med"/>
                <a:tailEnd/>
              </a:ln>
            </p:spPr>
          </p:cxnSp>
          <p:sp>
            <p:nvSpPr>
              <p:cNvPr id="176181" name="Text Box 53"/>
              <p:cNvSpPr txBox="1">
                <a:spLocks noChangeArrowheads="1"/>
              </p:cNvSpPr>
              <p:nvPr/>
            </p:nvSpPr>
            <p:spPr bwMode="auto">
              <a:xfrm>
                <a:off x="2631" y="2696"/>
                <a:ext cx="428"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6182" name="Text Box 54"/>
              <p:cNvSpPr txBox="1">
                <a:spLocks noChangeArrowheads="1"/>
              </p:cNvSpPr>
              <p:nvPr/>
            </p:nvSpPr>
            <p:spPr bwMode="auto">
              <a:xfrm>
                <a:off x="1741" y="2540"/>
                <a:ext cx="362" cy="4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176183" name="AutoShape 55"/>
              <p:cNvCxnSpPr>
                <a:cxnSpLocks noChangeShapeType="1"/>
              </p:cNvCxnSpPr>
              <p:nvPr/>
            </p:nvCxnSpPr>
            <p:spPr bwMode="auto">
              <a:xfrm>
                <a:off x="1878" y="2887"/>
                <a:ext cx="844" cy="0"/>
              </a:xfrm>
              <a:prstGeom prst="straightConnector1">
                <a:avLst/>
              </a:prstGeom>
              <a:noFill/>
              <a:ln w="9525">
                <a:solidFill>
                  <a:srgbClr val="000000"/>
                </a:solidFill>
                <a:round/>
                <a:headEnd/>
                <a:tailEnd type="oval" w="med" len="med"/>
              </a:ln>
            </p:spPr>
          </p:cxnSp>
          <p:sp>
            <p:nvSpPr>
              <p:cNvPr id="176184" name="AutoShape 56"/>
              <p:cNvSpPr>
                <a:spLocks noChangeArrowheads="1"/>
              </p:cNvSpPr>
              <p:nvPr/>
            </p:nvSpPr>
            <p:spPr bwMode="auto">
              <a:xfrm>
                <a:off x="1767" y="2798"/>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176185" name="AutoShape 57"/>
              <p:cNvCxnSpPr>
                <a:cxnSpLocks noChangeShapeType="1"/>
              </p:cNvCxnSpPr>
              <p:nvPr/>
            </p:nvCxnSpPr>
            <p:spPr bwMode="auto">
              <a:xfrm>
                <a:off x="2316" y="2887"/>
                <a:ext cx="0" cy="542"/>
              </a:xfrm>
              <a:prstGeom prst="straightConnector1">
                <a:avLst/>
              </a:prstGeom>
              <a:noFill/>
              <a:ln w="9525">
                <a:solidFill>
                  <a:srgbClr val="000000"/>
                </a:solidFill>
                <a:round/>
                <a:headEnd/>
                <a:tailEnd/>
              </a:ln>
            </p:spPr>
          </p:cxnSp>
          <p:sp>
            <p:nvSpPr>
              <p:cNvPr id="176186" name="AutoShape 58"/>
              <p:cNvSpPr>
                <a:spLocks noChangeArrowheads="1"/>
              </p:cNvSpPr>
              <p:nvPr/>
            </p:nvSpPr>
            <p:spPr bwMode="auto">
              <a:xfrm>
                <a:off x="2236" y="3320"/>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176187" name="AutoShape 59"/>
              <p:cNvCxnSpPr>
                <a:cxnSpLocks noChangeShapeType="1"/>
              </p:cNvCxnSpPr>
              <p:nvPr/>
            </p:nvCxnSpPr>
            <p:spPr bwMode="auto">
              <a:xfrm>
                <a:off x="1917" y="3414"/>
                <a:ext cx="0" cy="542"/>
              </a:xfrm>
              <a:prstGeom prst="straightConnector1">
                <a:avLst/>
              </a:prstGeom>
              <a:noFill/>
              <a:ln w="9525">
                <a:solidFill>
                  <a:srgbClr val="000000"/>
                </a:solidFill>
                <a:round/>
                <a:headEnd/>
                <a:tailEnd/>
              </a:ln>
            </p:spPr>
          </p:cxnSp>
          <p:cxnSp>
            <p:nvCxnSpPr>
              <p:cNvPr id="176188" name="AutoShape 60"/>
              <p:cNvCxnSpPr>
                <a:cxnSpLocks noChangeShapeType="1"/>
              </p:cNvCxnSpPr>
              <p:nvPr/>
            </p:nvCxnSpPr>
            <p:spPr bwMode="auto">
              <a:xfrm>
                <a:off x="1073" y="3956"/>
                <a:ext cx="844" cy="0"/>
              </a:xfrm>
              <a:prstGeom prst="straightConnector1">
                <a:avLst/>
              </a:prstGeom>
              <a:noFill/>
              <a:ln w="9525">
                <a:solidFill>
                  <a:srgbClr val="000000"/>
                </a:solidFill>
                <a:round/>
                <a:headEnd/>
                <a:tailEnd type="oval" w="med" len="med"/>
              </a:ln>
            </p:spPr>
          </p:cxnSp>
          <p:cxnSp>
            <p:nvCxnSpPr>
              <p:cNvPr id="176189" name="AutoShape 61"/>
              <p:cNvCxnSpPr>
                <a:cxnSpLocks noChangeShapeType="1"/>
              </p:cNvCxnSpPr>
              <p:nvPr/>
            </p:nvCxnSpPr>
            <p:spPr bwMode="auto">
              <a:xfrm flipH="1">
                <a:off x="1257" y="3977"/>
                <a:ext cx="215" cy="542"/>
              </a:xfrm>
              <a:prstGeom prst="straightConnector1">
                <a:avLst/>
              </a:prstGeom>
              <a:noFill/>
              <a:ln w="9525">
                <a:solidFill>
                  <a:srgbClr val="000000"/>
                </a:solidFill>
                <a:round/>
                <a:headEnd/>
                <a:tailEnd type="oval" w="med" len="med"/>
              </a:ln>
            </p:spPr>
          </p:cxnSp>
          <p:cxnSp>
            <p:nvCxnSpPr>
              <p:cNvPr id="176190" name="AutoShape 62"/>
              <p:cNvCxnSpPr>
                <a:cxnSpLocks noChangeShapeType="1"/>
              </p:cNvCxnSpPr>
              <p:nvPr/>
            </p:nvCxnSpPr>
            <p:spPr bwMode="auto">
              <a:xfrm>
                <a:off x="1472" y="3956"/>
                <a:ext cx="296" cy="563"/>
              </a:xfrm>
              <a:prstGeom prst="straightConnector1">
                <a:avLst/>
              </a:prstGeom>
              <a:noFill/>
              <a:ln w="9525">
                <a:solidFill>
                  <a:srgbClr val="000000"/>
                </a:solidFill>
                <a:round/>
                <a:headEnd/>
                <a:tailEnd type="oval" w="med" len="med"/>
              </a:ln>
            </p:spPr>
          </p:cxnSp>
          <p:sp>
            <p:nvSpPr>
              <p:cNvPr id="176191" name="AutoShape 63"/>
              <p:cNvSpPr>
                <a:spLocks noChangeArrowheads="1"/>
              </p:cNvSpPr>
              <p:nvPr/>
            </p:nvSpPr>
            <p:spPr bwMode="auto">
              <a:xfrm>
                <a:off x="975" y="3866"/>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176192" name="Group 64"/>
            <p:cNvGrpSpPr>
              <a:grpSpLocks/>
            </p:cNvGrpSpPr>
            <p:nvPr/>
          </p:nvGrpSpPr>
          <p:grpSpPr bwMode="auto">
            <a:xfrm>
              <a:off x="2232" y="1889"/>
              <a:ext cx="1242" cy="1025"/>
              <a:chOff x="2242" y="1889"/>
              <a:chExt cx="1242" cy="1025"/>
            </a:xfrm>
          </p:grpSpPr>
          <p:sp>
            <p:nvSpPr>
              <p:cNvPr id="176193" name="Text Box 65"/>
              <p:cNvSpPr txBox="1">
                <a:spLocks noChangeArrowheads="1"/>
              </p:cNvSpPr>
              <p:nvPr/>
            </p:nvSpPr>
            <p:spPr bwMode="auto">
              <a:xfrm>
                <a:off x="3122" y="1908"/>
                <a:ext cx="362" cy="4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6194" name="Text Box 66"/>
              <p:cNvSpPr txBox="1">
                <a:spLocks noChangeArrowheads="1"/>
              </p:cNvSpPr>
              <p:nvPr/>
            </p:nvSpPr>
            <p:spPr bwMode="auto">
              <a:xfrm>
                <a:off x="2242" y="1889"/>
                <a:ext cx="362" cy="40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176195" name="AutoShape 67"/>
              <p:cNvCxnSpPr>
                <a:cxnSpLocks noChangeShapeType="1"/>
              </p:cNvCxnSpPr>
              <p:nvPr/>
            </p:nvCxnSpPr>
            <p:spPr bwMode="auto">
              <a:xfrm>
                <a:off x="2411" y="2233"/>
                <a:ext cx="844" cy="0"/>
              </a:xfrm>
              <a:prstGeom prst="straightConnector1">
                <a:avLst/>
              </a:prstGeom>
              <a:noFill/>
              <a:ln w="9525">
                <a:solidFill>
                  <a:srgbClr val="000000"/>
                </a:solidFill>
                <a:round/>
                <a:headEnd/>
                <a:tailEnd type="oval" w="med" len="med"/>
              </a:ln>
            </p:spPr>
          </p:cxnSp>
          <p:sp>
            <p:nvSpPr>
              <p:cNvPr id="176196" name="AutoShape 68"/>
              <p:cNvSpPr>
                <a:spLocks noChangeArrowheads="1"/>
              </p:cNvSpPr>
              <p:nvPr/>
            </p:nvSpPr>
            <p:spPr bwMode="auto">
              <a:xfrm>
                <a:off x="2307" y="2132"/>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176197" name="AutoShape 69"/>
              <p:cNvCxnSpPr>
                <a:cxnSpLocks noChangeShapeType="1"/>
              </p:cNvCxnSpPr>
              <p:nvPr/>
            </p:nvCxnSpPr>
            <p:spPr bwMode="auto">
              <a:xfrm rot="1500000">
                <a:off x="2658" y="2203"/>
                <a:ext cx="10" cy="711"/>
              </a:xfrm>
              <a:prstGeom prst="straightConnector1">
                <a:avLst/>
              </a:prstGeom>
              <a:noFill/>
              <a:ln w="9525">
                <a:solidFill>
                  <a:srgbClr val="000000"/>
                </a:solidFill>
                <a:round/>
                <a:headEnd/>
                <a:tailEnd/>
              </a:ln>
            </p:spPr>
          </p:cxnSp>
          <p:cxnSp>
            <p:nvCxnSpPr>
              <p:cNvPr id="176198" name="AutoShape 70"/>
              <p:cNvCxnSpPr>
                <a:cxnSpLocks noChangeShapeType="1"/>
              </p:cNvCxnSpPr>
              <p:nvPr/>
            </p:nvCxnSpPr>
            <p:spPr bwMode="auto">
              <a:xfrm rot="20100000">
                <a:off x="2966" y="2203"/>
                <a:ext cx="10" cy="711"/>
              </a:xfrm>
              <a:prstGeom prst="straightConnector1">
                <a:avLst/>
              </a:prstGeom>
              <a:noFill/>
              <a:ln w="9525">
                <a:solidFill>
                  <a:srgbClr val="000000"/>
                </a:solidFill>
                <a:round/>
                <a:headEnd/>
                <a:tailEnd/>
              </a:ln>
            </p:spPr>
          </p:cxnSp>
        </p:grpSp>
        <p:grpSp>
          <p:nvGrpSpPr>
            <p:cNvPr id="176199" name="Group 71"/>
            <p:cNvGrpSpPr>
              <a:grpSpLocks/>
            </p:cNvGrpSpPr>
            <p:nvPr/>
          </p:nvGrpSpPr>
          <p:grpSpPr bwMode="auto">
            <a:xfrm>
              <a:off x="2648" y="2536"/>
              <a:ext cx="1641" cy="1979"/>
              <a:chOff x="3459" y="4648"/>
              <a:chExt cx="1641" cy="1979"/>
            </a:xfrm>
          </p:grpSpPr>
          <p:grpSp>
            <p:nvGrpSpPr>
              <p:cNvPr id="176200" name="Group 72"/>
              <p:cNvGrpSpPr>
                <a:grpSpLocks/>
              </p:cNvGrpSpPr>
              <p:nvPr/>
            </p:nvGrpSpPr>
            <p:grpSpPr bwMode="auto">
              <a:xfrm>
                <a:off x="3459" y="5331"/>
                <a:ext cx="1398" cy="1296"/>
                <a:chOff x="2392" y="6171"/>
                <a:chExt cx="1398" cy="1296"/>
              </a:xfrm>
            </p:grpSpPr>
            <p:sp>
              <p:nvSpPr>
                <p:cNvPr id="176201" name="Text Box 73"/>
                <p:cNvSpPr txBox="1">
                  <a:spLocks noChangeArrowheads="1"/>
                </p:cNvSpPr>
                <p:nvPr/>
              </p:nvSpPr>
              <p:spPr bwMode="auto">
                <a:xfrm>
                  <a:off x="3354" y="6475"/>
                  <a:ext cx="436" cy="3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G</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76202" name="Text Box 74"/>
                <p:cNvSpPr txBox="1">
                  <a:spLocks noChangeArrowheads="1"/>
                </p:cNvSpPr>
                <p:nvPr/>
              </p:nvSpPr>
              <p:spPr bwMode="auto">
                <a:xfrm>
                  <a:off x="2766" y="7092"/>
                  <a:ext cx="428"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E</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6203" name="Text Box 75"/>
                <p:cNvSpPr txBox="1">
                  <a:spLocks noChangeArrowheads="1"/>
                </p:cNvSpPr>
                <p:nvPr/>
              </p:nvSpPr>
              <p:spPr bwMode="auto">
                <a:xfrm>
                  <a:off x="3213" y="6171"/>
                  <a:ext cx="436" cy="362"/>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6204" name="AutoShape 76"/>
                <p:cNvSpPr>
                  <a:spLocks noChangeArrowheads="1"/>
                </p:cNvSpPr>
                <p:nvPr/>
              </p:nvSpPr>
              <p:spPr bwMode="auto">
                <a:xfrm>
                  <a:off x="3207" y="6353"/>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176205" name="AutoShape 77"/>
                <p:cNvCxnSpPr>
                  <a:cxnSpLocks noChangeShapeType="1"/>
                </p:cNvCxnSpPr>
                <p:nvPr/>
              </p:nvCxnSpPr>
              <p:spPr bwMode="auto">
                <a:xfrm>
                  <a:off x="2392" y="6437"/>
                  <a:ext cx="844" cy="1"/>
                </a:xfrm>
                <a:prstGeom prst="straightConnector1">
                  <a:avLst/>
                </a:prstGeom>
                <a:noFill/>
                <a:ln w="9525">
                  <a:solidFill>
                    <a:srgbClr val="000000"/>
                  </a:solidFill>
                  <a:prstDash val="dash"/>
                  <a:round/>
                  <a:headEnd/>
                  <a:tailEnd/>
                </a:ln>
              </p:spPr>
            </p:cxnSp>
            <p:cxnSp>
              <p:nvCxnSpPr>
                <p:cNvPr id="176206" name="AutoShape 78"/>
                <p:cNvCxnSpPr>
                  <a:cxnSpLocks noChangeShapeType="1"/>
                </p:cNvCxnSpPr>
                <p:nvPr/>
              </p:nvCxnSpPr>
              <p:spPr bwMode="auto">
                <a:xfrm flipH="1">
                  <a:off x="2766" y="6417"/>
                  <a:ext cx="9" cy="798"/>
                </a:xfrm>
                <a:prstGeom prst="straightConnector1">
                  <a:avLst/>
                </a:prstGeom>
                <a:noFill/>
                <a:ln w="9525">
                  <a:solidFill>
                    <a:srgbClr val="000000"/>
                  </a:solidFill>
                  <a:prstDash val="dash"/>
                  <a:round/>
                  <a:headEnd/>
                  <a:tailEnd/>
                </a:ln>
              </p:spPr>
            </p:cxnSp>
            <p:sp>
              <p:nvSpPr>
                <p:cNvPr id="176207" name="AutoShape 79"/>
                <p:cNvSpPr>
                  <a:spLocks noChangeArrowheads="1"/>
                </p:cNvSpPr>
                <p:nvPr/>
              </p:nvSpPr>
              <p:spPr bwMode="auto">
                <a:xfrm>
                  <a:off x="2696" y="7189"/>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176208" name="Group 80"/>
              <p:cNvGrpSpPr>
                <a:grpSpLocks/>
              </p:cNvGrpSpPr>
              <p:nvPr/>
            </p:nvGrpSpPr>
            <p:grpSpPr bwMode="auto">
              <a:xfrm>
                <a:off x="3740" y="4648"/>
                <a:ext cx="1360" cy="889"/>
                <a:chOff x="3740" y="4648"/>
                <a:chExt cx="1360" cy="889"/>
              </a:xfrm>
            </p:grpSpPr>
            <p:sp>
              <p:nvSpPr>
                <p:cNvPr id="176209" name="Text Box 81"/>
                <p:cNvSpPr txBox="1">
                  <a:spLocks noChangeArrowheads="1"/>
                </p:cNvSpPr>
                <p:nvPr/>
              </p:nvSpPr>
              <p:spPr bwMode="auto">
                <a:xfrm>
                  <a:off x="3740" y="4648"/>
                  <a:ext cx="471" cy="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76210" name="Text Box 82"/>
                <p:cNvSpPr txBox="1">
                  <a:spLocks noChangeArrowheads="1"/>
                </p:cNvSpPr>
                <p:nvPr/>
              </p:nvSpPr>
              <p:spPr bwMode="auto">
                <a:xfrm>
                  <a:off x="4681" y="4674"/>
                  <a:ext cx="419" cy="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176211" name="AutoShape 83"/>
                <p:cNvCxnSpPr>
                  <a:cxnSpLocks noChangeShapeType="1"/>
                </p:cNvCxnSpPr>
                <p:nvPr/>
              </p:nvCxnSpPr>
              <p:spPr bwMode="auto">
                <a:xfrm>
                  <a:off x="4349" y="4995"/>
                  <a:ext cx="0" cy="542"/>
                </a:xfrm>
                <a:prstGeom prst="straightConnector1">
                  <a:avLst/>
                </a:prstGeom>
                <a:noFill/>
                <a:ln w="9525">
                  <a:solidFill>
                    <a:srgbClr val="000000"/>
                  </a:solidFill>
                  <a:round/>
                  <a:headEnd/>
                  <a:tailEnd/>
                </a:ln>
              </p:spPr>
            </p:cxnSp>
            <p:sp>
              <p:nvSpPr>
                <p:cNvPr id="176212" name="AutoShape 84"/>
                <p:cNvSpPr>
                  <a:spLocks noChangeArrowheads="1"/>
                </p:cNvSpPr>
                <p:nvPr/>
              </p:nvSpPr>
              <p:spPr bwMode="auto">
                <a:xfrm>
                  <a:off x="3853" y="4904"/>
                  <a:ext cx="150" cy="161"/>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176213" name="AutoShape 85"/>
                <p:cNvCxnSpPr>
                  <a:cxnSpLocks noChangeShapeType="1"/>
                </p:cNvCxnSpPr>
                <p:nvPr/>
              </p:nvCxnSpPr>
              <p:spPr bwMode="auto">
                <a:xfrm>
                  <a:off x="3951" y="4995"/>
                  <a:ext cx="844" cy="0"/>
                </a:xfrm>
                <a:prstGeom prst="straightConnector1">
                  <a:avLst/>
                </a:prstGeom>
                <a:noFill/>
                <a:ln w="9525">
                  <a:solidFill>
                    <a:srgbClr val="000000"/>
                  </a:solidFill>
                  <a:round/>
                  <a:headEnd/>
                  <a:tailEnd type="oval" w="med" len="med"/>
                </a:ln>
              </p:spPr>
            </p:cxnSp>
          </p:grpSp>
        </p:grpSp>
      </p:gr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bs01580_"/>
          <p:cNvPicPr>
            <a:picLocks noChangeAspect="1" noChangeArrowheads="1"/>
          </p:cNvPicPr>
          <p:nvPr/>
        </p:nvPicPr>
        <p:blipFill>
          <a:blip r:embed="rId3"/>
          <a:srcRect/>
          <a:stretch>
            <a:fillRect/>
          </a:stretch>
        </p:blipFill>
        <p:spPr bwMode="auto">
          <a:xfrm>
            <a:off x="7696200" y="5562600"/>
            <a:ext cx="1143000" cy="1055923"/>
          </a:xfrm>
          <a:prstGeom prst="rect">
            <a:avLst/>
          </a:prstGeom>
          <a:noFill/>
        </p:spPr>
      </p:pic>
      <p:pic>
        <p:nvPicPr>
          <p:cNvPr id="6" name="Picture 25" descr="bs01580_"/>
          <p:cNvPicPr>
            <a:picLocks noChangeAspect="1" noChangeArrowheads="1"/>
          </p:cNvPicPr>
          <p:nvPr/>
        </p:nvPicPr>
        <p:blipFill>
          <a:blip r:embed="rId3"/>
          <a:srcRect/>
          <a:stretch>
            <a:fillRect/>
          </a:stretch>
        </p:blipFill>
        <p:spPr bwMode="auto">
          <a:xfrm>
            <a:off x="0" y="685800"/>
            <a:ext cx="1143000" cy="1055923"/>
          </a:xfrm>
          <a:prstGeom prst="rect">
            <a:avLst/>
          </a:prstGeom>
          <a:noFill/>
        </p:spPr>
      </p:pic>
      <p:sp>
        <p:nvSpPr>
          <p:cNvPr id="2" name="Oval 1"/>
          <p:cNvSpPr/>
          <p:nvPr/>
        </p:nvSpPr>
        <p:spPr>
          <a:xfrm>
            <a:off x="685800" y="228600"/>
            <a:ext cx="7772400" cy="1066800"/>
          </a:xfrm>
          <a:prstGeom prst="ellipse">
            <a:avLst/>
          </a:prstGeom>
          <a:noFill/>
          <a:ln w="38100" cmpd="sng">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b="1" dirty="0" smtClean="0">
                <a:solidFill>
                  <a:schemeClr val="tx1"/>
                </a:solidFill>
              </a:rPr>
              <a:t>Yang Berhak Mewaris Harta Anak Luar Kawin</a:t>
            </a:r>
            <a:endParaRPr lang="id-ID" dirty="0" smtClean="0">
              <a:solidFill>
                <a:schemeClr val="tx1"/>
              </a:solidFill>
            </a:endParaRPr>
          </a:p>
        </p:txBody>
      </p:sp>
      <p:sp>
        <p:nvSpPr>
          <p:cNvPr id="4" name="Rounded Rectangle 3"/>
          <p:cNvSpPr/>
          <p:nvPr/>
        </p:nvSpPr>
        <p:spPr>
          <a:xfrm>
            <a:off x="138545" y="1676400"/>
            <a:ext cx="8839200" cy="4495800"/>
          </a:xfrm>
          <a:prstGeom prst="roundRect">
            <a:avLst/>
          </a:prstGeom>
          <a:solidFill>
            <a:schemeClr val="accent1">
              <a:alpha val="11000"/>
            </a:schemeClr>
          </a:solidFill>
          <a:ln w="44450"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2000" dirty="0" smtClean="0">
                <a:solidFill>
                  <a:schemeClr val="tx1"/>
                </a:solidFill>
                <a:latin typeface="Times New Roman" pitchFamily="18" charset="0"/>
                <a:cs typeface="Times New Roman" pitchFamily="18" charset="0"/>
              </a:rPr>
              <a:t>	Jika seorang anak luar kawin meninggal dunia, dan ia merupakan anak luar kawin yang diakui, maka yang berhak mewaris hartanya adalah:</a:t>
            </a:r>
          </a:p>
          <a:p>
            <a:pPr lvl="0" algn="just">
              <a:lnSpc>
                <a:spcPct val="150000"/>
              </a:lnSpc>
            </a:pPr>
            <a:r>
              <a:rPr lang="id-ID" sz="2000" dirty="0" smtClean="0">
                <a:solidFill>
                  <a:schemeClr val="tx1"/>
                </a:solidFill>
                <a:latin typeface="Times New Roman" pitchFamily="18" charset="0"/>
                <a:cs typeface="Times New Roman" pitchFamily="18" charset="0"/>
              </a:rPr>
              <a:t>Keturunannya, istri / suami (866 BW),</a:t>
            </a:r>
          </a:p>
          <a:p>
            <a:pPr lvl="0" algn="just">
              <a:lnSpc>
                <a:spcPct val="150000"/>
              </a:lnSpc>
            </a:pPr>
            <a:r>
              <a:rPr lang="id-ID" sz="2000" dirty="0" smtClean="0">
                <a:solidFill>
                  <a:schemeClr val="tx1"/>
                </a:solidFill>
                <a:latin typeface="Times New Roman" pitchFamily="18" charset="0"/>
                <a:cs typeface="Times New Roman" pitchFamily="18" charset="0"/>
              </a:rPr>
              <a:t>Bapak dan/atau ibu yang mengakuinya serta saudara-saudaranya beserta keturunannya (870 BW).</a:t>
            </a:r>
          </a:p>
          <a:p>
            <a:pPr algn="just">
              <a:lnSpc>
                <a:spcPct val="150000"/>
              </a:lnSpc>
            </a:pPr>
            <a:r>
              <a:rPr lang="id-ID" sz="2000" dirty="0" smtClean="0">
                <a:solidFill>
                  <a:schemeClr val="tx1"/>
                </a:solidFill>
                <a:latin typeface="Times New Roman" pitchFamily="18" charset="0"/>
                <a:cs typeface="Times New Roman" pitchFamily="18" charset="0"/>
              </a:rPr>
              <a:t>Oleh pasal 871 BW diatur tentang pewarisan terhadap barang=barang yang ditinggalkan oleh orang tuanya dulu. Dan jika barang tadi masih ujud semula, sedangkan anak luar kawin tadi tidak meninggalkan istri/suami maka barang tadi kembali kepada keturunan dari ayah/ibu yang mengakui.</a:t>
            </a:r>
            <a:endParaRPr lang="id-ID" sz="2000" dirty="0">
              <a:solidFill>
                <a:schemeClr val="tx1"/>
              </a:solidFill>
              <a:latin typeface="Times New Roman" pitchFamily="18" charset="0"/>
              <a:cs typeface="Times New Roman" pitchFamily="18" charset="0"/>
            </a:endParaRP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out)">
                                      <p:cBhvr>
                                        <p:cTn id="11" dur="500"/>
                                        <p:tgtEl>
                                          <p:spTgt spid="6"/>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p:stCondLst>
                              <p:cond delay="1000"/>
                            </p:stCondLst>
                            <p:childTnLst>
                              <p:par>
                                <p:cTn id="13" presetID="5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par>
                          <p:cTn id="18" fill="hold">
                            <p:stCondLst>
                              <p:cond delay="2000"/>
                            </p:stCondLst>
                            <p:childTnLst>
                              <p:par>
                                <p:cTn id="19" presetID="5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Scale>
                                      <p:cBhvr>
                                        <p:cTn id="2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
                                        </p:tgtEl>
                                        <p:attrNameLst>
                                          <p:attrName>ppt_x</p:attrName>
                                          <p:attrName>ppt_y</p:attrName>
                                        </p:attrNameLst>
                                      </p:cBhvr>
                                    </p:animMotion>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533400"/>
            <a:ext cx="7162800" cy="838200"/>
          </a:xfrm>
          <a:prstGeom prst="rect">
            <a:avLst/>
          </a:prstGeom>
          <a:solidFill>
            <a:srgbClr val="FFFF00">
              <a:alpha val="45000"/>
            </a:srgbClr>
          </a:solidFill>
          <a:ln w="31750">
            <a:solidFill>
              <a:srgbClr val="008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b="1" dirty="0" smtClean="0">
                <a:solidFill>
                  <a:srgbClr val="FF0000"/>
                </a:solidFill>
              </a:rPr>
              <a:t>CARA PEWARISAN BERDASARKAN UU </a:t>
            </a:r>
          </a:p>
          <a:p>
            <a:pPr lvl="0" algn="ctr"/>
            <a:r>
              <a:rPr lang="id-ID" b="1" dirty="0" smtClean="0">
                <a:solidFill>
                  <a:srgbClr val="FF0000"/>
                </a:solidFill>
              </a:rPr>
              <a:t>(AB INTESTATO)</a:t>
            </a:r>
            <a:endParaRPr lang="id-ID" dirty="0" smtClean="0">
              <a:solidFill>
                <a:srgbClr val="FF0000"/>
              </a:solidFill>
            </a:endParaRPr>
          </a:p>
        </p:txBody>
      </p:sp>
      <p:sp>
        <p:nvSpPr>
          <p:cNvPr id="4" name="Rounded Rectangle 3"/>
          <p:cNvSpPr/>
          <p:nvPr/>
        </p:nvSpPr>
        <p:spPr>
          <a:xfrm>
            <a:off x="214086" y="1905000"/>
            <a:ext cx="8686800" cy="3124200"/>
          </a:xfrm>
          <a:prstGeom prst="roundRect">
            <a:avLst/>
          </a:prstGeom>
          <a:noFill/>
          <a:ln w="76200" cmpd="dbl">
            <a:gradFill>
              <a:gsLst>
                <a:gs pos="0">
                  <a:schemeClr val="accent1"/>
                </a:gs>
                <a:gs pos="50000">
                  <a:schemeClr val="accent1">
                    <a:tint val="44500"/>
                    <a:satMod val="160000"/>
                  </a:schemeClr>
                </a:gs>
                <a:gs pos="100000">
                  <a:schemeClr val="accent1">
                    <a:tint val="23500"/>
                    <a:satMod val="160000"/>
                  </a:schemeClr>
                </a:gs>
              </a:gsLst>
              <a:lin ang="54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150000"/>
              </a:lnSpc>
              <a:buFont typeface="+mj-lt"/>
              <a:buAutoNum type="alphaLcPeriod"/>
            </a:pPr>
            <a:r>
              <a:rPr lang="id-ID" sz="2000" dirty="0" smtClean="0">
                <a:solidFill>
                  <a:schemeClr val="tx1"/>
                </a:solidFill>
              </a:rPr>
              <a:t>Atas dasar kedudukan sendiri</a:t>
            </a:r>
          </a:p>
          <a:p>
            <a:pPr marL="441325">
              <a:lnSpc>
                <a:spcPct val="150000"/>
              </a:lnSpc>
            </a:pPr>
            <a:r>
              <a:rPr lang="id-ID" sz="2000" dirty="0" smtClean="0">
                <a:solidFill>
                  <a:schemeClr val="tx1"/>
                </a:solidFill>
              </a:rPr>
              <a:t>Penggolongan ahli waria berdasarkan garis keutamaan</a:t>
            </a:r>
          </a:p>
          <a:p>
            <a:pPr marL="441325" lvl="0" indent="284163">
              <a:lnSpc>
                <a:spcPct val="150000"/>
              </a:lnSpc>
              <a:buFont typeface="Arial" pitchFamily="34" charset="0"/>
              <a:buChar char="•"/>
            </a:pPr>
            <a:r>
              <a:rPr lang="id-ID" sz="2000" dirty="0" smtClean="0">
                <a:solidFill>
                  <a:schemeClr val="tx1"/>
                </a:solidFill>
              </a:rPr>
              <a:t>Golongan I Ps. 852-852a KUHPerdata</a:t>
            </a:r>
          </a:p>
          <a:p>
            <a:pPr marL="441325" lvl="0" indent="284163">
              <a:lnSpc>
                <a:spcPct val="150000"/>
              </a:lnSpc>
              <a:buFont typeface="Arial" pitchFamily="34" charset="0"/>
              <a:buChar char="•"/>
            </a:pPr>
            <a:r>
              <a:rPr lang="id-ID" sz="2000" dirty="0" smtClean="0">
                <a:solidFill>
                  <a:schemeClr val="tx1"/>
                </a:solidFill>
              </a:rPr>
              <a:t>Golongan II Ps. 855 KUHPerdata</a:t>
            </a:r>
          </a:p>
          <a:p>
            <a:pPr marL="441325" lvl="0" indent="284163">
              <a:lnSpc>
                <a:spcPct val="150000"/>
              </a:lnSpc>
              <a:buFont typeface="Arial" pitchFamily="34" charset="0"/>
              <a:buChar char="•"/>
            </a:pPr>
            <a:r>
              <a:rPr lang="id-ID" sz="2000" dirty="0" smtClean="0">
                <a:solidFill>
                  <a:schemeClr val="tx1"/>
                </a:solidFill>
              </a:rPr>
              <a:t>Golongan III Ps. 850 yo 858 KUHPerdata	 </a:t>
            </a:r>
          </a:p>
          <a:p>
            <a:pPr marL="441325" lvl="0" indent="284163">
              <a:lnSpc>
                <a:spcPct val="150000"/>
              </a:lnSpc>
              <a:buFont typeface="Arial" pitchFamily="34" charset="0"/>
              <a:buChar char="•"/>
            </a:pPr>
            <a:r>
              <a:rPr lang="id-ID" sz="2000" dirty="0" smtClean="0">
                <a:solidFill>
                  <a:schemeClr val="tx1"/>
                </a:solidFill>
              </a:rPr>
              <a:t>Golongan IV Ps. 858 s.d 861 KUHPerdata</a:t>
            </a:r>
          </a:p>
          <a:p>
            <a:pPr marL="441325" lvl="0" indent="284163">
              <a:lnSpc>
                <a:spcPct val="150000"/>
              </a:lnSpc>
              <a:buFont typeface="Arial" pitchFamily="34" charset="0"/>
              <a:buChar char="•"/>
            </a:pPr>
            <a:endParaRPr lang="id-ID" sz="2000" dirty="0">
              <a:solidFill>
                <a:schemeClr val="tx1"/>
              </a:solidFill>
            </a:endParaRPr>
          </a:p>
        </p:txBody>
      </p:sp>
      <p:grpSp>
        <p:nvGrpSpPr>
          <p:cNvPr id="88067" name="Group 3"/>
          <p:cNvGrpSpPr>
            <a:grpSpLocks/>
          </p:cNvGrpSpPr>
          <p:nvPr/>
        </p:nvGrpSpPr>
        <p:grpSpPr bwMode="auto">
          <a:xfrm>
            <a:off x="5943600" y="3886200"/>
            <a:ext cx="1066800" cy="631825"/>
            <a:chOff x="5724" y="8304"/>
            <a:chExt cx="1008" cy="516"/>
          </a:xfrm>
        </p:grpSpPr>
        <p:sp>
          <p:nvSpPr>
            <p:cNvPr id="88068" name="Text Box 4"/>
            <p:cNvSpPr txBox="1">
              <a:spLocks noChangeArrowheads="1"/>
            </p:cNvSpPr>
            <p:nvPr/>
          </p:nvSpPr>
          <p:spPr bwMode="auto">
            <a:xfrm>
              <a:off x="5771" y="8342"/>
              <a:ext cx="961"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2000" b="0" i="0" u="none" strike="noStrike" cap="none" normalizeH="0" baseline="0" dirty="0" smtClean="0">
                  <a:ln>
                    <a:noFill/>
                  </a:ln>
                  <a:solidFill>
                    <a:schemeClr val="tx1"/>
                  </a:solidFill>
                  <a:effectLst/>
                  <a:latin typeface="Calibri" pitchFamily="34" charset="0"/>
                  <a:cs typeface="Arial" pitchFamily="34" charset="0"/>
                </a:rPr>
                <a:t> kloving</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8069" name="AutoShape 5"/>
            <p:cNvSpPr>
              <a:spLocks/>
            </p:cNvSpPr>
            <p:nvPr/>
          </p:nvSpPr>
          <p:spPr bwMode="auto">
            <a:xfrm>
              <a:off x="5724" y="8304"/>
              <a:ext cx="143" cy="516"/>
            </a:xfrm>
            <a:prstGeom prst="rightBrace">
              <a:avLst>
                <a:gd name="adj1" fmla="val 30070"/>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828800"/>
            <a:ext cx="8534400" cy="4800600"/>
          </a:xfrm>
          <a:prstGeom prst="roundRect">
            <a:avLst/>
          </a:prstGeom>
          <a:solidFill>
            <a:srgbClr val="99CCFF">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ts val="2600"/>
              </a:lnSpc>
              <a:buFont typeface="+mj-lt"/>
              <a:buAutoNum type="arabicPeriod"/>
            </a:pPr>
            <a:r>
              <a:rPr lang="id-ID" sz="1800" dirty="0" smtClean="0">
                <a:solidFill>
                  <a:schemeClr val="tx1"/>
                </a:solidFill>
              </a:rPr>
              <a:t>Bagi orang-orang Indonesia asli (Bumiputera) pada pokoknya berlaku hukum adatnya yang berlaku di berbagai daerah yang disebabkan oleh berbagai faktor, bagi warga negara Indonesia asli yang beragama Islam terdapat pengaruh nyata dari hukum islam.</a:t>
            </a:r>
          </a:p>
          <a:p>
            <a:pPr marL="342900" lvl="0" indent="-342900" algn="just">
              <a:lnSpc>
                <a:spcPts val="2600"/>
              </a:lnSpc>
              <a:buFont typeface="+mj-lt"/>
              <a:buAutoNum type="arabicPeriod"/>
            </a:pPr>
            <a:r>
              <a:rPr lang="id-ID" sz="1800" dirty="0" smtClean="0">
                <a:solidFill>
                  <a:schemeClr val="tx1"/>
                </a:solidFill>
              </a:rPr>
              <a:t>Bagi golongan Timur Asing.</a:t>
            </a:r>
          </a:p>
          <a:p>
            <a:pPr marL="800100" lvl="1" indent="-342900" algn="just">
              <a:lnSpc>
                <a:spcPts val="2600"/>
              </a:lnSpc>
              <a:buFont typeface="+mj-lt"/>
              <a:buAutoNum type="alphaLcPeriod"/>
            </a:pPr>
            <a:r>
              <a:rPr lang="id-ID" sz="1800" dirty="0" smtClean="0">
                <a:solidFill>
                  <a:schemeClr val="tx1"/>
                </a:solidFill>
              </a:rPr>
              <a:t>Timur Asing keturunan Tionghoa, berdasarkan Stb. 1917 – 129, berlaku hukum waris BW (buku II titel 12 sampai dengan 18, pasal 830 sampai dengan 1130).</a:t>
            </a:r>
          </a:p>
          <a:p>
            <a:pPr marL="800100" lvl="1" indent="-342900" algn="just">
              <a:lnSpc>
                <a:spcPts val="2600"/>
              </a:lnSpc>
              <a:buFont typeface="+mj-lt"/>
              <a:buAutoNum type="alphaLcPeriod"/>
            </a:pPr>
            <a:r>
              <a:rPr lang="id-ID" sz="1800" dirty="0" smtClean="0">
                <a:solidFill>
                  <a:schemeClr val="tx1"/>
                </a:solidFill>
              </a:rPr>
              <a:t>Timur asing lainnya (India, Arab, dll) berlaku hukum waris adat mereka masing-masing yang tumbuh dan berkembang di Indonesia, kecuali untuk wasiat umum berdasar Stb. 1924 – 556 tunduk pada BW.</a:t>
            </a:r>
          </a:p>
          <a:p>
            <a:pPr marL="342900" indent="-342900" algn="just">
              <a:lnSpc>
                <a:spcPts val="2600"/>
              </a:lnSpc>
              <a:buFont typeface="+mj-lt"/>
              <a:buAutoNum type="arabicPeriod"/>
            </a:pPr>
            <a:r>
              <a:rPr lang="id-ID" sz="1800" dirty="0" smtClean="0">
                <a:solidFill>
                  <a:schemeClr val="tx1"/>
                </a:solidFill>
              </a:rPr>
              <a:t>Bagi golongan Eropah yang tunduk pada hukum waris BW.</a:t>
            </a:r>
            <a:endParaRPr lang="id-ID" sz="1800" dirty="0" smtClean="0">
              <a:solidFill>
                <a:schemeClr val="tx1"/>
              </a:solidFill>
              <a:latin typeface="Lucida Sans" pitchFamily="34" charset="0"/>
            </a:endParaRPr>
          </a:p>
        </p:txBody>
      </p:sp>
      <p:sp>
        <p:nvSpPr>
          <p:cNvPr id="10" name="Horizontal Scroll 9"/>
          <p:cNvSpPr/>
          <p:nvPr/>
        </p:nvSpPr>
        <p:spPr>
          <a:xfrm>
            <a:off x="457200" y="457200"/>
            <a:ext cx="8229600" cy="1143000"/>
          </a:xfrm>
          <a:prstGeom prst="horizontalScroll">
            <a:avLst/>
          </a:prstGeom>
          <a:noFill/>
          <a:ln>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FF0000"/>
                </a:solidFill>
              </a:rPr>
              <a:t>HUKUM WARIS BW BERLAKU UNTUK </a:t>
            </a:r>
            <a:r>
              <a:rPr lang="id-ID" b="1" dirty="0" smtClean="0">
                <a:solidFill>
                  <a:srgbClr val="FF0000"/>
                </a:solidFill>
                <a:latin typeface="Arial Black" pitchFamily="34" charset="0"/>
              </a:rPr>
              <a:t>3</a:t>
            </a:r>
            <a:r>
              <a:rPr lang="id-ID" b="1" dirty="0" smtClean="0">
                <a:solidFill>
                  <a:srgbClr val="FF0000"/>
                </a:solidFill>
              </a:rPr>
              <a:t> GOLONGAN WARGA NEGARA</a:t>
            </a: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dissolve">
                                      <p:cBhvr>
                                        <p:cTn id="19" dur="500"/>
                                        <p:tgtEl>
                                          <p:spTgt spid="4">
                                            <p:txEl>
                                              <p:pRg st="3" end="3"/>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2705" y="457200"/>
            <a:ext cx="8590295" cy="5900758"/>
          </a:xfrm>
          <a:prstGeom prst="roundRect">
            <a:avLst/>
          </a:prstGeom>
          <a:solidFill>
            <a:schemeClr val="accent1">
              <a:alpha val="18000"/>
            </a:schemeClr>
          </a:solidFill>
          <a:ln w="44450"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lphaLcPeriod" startAt="2"/>
            </a:pPr>
            <a:r>
              <a:rPr lang="id-ID" sz="1800" dirty="0" smtClean="0">
                <a:solidFill>
                  <a:schemeClr val="tx1"/>
                </a:solidFill>
              </a:rPr>
              <a:t>Berdasarkan penggantian</a:t>
            </a:r>
          </a:p>
          <a:p>
            <a:pPr marL="361950"/>
            <a:r>
              <a:rPr lang="id-ID" sz="1800" dirty="0" smtClean="0">
                <a:solidFill>
                  <a:schemeClr val="tx1"/>
                </a:solidFill>
              </a:rPr>
              <a:t>Syarat penggantian → orang yang digantikan telah meninggal 	</a:t>
            </a:r>
          </a:p>
          <a:p>
            <a:pPr marL="2601913"/>
            <a:r>
              <a:rPr lang="id-ID" sz="1800" dirty="0" smtClean="0">
                <a:solidFill>
                  <a:schemeClr val="tx1"/>
                </a:solidFill>
              </a:rPr>
              <a:t>terlebih dahulu dari pewaris</a:t>
            </a:r>
          </a:p>
          <a:p>
            <a:pPr algn="just">
              <a:lnSpc>
                <a:spcPct val="150000"/>
              </a:lnSpc>
            </a:pPr>
            <a:r>
              <a:rPr lang="id-ID" sz="1800" dirty="0" smtClean="0">
                <a:solidFill>
                  <a:schemeClr val="tx1"/>
                </a:solidFill>
                <a:latin typeface="Bookman Old Style" pitchFamily="18" charset="0"/>
              </a:rPr>
              <a:t>GOL I				Suami / Istri berserta keturunannya</a:t>
            </a:r>
          </a:p>
          <a:p>
            <a:pPr algn="just">
              <a:lnSpc>
                <a:spcPct val="150000"/>
              </a:lnSpc>
            </a:pPr>
            <a:endParaRPr lang="id-ID" sz="1800" dirty="0" smtClean="0">
              <a:solidFill>
                <a:schemeClr val="tx1"/>
              </a:solidFill>
              <a:latin typeface="Bookman Old Style" pitchFamily="18" charset="0"/>
            </a:endParaRPr>
          </a:p>
          <a:p>
            <a:pPr algn="just">
              <a:lnSpc>
                <a:spcPct val="150000"/>
              </a:lnSpc>
            </a:pPr>
            <a:endParaRPr lang="id-ID" sz="1800" dirty="0" smtClean="0">
              <a:solidFill>
                <a:schemeClr val="tx1"/>
              </a:solidFill>
              <a:latin typeface="Bookman Old Style" pitchFamily="18" charset="0"/>
            </a:endParaRPr>
          </a:p>
          <a:p>
            <a:pPr algn="just">
              <a:lnSpc>
                <a:spcPct val="150000"/>
              </a:lnSpc>
            </a:pPr>
            <a:r>
              <a:rPr lang="id-ID" sz="1800" dirty="0" smtClean="0">
                <a:solidFill>
                  <a:schemeClr val="tx1"/>
                </a:solidFill>
                <a:latin typeface="Bookman Old Style" pitchFamily="18" charset="0"/>
              </a:rPr>
              <a:t>Pasal 852 BW</a:t>
            </a:r>
          </a:p>
          <a:p>
            <a:pPr algn="just">
              <a:lnSpc>
                <a:spcPct val="150000"/>
              </a:lnSpc>
            </a:pPr>
            <a:endParaRPr lang="id-ID" sz="1800" dirty="0" smtClean="0">
              <a:solidFill>
                <a:schemeClr val="tx1"/>
              </a:solidFill>
              <a:latin typeface="Bookman Old Style" pitchFamily="18" charset="0"/>
            </a:endParaRPr>
          </a:p>
          <a:p>
            <a:pPr algn="just">
              <a:lnSpc>
                <a:spcPct val="150000"/>
              </a:lnSpc>
            </a:pPr>
            <a:endParaRPr lang="id-ID" sz="1800" dirty="0" smtClean="0">
              <a:solidFill>
                <a:schemeClr val="tx1"/>
              </a:solidFill>
              <a:latin typeface="Bookman Old Style" pitchFamily="18" charset="0"/>
            </a:endParaRPr>
          </a:p>
          <a:p>
            <a:pPr algn="just">
              <a:lnSpc>
                <a:spcPct val="150000"/>
              </a:lnSpc>
            </a:pPr>
            <a:r>
              <a:rPr lang="id-ID" sz="1800" dirty="0" smtClean="0">
                <a:solidFill>
                  <a:schemeClr val="tx1"/>
                </a:solidFill>
                <a:latin typeface="Bookman Old Style" pitchFamily="18" charset="0"/>
              </a:rPr>
              <a:t>GOL II				Orang tua dan saudara kandung</a:t>
            </a:r>
          </a:p>
          <a:p>
            <a:pPr algn="just">
              <a:lnSpc>
                <a:spcPct val="150000"/>
              </a:lnSpc>
            </a:pPr>
            <a:endParaRPr lang="id-ID" sz="1800" dirty="0" smtClean="0">
              <a:solidFill>
                <a:schemeClr val="tx1"/>
              </a:solidFill>
              <a:latin typeface="Bookman Old Style" pitchFamily="18" charset="0"/>
            </a:endParaRPr>
          </a:p>
          <a:p>
            <a:pPr algn="just">
              <a:lnSpc>
                <a:spcPct val="150000"/>
              </a:lnSpc>
            </a:pPr>
            <a:r>
              <a:rPr lang="id-ID" sz="1800" dirty="0" smtClean="0">
                <a:solidFill>
                  <a:schemeClr val="tx1"/>
                </a:solidFill>
                <a:latin typeface="Bookman Old Style" pitchFamily="18" charset="0"/>
              </a:rPr>
              <a:t>Pasal 854 s.d 857 BW</a:t>
            </a:r>
          </a:p>
          <a:p>
            <a:pPr algn="just">
              <a:lnSpc>
                <a:spcPct val="150000"/>
              </a:lnSpc>
            </a:pPr>
            <a:endParaRPr lang="id-ID" sz="1800" dirty="0" smtClean="0">
              <a:solidFill>
                <a:schemeClr val="tx1"/>
              </a:solidFill>
              <a:latin typeface="Bookman Old Style" pitchFamily="18" charset="0"/>
            </a:endParaRPr>
          </a:p>
          <a:p>
            <a:pPr algn="just">
              <a:lnSpc>
                <a:spcPct val="150000"/>
              </a:lnSpc>
            </a:pPr>
            <a:endParaRPr lang="id-ID" sz="1800" dirty="0">
              <a:solidFill>
                <a:schemeClr val="tx1"/>
              </a:solidFill>
              <a:latin typeface="Bookman Old Style" pitchFamily="18" charset="0"/>
            </a:endParaRPr>
          </a:p>
        </p:txBody>
      </p:sp>
      <p:sp>
        <p:nvSpPr>
          <p:cNvPr id="7" name="Rectangle 6"/>
          <p:cNvSpPr/>
          <p:nvPr/>
        </p:nvSpPr>
        <p:spPr>
          <a:xfrm>
            <a:off x="5143504" y="2143116"/>
            <a:ext cx="428628" cy="4286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 name="Group 11"/>
          <p:cNvGrpSpPr/>
          <p:nvPr/>
        </p:nvGrpSpPr>
        <p:grpSpPr>
          <a:xfrm>
            <a:off x="4643438" y="3643314"/>
            <a:ext cx="1357322" cy="428628"/>
            <a:chOff x="4500562" y="3643314"/>
            <a:chExt cx="1357322" cy="428628"/>
          </a:xfrm>
        </p:grpSpPr>
        <p:sp>
          <p:nvSpPr>
            <p:cNvPr id="6" name="Oval 5"/>
            <p:cNvSpPr/>
            <p:nvPr/>
          </p:nvSpPr>
          <p:spPr>
            <a:xfrm>
              <a:off x="4500562" y="3643314"/>
              <a:ext cx="428628" cy="4286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p:nvSpPr>
          <p:spPr>
            <a:xfrm>
              <a:off x="5429256" y="3643314"/>
              <a:ext cx="428628" cy="4286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 name="Group 10"/>
          <p:cNvGrpSpPr/>
          <p:nvPr/>
        </p:nvGrpSpPr>
        <p:grpSpPr>
          <a:xfrm>
            <a:off x="6500826" y="2928934"/>
            <a:ext cx="1357322" cy="428628"/>
            <a:chOff x="6500826" y="2928934"/>
            <a:chExt cx="1357322" cy="428628"/>
          </a:xfrm>
        </p:grpSpPr>
        <p:sp>
          <p:nvSpPr>
            <p:cNvPr id="9" name="Oval 8"/>
            <p:cNvSpPr/>
            <p:nvPr/>
          </p:nvSpPr>
          <p:spPr>
            <a:xfrm>
              <a:off x="6500826" y="2928934"/>
              <a:ext cx="428628" cy="4286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p:cNvSpPr/>
            <p:nvPr/>
          </p:nvSpPr>
          <p:spPr>
            <a:xfrm>
              <a:off x="7429520" y="2928934"/>
              <a:ext cx="428628" cy="4286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a:off x="7072330" y="2143116"/>
            <a:ext cx="428628" cy="42862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5143504" y="2928934"/>
            <a:ext cx="428628" cy="428628"/>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1" name="Group 17"/>
          <p:cNvGrpSpPr/>
          <p:nvPr/>
        </p:nvGrpSpPr>
        <p:grpSpPr>
          <a:xfrm>
            <a:off x="6500826" y="3643314"/>
            <a:ext cx="1357322" cy="428628"/>
            <a:chOff x="6500826" y="2928934"/>
            <a:chExt cx="1357322" cy="428628"/>
          </a:xfrm>
          <a:solidFill>
            <a:srgbClr val="00B050"/>
          </a:solidFill>
        </p:grpSpPr>
        <p:sp>
          <p:nvSpPr>
            <p:cNvPr id="19" name="Oval 18"/>
            <p:cNvSpPr/>
            <p:nvPr/>
          </p:nvSpPr>
          <p:spPr>
            <a:xfrm>
              <a:off x="6500826" y="2928934"/>
              <a:ext cx="428628" cy="4286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Oval 19"/>
            <p:cNvSpPr/>
            <p:nvPr/>
          </p:nvSpPr>
          <p:spPr>
            <a:xfrm>
              <a:off x="7429520" y="2928934"/>
              <a:ext cx="428628" cy="4286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66"/>
          <p:cNvGrpSpPr/>
          <p:nvPr/>
        </p:nvGrpSpPr>
        <p:grpSpPr>
          <a:xfrm>
            <a:off x="5357024" y="2357430"/>
            <a:ext cx="2286810" cy="572298"/>
            <a:chOff x="5357024" y="2357430"/>
            <a:chExt cx="2286810" cy="572298"/>
          </a:xfrm>
        </p:grpSpPr>
        <p:cxnSp>
          <p:nvCxnSpPr>
            <p:cNvPr id="22" name="Straight Connector 21"/>
            <p:cNvCxnSpPr/>
            <p:nvPr/>
          </p:nvCxnSpPr>
          <p:spPr>
            <a:xfrm>
              <a:off x="5572132" y="2357430"/>
              <a:ext cx="150019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57818" y="2714620"/>
              <a:ext cx="2286016"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6107123" y="2536025"/>
              <a:ext cx="357190" cy="15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250661" y="2821777"/>
              <a:ext cx="214314" cy="15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6607189" y="2820983"/>
              <a:ext cx="214314" cy="15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7535883" y="2820983"/>
              <a:ext cx="214314" cy="15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rot="5400000">
            <a:off x="6572264" y="3500438"/>
            <a:ext cx="285752" cy="15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7500164" y="3499644"/>
            <a:ext cx="285752" cy="15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57818" y="3357562"/>
            <a:ext cx="428628" cy="28575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4857752" y="3357562"/>
            <a:ext cx="500066" cy="28575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786446" y="5715016"/>
            <a:ext cx="428628" cy="428628"/>
          </a:xfrm>
          <a:prstGeom prst="rec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Oval 42"/>
          <p:cNvSpPr/>
          <p:nvPr/>
        </p:nvSpPr>
        <p:spPr>
          <a:xfrm>
            <a:off x="4786314" y="5715016"/>
            <a:ext cx="428628" cy="428628"/>
          </a:xfrm>
          <a:prstGeom prst="ellipse">
            <a:avLst/>
          </a:prstGeom>
          <a:solidFill>
            <a:srgbClr val="0298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Oval 43"/>
          <p:cNvSpPr/>
          <p:nvPr/>
        </p:nvSpPr>
        <p:spPr>
          <a:xfrm>
            <a:off x="6643702" y="5715016"/>
            <a:ext cx="428628" cy="428628"/>
          </a:xfrm>
          <a:prstGeom prst="ellipse">
            <a:avLst/>
          </a:prstGeom>
          <a:solidFill>
            <a:srgbClr val="0298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p:cNvSpPr/>
          <p:nvPr/>
        </p:nvSpPr>
        <p:spPr>
          <a:xfrm>
            <a:off x="7358082" y="5715016"/>
            <a:ext cx="428628" cy="428628"/>
          </a:xfrm>
          <a:prstGeom prst="ellipse">
            <a:avLst/>
          </a:prstGeom>
          <a:solidFill>
            <a:srgbClr val="0298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 name="Group 51"/>
          <p:cNvGrpSpPr/>
          <p:nvPr/>
        </p:nvGrpSpPr>
        <p:grpSpPr>
          <a:xfrm>
            <a:off x="5214942" y="4714884"/>
            <a:ext cx="2214578" cy="571504"/>
            <a:chOff x="5214942" y="4857760"/>
            <a:chExt cx="2214578" cy="571504"/>
          </a:xfrm>
          <a:solidFill>
            <a:srgbClr val="029829"/>
          </a:solidFill>
        </p:grpSpPr>
        <p:sp>
          <p:nvSpPr>
            <p:cNvPr id="46" name="Oval 45"/>
            <p:cNvSpPr/>
            <p:nvPr/>
          </p:nvSpPr>
          <p:spPr>
            <a:xfrm>
              <a:off x="5214942" y="4857760"/>
              <a:ext cx="571504" cy="5715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Isosceles Triangle 46"/>
            <p:cNvSpPr/>
            <p:nvPr/>
          </p:nvSpPr>
          <p:spPr>
            <a:xfrm>
              <a:off x="6929454" y="4929198"/>
              <a:ext cx="500066" cy="428628"/>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48" name="Straight Connector 47"/>
            <p:cNvCxnSpPr>
              <a:stCxn id="46" idx="6"/>
              <a:endCxn id="47" idx="1"/>
            </p:cNvCxnSpPr>
            <p:nvPr/>
          </p:nvCxnSpPr>
          <p:spPr>
            <a:xfrm>
              <a:off x="5786446" y="5143512"/>
              <a:ext cx="1268025" cy="1588"/>
            </a:xfrm>
            <a:prstGeom prst="line">
              <a:avLst/>
            </a:prstGeom>
            <a:grpFill/>
            <a:ln w="190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a:off x="5000628" y="5499114"/>
            <a:ext cx="2571768"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44" idx="0"/>
          </p:cNvCxnSpPr>
          <p:nvPr/>
        </p:nvCxnSpPr>
        <p:spPr>
          <a:xfrm rot="5400000">
            <a:off x="6750859" y="5607859"/>
            <a:ext cx="214314" cy="15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7466033" y="5607065"/>
            <a:ext cx="214314" cy="15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5892809" y="5607065"/>
            <a:ext cx="214314" cy="15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4894265" y="5607065"/>
            <a:ext cx="214314" cy="15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6107917" y="5250669"/>
            <a:ext cx="500066" cy="15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214282" y="142852"/>
            <a:ext cx="8501122" cy="6286544"/>
          </a:xfrm>
          <a:prstGeom prst="rect">
            <a:avLst/>
          </a:prstGeom>
          <a:solidFill>
            <a:srgbClr val="0070C0">
              <a:alpha val="33000"/>
            </a:srgbClr>
          </a:solidFill>
          <a:ln w="50800" cmpd="sng">
            <a:solidFill>
              <a:srgbClr val="0070C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id-ID" sz="1800" dirty="0" smtClean="0">
                <a:solidFill>
                  <a:schemeClr val="tx1"/>
                </a:solidFill>
              </a:rPr>
              <a:t>GOL III						Kakek +Nenek ( ke atas)</a:t>
            </a:r>
          </a:p>
          <a:p>
            <a:pPr>
              <a:lnSpc>
                <a:spcPct val="150000"/>
              </a:lnSpc>
            </a:pPr>
            <a:r>
              <a:rPr lang="id-ID" sz="1800" dirty="0" smtClean="0">
                <a:solidFill>
                  <a:schemeClr val="tx1"/>
                </a:solidFill>
              </a:rPr>
              <a:t>Pasal 850 s.d 853 BW</a:t>
            </a:r>
          </a:p>
          <a:p>
            <a:pPr>
              <a:lnSpc>
                <a:spcPct val="150000"/>
              </a:lnSpc>
            </a:pPr>
            <a:endParaRPr lang="id-ID" sz="1800" dirty="0" smtClean="0">
              <a:solidFill>
                <a:schemeClr val="tx1"/>
              </a:solidFill>
            </a:endParaRPr>
          </a:p>
          <a:p>
            <a:pPr>
              <a:lnSpc>
                <a:spcPct val="150000"/>
              </a:lnSpc>
            </a:pPr>
            <a:endParaRPr lang="id-ID" sz="1800" dirty="0" smtClean="0">
              <a:solidFill>
                <a:schemeClr val="tx1"/>
              </a:solidFill>
            </a:endParaRPr>
          </a:p>
          <a:p>
            <a:endParaRPr lang="id-ID" sz="1800" dirty="0" smtClean="0">
              <a:solidFill>
                <a:schemeClr val="tx1"/>
              </a:solidFill>
            </a:endParaRPr>
          </a:p>
          <a:p>
            <a:endParaRPr lang="id-ID" sz="1800" dirty="0" smtClean="0">
              <a:solidFill>
                <a:schemeClr val="tx1"/>
              </a:solidFill>
            </a:endParaRPr>
          </a:p>
          <a:p>
            <a:endParaRPr lang="id-ID" sz="1800" dirty="0" smtClean="0">
              <a:solidFill>
                <a:schemeClr val="tx1"/>
              </a:solidFill>
            </a:endParaRPr>
          </a:p>
          <a:p>
            <a:r>
              <a:rPr lang="en-US" sz="1800" dirty="0" err="1" smtClean="0">
                <a:solidFill>
                  <a:schemeClr val="tx1"/>
                </a:solidFill>
              </a:rPr>
              <a:t>Pada</a:t>
            </a:r>
            <a:r>
              <a:rPr lang="en-US" sz="1800" dirty="0" smtClean="0">
                <a:solidFill>
                  <a:schemeClr val="tx1"/>
                </a:solidFill>
              </a:rPr>
              <a:t> gol.III </a:t>
            </a:r>
            <a:r>
              <a:rPr lang="en-US" sz="1800" dirty="0" err="1" smtClean="0">
                <a:solidFill>
                  <a:schemeClr val="tx1"/>
                </a:solidFill>
              </a:rPr>
              <a:t>terjadi</a:t>
            </a:r>
            <a:r>
              <a:rPr lang="en-US" sz="1800" dirty="0" smtClean="0">
                <a:solidFill>
                  <a:schemeClr val="tx1"/>
                </a:solidFill>
              </a:rPr>
              <a:t> </a:t>
            </a:r>
            <a:r>
              <a:rPr lang="en-US" sz="1800" dirty="0" err="1" smtClean="0">
                <a:solidFill>
                  <a:schemeClr val="tx1"/>
                </a:solidFill>
              </a:rPr>
              <a:t>kloving</a:t>
            </a:r>
            <a:r>
              <a:rPr lang="en-US" sz="1800" dirty="0" smtClean="0">
                <a:solidFill>
                  <a:schemeClr val="tx1"/>
                </a:solidFill>
              </a:rPr>
              <a:t> → ½ </a:t>
            </a:r>
            <a:r>
              <a:rPr lang="en-US" sz="1800" dirty="0" err="1" smtClean="0">
                <a:solidFill>
                  <a:schemeClr val="tx1"/>
                </a:solidFill>
              </a:rPr>
              <a:t>harta</a:t>
            </a:r>
            <a:r>
              <a:rPr lang="en-US" sz="1800" dirty="0" smtClean="0">
                <a:solidFill>
                  <a:schemeClr val="tx1"/>
                </a:solidFill>
              </a:rPr>
              <a:t> </a:t>
            </a:r>
            <a:r>
              <a:rPr lang="en-US" sz="1800" dirty="0" err="1" smtClean="0">
                <a:solidFill>
                  <a:schemeClr val="tx1"/>
                </a:solidFill>
              </a:rPr>
              <a:t>untuk</a:t>
            </a:r>
            <a:r>
              <a:rPr lang="en-US" sz="1800" dirty="0" smtClean="0">
                <a:solidFill>
                  <a:schemeClr val="tx1"/>
                </a:solidFill>
              </a:rPr>
              <a:t> </a:t>
            </a:r>
            <a:r>
              <a:rPr lang="en-US" sz="1800" dirty="0" err="1" smtClean="0">
                <a:solidFill>
                  <a:schemeClr val="tx1"/>
                </a:solidFill>
              </a:rPr>
              <a:t>keluarga</a:t>
            </a:r>
            <a:r>
              <a:rPr lang="en-US" sz="1800" dirty="0" smtClean="0">
                <a:solidFill>
                  <a:schemeClr val="tx1"/>
                </a:solidFill>
              </a:rPr>
              <a:t> </a:t>
            </a:r>
            <a:r>
              <a:rPr lang="en-US" sz="1800" dirty="0" err="1" smtClean="0">
                <a:solidFill>
                  <a:schemeClr val="tx1"/>
                </a:solidFill>
              </a:rPr>
              <a:t>ibu</a:t>
            </a:r>
            <a:r>
              <a:rPr lang="en-US" sz="1800" dirty="0" smtClean="0">
                <a:solidFill>
                  <a:schemeClr val="tx1"/>
                </a:solidFill>
              </a:rPr>
              <a:t> </a:t>
            </a:r>
            <a:r>
              <a:rPr lang="en-US" sz="1800" dirty="0" err="1" smtClean="0">
                <a:solidFill>
                  <a:schemeClr val="tx1"/>
                </a:solidFill>
              </a:rPr>
              <a:t>dan</a:t>
            </a:r>
            <a:r>
              <a:rPr lang="en-US" sz="1800" dirty="0" smtClean="0">
                <a:solidFill>
                  <a:schemeClr val="tx1"/>
                </a:solidFill>
              </a:rPr>
              <a:t> ½ </a:t>
            </a:r>
            <a:r>
              <a:rPr lang="en-US" sz="1800" dirty="0" err="1" smtClean="0">
                <a:solidFill>
                  <a:schemeClr val="tx1"/>
                </a:solidFill>
              </a:rPr>
              <a:t>untuk</a:t>
            </a:r>
            <a:endParaRPr lang="id-ID" sz="1800" dirty="0" smtClean="0">
              <a:solidFill>
                <a:schemeClr val="tx1"/>
              </a:solidFill>
            </a:endParaRPr>
          </a:p>
          <a:p>
            <a:r>
              <a:rPr lang="en-US" sz="1800" dirty="0" err="1" smtClean="0">
                <a:solidFill>
                  <a:schemeClr val="tx1"/>
                </a:solidFill>
              </a:rPr>
              <a:t>keluarga</a:t>
            </a:r>
            <a:r>
              <a:rPr lang="en-US" sz="1800" dirty="0" smtClean="0">
                <a:solidFill>
                  <a:schemeClr val="tx1"/>
                </a:solidFill>
              </a:rPr>
              <a:t> ayah, </a:t>
            </a:r>
            <a:r>
              <a:rPr lang="en-US" sz="1800" dirty="0" err="1" smtClean="0">
                <a:solidFill>
                  <a:schemeClr val="tx1"/>
                </a:solidFill>
              </a:rPr>
              <a:t>keluarga</a:t>
            </a:r>
            <a:r>
              <a:rPr lang="en-US" sz="1800" dirty="0" smtClean="0">
                <a:solidFill>
                  <a:schemeClr val="tx1"/>
                </a:solidFill>
              </a:rPr>
              <a:t> </a:t>
            </a:r>
            <a:r>
              <a:rPr lang="en-US" sz="1800" dirty="0" err="1" smtClean="0">
                <a:solidFill>
                  <a:schemeClr val="tx1"/>
                </a:solidFill>
              </a:rPr>
              <a:t>sedarah</a:t>
            </a:r>
            <a:r>
              <a:rPr lang="en-US" sz="1800" dirty="0" smtClean="0">
                <a:solidFill>
                  <a:schemeClr val="tx1"/>
                </a:solidFill>
              </a:rPr>
              <a:t> </a:t>
            </a:r>
            <a:r>
              <a:rPr lang="en-US" sz="1800" dirty="0" err="1" smtClean="0">
                <a:solidFill>
                  <a:schemeClr val="tx1"/>
                </a:solidFill>
              </a:rPr>
              <a:t>dalam</a:t>
            </a:r>
            <a:r>
              <a:rPr lang="en-US" sz="1800" dirty="0" smtClean="0">
                <a:solidFill>
                  <a:schemeClr val="tx1"/>
                </a:solidFill>
              </a:rPr>
              <a:t> </a:t>
            </a:r>
            <a:r>
              <a:rPr lang="en-US" sz="1800" dirty="0" err="1" smtClean="0">
                <a:solidFill>
                  <a:schemeClr val="tx1"/>
                </a:solidFill>
              </a:rPr>
              <a:t>garis</a:t>
            </a:r>
            <a:r>
              <a:rPr lang="en-US" sz="1800" dirty="0" smtClean="0">
                <a:solidFill>
                  <a:schemeClr val="tx1"/>
                </a:solidFill>
              </a:rPr>
              <a:t> </a:t>
            </a:r>
            <a:r>
              <a:rPr lang="en-US" sz="1800" dirty="0" err="1" smtClean="0">
                <a:solidFill>
                  <a:schemeClr val="tx1"/>
                </a:solidFill>
              </a:rPr>
              <a:t>lurus</a:t>
            </a:r>
            <a:r>
              <a:rPr lang="en-US" sz="1800" dirty="0" smtClean="0">
                <a:solidFill>
                  <a:schemeClr val="tx1"/>
                </a:solidFill>
              </a:rPr>
              <a:t> </a:t>
            </a:r>
            <a:r>
              <a:rPr lang="en-US" sz="1800" dirty="0" err="1" smtClean="0">
                <a:solidFill>
                  <a:schemeClr val="tx1"/>
                </a:solidFill>
              </a:rPr>
              <a:t>ke</a:t>
            </a:r>
            <a:r>
              <a:rPr lang="en-US" sz="1800" dirty="0" smtClean="0">
                <a:solidFill>
                  <a:schemeClr val="tx1"/>
                </a:solidFill>
              </a:rPr>
              <a:t> </a:t>
            </a:r>
            <a:r>
              <a:rPr lang="en-US" sz="1800" dirty="0" err="1" smtClean="0">
                <a:solidFill>
                  <a:schemeClr val="tx1"/>
                </a:solidFill>
              </a:rPr>
              <a:t>atas</a:t>
            </a:r>
            <a:r>
              <a:rPr lang="en-US" sz="1800" dirty="0" smtClean="0">
                <a:solidFill>
                  <a:schemeClr val="tx1"/>
                </a:solidFill>
              </a:rPr>
              <a:t> → </a:t>
            </a:r>
            <a:r>
              <a:rPr lang="en-US" sz="1800" dirty="0" err="1" smtClean="0">
                <a:solidFill>
                  <a:schemeClr val="tx1"/>
                </a:solidFill>
              </a:rPr>
              <a:t>pasal</a:t>
            </a:r>
            <a:endParaRPr lang="id-ID" sz="1800" dirty="0" smtClean="0">
              <a:solidFill>
                <a:schemeClr val="tx1"/>
              </a:solidFill>
            </a:endParaRPr>
          </a:p>
          <a:p>
            <a:r>
              <a:rPr lang="en-US" sz="1800" dirty="0" smtClean="0">
                <a:solidFill>
                  <a:schemeClr val="tx1"/>
                </a:solidFill>
              </a:rPr>
              <a:t>850 </a:t>
            </a:r>
            <a:r>
              <a:rPr lang="en-US" sz="1800" dirty="0" err="1" smtClean="0">
                <a:solidFill>
                  <a:schemeClr val="tx1"/>
                </a:solidFill>
              </a:rPr>
              <a:t>dan</a:t>
            </a:r>
            <a:r>
              <a:rPr lang="en-US" sz="1800" dirty="0" smtClean="0">
                <a:solidFill>
                  <a:schemeClr val="tx1"/>
                </a:solidFill>
              </a:rPr>
              <a:t> 853 </a:t>
            </a:r>
            <a:r>
              <a:rPr lang="en-US" sz="1800" dirty="0" err="1" smtClean="0">
                <a:solidFill>
                  <a:schemeClr val="tx1"/>
                </a:solidFill>
              </a:rPr>
              <a:t>KUHPerdata</a:t>
            </a:r>
            <a:endParaRPr lang="id-ID" sz="1800" dirty="0" smtClean="0">
              <a:solidFill>
                <a:schemeClr val="tx1"/>
              </a:solidFill>
            </a:endParaRPr>
          </a:p>
          <a:p>
            <a:r>
              <a:rPr lang="id-ID" sz="1800" dirty="0" smtClean="0">
                <a:solidFill>
                  <a:schemeClr val="tx1"/>
                </a:solidFill>
              </a:rPr>
              <a:t>GOL IV   </a:t>
            </a:r>
            <a:r>
              <a:rPr lang="en-US" sz="1800" dirty="0" smtClean="0">
                <a:solidFill>
                  <a:schemeClr val="tx1"/>
                </a:solidFill>
              </a:rPr>
              <a:t> </a:t>
            </a:r>
            <a:r>
              <a:rPr lang="en-US" sz="1800" dirty="0" err="1" smtClean="0">
                <a:solidFill>
                  <a:schemeClr val="tx1"/>
                </a:solidFill>
              </a:rPr>
              <a:t>Keluarga</a:t>
            </a:r>
            <a:r>
              <a:rPr lang="en-US" sz="1800" dirty="0" smtClean="0">
                <a:solidFill>
                  <a:schemeClr val="tx1"/>
                </a:solidFill>
              </a:rPr>
              <a:t> </a:t>
            </a:r>
            <a:r>
              <a:rPr lang="en-US" sz="1800" dirty="0" err="1" smtClean="0">
                <a:solidFill>
                  <a:schemeClr val="tx1"/>
                </a:solidFill>
              </a:rPr>
              <a:t>sedarah</a:t>
            </a:r>
            <a:r>
              <a:rPr lang="en-US" sz="1800" dirty="0" smtClean="0">
                <a:solidFill>
                  <a:schemeClr val="tx1"/>
                </a:solidFill>
              </a:rPr>
              <a:t> </a:t>
            </a:r>
            <a:r>
              <a:rPr lang="en-US" sz="1800" dirty="0" err="1" smtClean="0">
                <a:solidFill>
                  <a:schemeClr val="tx1"/>
                </a:solidFill>
              </a:rPr>
              <a:t>lainnya</a:t>
            </a:r>
            <a:r>
              <a:rPr lang="en-US" sz="1800" dirty="0" smtClean="0">
                <a:solidFill>
                  <a:schemeClr val="tx1"/>
                </a:solidFill>
              </a:rPr>
              <a:t> </a:t>
            </a:r>
            <a:r>
              <a:rPr lang="en-US" sz="1800" dirty="0" err="1" smtClean="0">
                <a:solidFill>
                  <a:schemeClr val="tx1"/>
                </a:solidFill>
              </a:rPr>
              <a:t>dalam</a:t>
            </a:r>
            <a:r>
              <a:rPr lang="en-US" sz="1800" dirty="0" smtClean="0">
                <a:solidFill>
                  <a:schemeClr val="tx1"/>
                </a:solidFill>
              </a:rPr>
              <a:t> </a:t>
            </a:r>
            <a:r>
              <a:rPr lang="en-US" sz="1800" dirty="0" err="1" smtClean="0">
                <a:solidFill>
                  <a:schemeClr val="tx1"/>
                </a:solidFill>
              </a:rPr>
              <a:t>garis</a:t>
            </a:r>
            <a:r>
              <a:rPr lang="en-US" sz="1800" dirty="0" smtClean="0">
                <a:solidFill>
                  <a:schemeClr val="tx1"/>
                </a:solidFill>
              </a:rPr>
              <a:t> </a:t>
            </a:r>
            <a:r>
              <a:rPr lang="en-US" sz="1800" dirty="0" err="1" smtClean="0">
                <a:solidFill>
                  <a:schemeClr val="tx1"/>
                </a:solidFill>
              </a:rPr>
              <a:t>menyamping</a:t>
            </a:r>
            <a:r>
              <a:rPr lang="id-ID" sz="1800" dirty="0" smtClean="0">
                <a:solidFill>
                  <a:schemeClr val="tx1"/>
                </a:solidFill>
              </a:rPr>
              <a:t> </a:t>
            </a:r>
            <a:r>
              <a:rPr lang="en-US" sz="1800" dirty="0" err="1" smtClean="0">
                <a:solidFill>
                  <a:schemeClr val="tx1"/>
                </a:solidFill>
              </a:rPr>
              <a:t>sampai</a:t>
            </a:r>
            <a:r>
              <a:rPr lang="en-US" sz="1800" dirty="0" smtClean="0">
                <a:solidFill>
                  <a:schemeClr val="tx1"/>
                </a:solidFill>
              </a:rPr>
              <a:t> </a:t>
            </a:r>
            <a:r>
              <a:rPr lang="en-US" sz="1800" dirty="0" err="1" smtClean="0">
                <a:solidFill>
                  <a:schemeClr val="tx1"/>
                </a:solidFill>
              </a:rPr>
              <a:t>derajat</a:t>
            </a:r>
            <a:r>
              <a:rPr lang="en-US" sz="1800" dirty="0" smtClean="0">
                <a:solidFill>
                  <a:schemeClr val="tx1"/>
                </a:solidFill>
              </a:rPr>
              <a:t> ke-6 (</a:t>
            </a:r>
            <a:r>
              <a:rPr lang="en-US" sz="1800" dirty="0" err="1" smtClean="0">
                <a:solidFill>
                  <a:schemeClr val="tx1"/>
                </a:solidFill>
              </a:rPr>
              <a:t>pasal</a:t>
            </a:r>
            <a:r>
              <a:rPr lang="en-US" sz="1800" dirty="0" smtClean="0">
                <a:solidFill>
                  <a:schemeClr val="tx1"/>
                </a:solidFill>
              </a:rPr>
              <a:t> 858) → </a:t>
            </a:r>
            <a:r>
              <a:rPr lang="en-US" sz="1800" dirty="0" err="1" smtClean="0">
                <a:solidFill>
                  <a:schemeClr val="tx1"/>
                </a:solidFill>
              </a:rPr>
              <a:t>paman+bibi</a:t>
            </a:r>
            <a:endParaRPr lang="id-ID" sz="1800" dirty="0" smtClean="0">
              <a:solidFill>
                <a:schemeClr val="tx1"/>
              </a:solidFill>
            </a:endParaRPr>
          </a:p>
          <a:p>
            <a:pPr>
              <a:lnSpc>
                <a:spcPct val="150000"/>
              </a:lnSpc>
            </a:pPr>
            <a:endParaRPr lang="id-ID" sz="1800" dirty="0" smtClean="0">
              <a:solidFill>
                <a:schemeClr val="tx1"/>
              </a:solidFill>
            </a:endParaRPr>
          </a:p>
          <a:p>
            <a:pPr>
              <a:lnSpc>
                <a:spcPct val="150000"/>
              </a:lnSpc>
            </a:pPr>
            <a:endParaRPr lang="id-ID" sz="1800" dirty="0" smtClean="0">
              <a:solidFill>
                <a:schemeClr val="tx1"/>
              </a:solidFill>
            </a:endParaRPr>
          </a:p>
          <a:p>
            <a:pPr>
              <a:lnSpc>
                <a:spcPct val="150000"/>
              </a:lnSpc>
            </a:pPr>
            <a:endParaRPr lang="id-ID" sz="1800" dirty="0" smtClean="0">
              <a:solidFill>
                <a:schemeClr val="tx1"/>
              </a:solidFill>
            </a:endParaRPr>
          </a:p>
          <a:p>
            <a:pPr>
              <a:lnSpc>
                <a:spcPct val="150000"/>
              </a:lnSpc>
            </a:pPr>
            <a:endParaRPr lang="id-ID" sz="1800" dirty="0" smtClean="0">
              <a:solidFill>
                <a:schemeClr val="tx1"/>
              </a:solidFill>
            </a:endParaRPr>
          </a:p>
          <a:p>
            <a:pPr>
              <a:lnSpc>
                <a:spcPct val="150000"/>
              </a:lnSpc>
            </a:pPr>
            <a:endParaRPr lang="id-ID" sz="1800" dirty="0" smtClean="0">
              <a:solidFill>
                <a:schemeClr val="tx1"/>
              </a:solidFill>
            </a:endParaRPr>
          </a:p>
          <a:p>
            <a:pPr>
              <a:lnSpc>
                <a:spcPct val="150000"/>
              </a:lnSpc>
            </a:pPr>
            <a:endParaRPr lang="id-ID" sz="1800" dirty="0" smtClean="0">
              <a:solidFill>
                <a:schemeClr val="tx1"/>
              </a:solidFill>
            </a:endParaRPr>
          </a:p>
        </p:txBody>
      </p:sp>
      <p:grpSp>
        <p:nvGrpSpPr>
          <p:cNvPr id="2" name="Group 101"/>
          <p:cNvGrpSpPr/>
          <p:nvPr/>
        </p:nvGrpSpPr>
        <p:grpSpPr>
          <a:xfrm>
            <a:off x="5143504" y="642918"/>
            <a:ext cx="2643206" cy="1857384"/>
            <a:chOff x="5143504" y="1214424"/>
            <a:chExt cx="2643206" cy="1857384"/>
          </a:xfrm>
        </p:grpSpPr>
        <p:sp>
          <p:nvSpPr>
            <p:cNvPr id="5" name="Oval 4"/>
            <p:cNvSpPr/>
            <p:nvPr/>
          </p:nvSpPr>
          <p:spPr>
            <a:xfrm>
              <a:off x="5143504" y="1357296"/>
              <a:ext cx="285752" cy="285752"/>
            </a:xfrm>
            <a:prstGeom prst="ellipse">
              <a:avLst/>
            </a:prstGeom>
            <a:solidFill>
              <a:srgbClr val="02982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5429256" y="1785924"/>
              <a:ext cx="285752" cy="285752"/>
            </a:xfrm>
            <a:prstGeom prst="ellipse">
              <a:avLst/>
            </a:prstGeom>
            <a:solidFill>
              <a:srgbClr val="02982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p:nvSpPr>
          <p:spPr>
            <a:xfrm>
              <a:off x="5715008" y="2214552"/>
              <a:ext cx="285752" cy="28575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8"/>
            <p:cNvSpPr/>
            <p:nvPr/>
          </p:nvSpPr>
          <p:spPr>
            <a:xfrm>
              <a:off x="7500958" y="1357296"/>
              <a:ext cx="285752" cy="285752"/>
            </a:xfrm>
            <a:prstGeom prst="ellipse">
              <a:avLst/>
            </a:prstGeom>
            <a:solidFill>
              <a:srgbClr val="02982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p:cNvSpPr/>
            <p:nvPr/>
          </p:nvSpPr>
          <p:spPr>
            <a:xfrm>
              <a:off x="7143768" y="1785924"/>
              <a:ext cx="285752" cy="285752"/>
            </a:xfrm>
            <a:prstGeom prst="ellipse">
              <a:avLst/>
            </a:prstGeom>
            <a:solidFill>
              <a:srgbClr val="02982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0"/>
            <p:cNvSpPr/>
            <p:nvPr/>
          </p:nvSpPr>
          <p:spPr>
            <a:xfrm>
              <a:off x="6786578" y="2214552"/>
              <a:ext cx="285752" cy="285752"/>
            </a:xfrm>
            <a:prstGeom prst="ellipse">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6215074" y="2786056"/>
              <a:ext cx="357190" cy="285752"/>
            </a:xfrm>
            <a:prstGeom prst="rect">
              <a:avLst/>
            </a:prstGeom>
            <a:solidFill>
              <a:srgbClr val="02982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9" name="Straight Connector 18"/>
            <p:cNvCxnSpPr>
              <a:endCxn id="16" idx="0"/>
            </p:cNvCxnSpPr>
            <p:nvPr/>
          </p:nvCxnSpPr>
          <p:spPr>
            <a:xfrm rot="16200000" flipH="1">
              <a:off x="5589994" y="1982381"/>
              <a:ext cx="1571632" cy="3571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6"/>
              <a:endCxn id="11" idx="2"/>
            </p:cNvCxnSpPr>
            <p:nvPr/>
          </p:nvCxnSpPr>
          <p:spPr>
            <a:xfrm>
              <a:off x="6000760" y="2357428"/>
              <a:ext cx="78581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1" idx="2"/>
            </p:cNvCxnSpPr>
            <p:nvPr/>
          </p:nvCxnSpPr>
          <p:spPr>
            <a:xfrm>
              <a:off x="6572264" y="2357428"/>
              <a:ext cx="21431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715008" y="1928800"/>
              <a:ext cx="42862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715140" y="1928800"/>
              <a:ext cx="42862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29256" y="1500172"/>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58016" y="1500172"/>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6" idx="0"/>
            </p:cNvCxnSpPr>
            <p:nvPr/>
          </p:nvCxnSpPr>
          <p:spPr>
            <a:xfrm rot="5400000">
              <a:off x="5430447" y="1642651"/>
              <a:ext cx="28495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10" idx="0"/>
            </p:cNvCxnSpPr>
            <p:nvPr/>
          </p:nvCxnSpPr>
          <p:spPr>
            <a:xfrm rot="5400000">
              <a:off x="7143768" y="1643048"/>
              <a:ext cx="28575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8" idx="0"/>
            </p:cNvCxnSpPr>
            <p:nvPr/>
          </p:nvCxnSpPr>
          <p:spPr>
            <a:xfrm rot="5400000">
              <a:off x="5715802" y="2070882"/>
              <a:ext cx="28575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6787372" y="2070882"/>
              <a:ext cx="28575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6" idx="0"/>
            </p:cNvCxnSpPr>
            <p:nvPr/>
          </p:nvCxnSpPr>
          <p:spPr>
            <a:xfrm rot="16200000" flipH="1">
              <a:off x="6175443" y="2567830"/>
              <a:ext cx="428628" cy="78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97"/>
          <p:cNvGrpSpPr/>
          <p:nvPr/>
        </p:nvGrpSpPr>
        <p:grpSpPr>
          <a:xfrm>
            <a:off x="2214546" y="4143380"/>
            <a:ext cx="4357718" cy="2143140"/>
            <a:chOff x="1643042" y="4357694"/>
            <a:chExt cx="4357718" cy="2143140"/>
          </a:xfrm>
        </p:grpSpPr>
        <p:sp>
          <p:nvSpPr>
            <p:cNvPr id="53" name="Rectangle 52"/>
            <p:cNvSpPr/>
            <p:nvPr/>
          </p:nvSpPr>
          <p:spPr>
            <a:xfrm>
              <a:off x="3571868" y="5286388"/>
              <a:ext cx="357190" cy="285752"/>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Oval 53"/>
            <p:cNvSpPr/>
            <p:nvPr/>
          </p:nvSpPr>
          <p:spPr>
            <a:xfrm>
              <a:off x="1643042" y="4357694"/>
              <a:ext cx="285752" cy="285752"/>
            </a:xfrm>
            <a:prstGeom prst="ellipse">
              <a:avLst/>
            </a:prstGeom>
            <a:solidFill>
              <a:srgbClr val="02982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Oval 54"/>
            <p:cNvSpPr/>
            <p:nvPr/>
          </p:nvSpPr>
          <p:spPr>
            <a:xfrm>
              <a:off x="2500298" y="4357694"/>
              <a:ext cx="285752" cy="28575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Oval 55"/>
            <p:cNvSpPr/>
            <p:nvPr/>
          </p:nvSpPr>
          <p:spPr>
            <a:xfrm>
              <a:off x="2500298" y="4929198"/>
              <a:ext cx="285752" cy="28575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Oval 57"/>
            <p:cNvSpPr/>
            <p:nvPr/>
          </p:nvSpPr>
          <p:spPr>
            <a:xfrm>
              <a:off x="1643042" y="4929198"/>
              <a:ext cx="285752" cy="285752"/>
            </a:xfrm>
            <a:prstGeom prst="ellipse">
              <a:avLst/>
            </a:prstGeom>
            <a:solidFill>
              <a:srgbClr val="02982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Oval 58"/>
            <p:cNvSpPr/>
            <p:nvPr/>
          </p:nvSpPr>
          <p:spPr>
            <a:xfrm>
              <a:off x="1643042" y="5357826"/>
              <a:ext cx="285752" cy="285752"/>
            </a:xfrm>
            <a:prstGeom prst="ellipse">
              <a:avLst/>
            </a:prstGeom>
            <a:solidFill>
              <a:srgbClr val="02982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Oval 59"/>
            <p:cNvSpPr/>
            <p:nvPr/>
          </p:nvSpPr>
          <p:spPr>
            <a:xfrm>
              <a:off x="1643042" y="5786454"/>
              <a:ext cx="285752" cy="285752"/>
            </a:xfrm>
            <a:prstGeom prst="ellipse">
              <a:avLst/>
            </a:prstGeom>
            <a:solidFill>
              <a:srgbClr val="02982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Oval 60"/>
            <p:cNvSpPr/>
            <p:nvPr/>
          </p:nvSpPr>
          <p:spPr>
            <a:xfrm>
              <a:off x="1643042" y="6215082"/>
              <a:ext cx="285752" cy="285752"/>
            </a:xfrm>
            <a:prstGeom prst="ellipse">
              <a:avLst/>
            </a:prstGeom>
            <a:solidFill>
              <a:srgbClr val="02982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Oval 61"/>
            <p:cNvSpPr/>
            <p:nvPr/>
          </p:nvSpPr>
          <p:spPr>
            <a:xfrm>
              <a:off x="4786314" y="4357694"/>
              <a:ext cx="285752" cy="285752"/>
            </a:xfrm>
            <a:prstGeom prst="ellipse">
              <a:avLst/>
            </a:prstGeom>
            <a:solidFill>
              <a:srgbClr val="02982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Oval 62"/>
            <p:cNvSpPr/>
            <p:nvPr/>
          </p:nvSpPr>
          <p:spPr>
            <a:xfrm>
              <a:off x="4786314" y="4929198"/>
              <a:ext cx="285752" cy="285752"/>
            </a:xfrm>
            <a:prstGeom prst="ellipse">
              <a:avLst/>
            </a:prstGeom>
            <a:solidFill>
              <a:srgbClr val="02982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4" name="Oval 63"/>
            <p:cNvSpPr/>
            <p:nvPr/>
          </p:nvSpPr>
          <p:spPr>
            <a:xfrm>
              <a:off x="5715008" y="4357694"/>
              <a:ext cx="285752" cy="28575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Oval 64"/>
            <p:cNvSpPr/>
            <p:nvPr/>
          </p:nvSpPr>
          <p:spPr>
            <a:xfrm>
              <a:off x="5715008" y="4929198"/>
              <a:ext cx="285752" cy="28575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Oval 65"/>
            <p:cNvSpPr/>
            <p:nvPr/>
          </p:nvSpPr>
          <p:spPr>
            <a:xfrm>
              <a:off x="5715008" y="5357826"/>
              <a:ext cx="285752" cy="28575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Oval 66"/>
            <p:cNvSpPr/>
            <p:nvPr/>
          </p:nvSpPr>
          <p:spPr>
            <a:xfrm>
              <a:off x="5715008" y="5786454"/>
              <a:ext cx="285752" cy="28575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Oval 67"/>
            <p:cNvSpPr/>
            <p:nvPr/>
          </p:nvSpPr>
          <p:spPr>
            <a:xfrm>
              <a:off x="5715008" y="6215082"/>
              <a:ext cx="285752" cy="28575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69" name="Straight Connector 68"/>
            <p:cNvCxnSpPr>
              <a:stCxn id="54" idx="6"/>
              <a:endCxn id="55" idx="2"/>
            </p:cNvCxnSpPr>
            <p:nvPr/>
          </p:nvCxnSpPr>
          <p:spPr>
            <a:xfrm>
              <a:off x="1928794" y="4500570"/>
              <a:ext cx="57150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785918" y="4784734"/>
              <a:ext cx="85725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929190" y="4786322"/>
              <a:ext cx="92869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2" idx="6"/>
              <a:endCxn id="64" idx="2"/>
            </p:cNvCxnSpPr>
            <p:nvPr/>
          </p:nvCxnSpPr>
          <p:spPr>
            <a:xfrm>
              <a:off x="5072066" y="4500570"/>
              <a:ext cx="6429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2071273" y="4642255"/>
              <a:ext cx="28495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66577" y="4861331"/>
              <a:ext cx="15160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1709321" y="4861331"/>
              <a:ext cx="15160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4854181" y="4861331"/>
              <a:ext cx="15160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5797389" y="4852601"/>
              <a:ext cx="15160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285983" y="4642255"/>
              <a:ext cx="28495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400000">
              <a:off x="5782875" y="5281229"/>
              <a:ext cx="15160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5781287" y="5709857"/>
              <a:ext cx="15160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782875" y="6138485"/>
              <a:ext cx="15160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1709321" y="5281229"/>
              <a:ext cx="15160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a:off x="1709321" y="5737753"/>
              <a:ext cx="15160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710909" y="6147215"/>
              <a:ext cx="15160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56" idx="6"/>
              <a:endCxn id="63" idx="2"/>
            </p:cNvCxnSpPr>
            <p:nvPr/>
          </p:nvCxnSpPr>
          <p:spPr>
            <a:xfrm>
              <a:off x="2786050" y="5072074"/>
              <a:ext cx="200026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53" idx="0"/>
            </p:cNvCxnSpPr>
            <p:nvPr/>
          </p:nvCxnSpPr>
          <p:spPr>
            <a:xfrm rot="16200000" flipH="1">
              <a:off x="3640754" y="5176679"/>
              <a:ext cx="214314" cy="51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edge">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09600" y="685800"/>
            <a:ext cx="7543800" cy="685800"/>
          </a:xfrm>
          <a:prstGeom prst="ellipse">
            <a:avLst/>
          </a:prstGeom>
          <a:noFill/>
          <a:ln w="63500">
            <a:solidFill>
              <a:srgbClr val="66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b="1" dirty="0" smtClean="0">
                <a:solidFill>
                  <a:schemeClr val="tx1"/>
                </a:solidFill>
              </a:rPr>
              <a:t>MACAM MACAM PENGGANTIAN TEMPAT</a:t>
            </a:r>
            <a:endParaRPr lang="id-ID" sz="2000" dirty="0" smtClean="0">
              <a:solidFill>
                <a:schemeClr val="tx1"/>
              </a:solidFill>
            </a:endParaRPr>
          </a:p>
        </p:txBody>
      </p:sp>
      <p:sp>
        <p:nvSpPr>
          <p:cNvPr id="3" name="Round Single Corner Rectangle 2"/>
          <p:cNvSpPr/>
          <p:nvPr/>
        </p:nvSpPr>
        <p:spPr>
          <a:xfrm>
            <a:off x="228600" y="1981200"/>
            <a:ext cx="8686800" cy="4191000"/>
          </a:xfrm>
          <a:prstGeom prst="round1Rect">
            <a:avLst/>
          </a:prstGeom>
          <a:noFill/>
          <a:ln w="88900" cmpd="dbl">
            <a:solidFill>
              <a:srgbClr val="243C3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gn="just">
              <a:lnSpc>
                <a:spcPct val="150000"/>
              </a:lnSpc>
              <a:buFont typeface="Wingdings" pitchFamily="2" charset="2"/>
              <a:buChar char="Ø"/>
            </a:pPr>
            <a:r>
              <a:rPr lang="id-ID" sz="2000" dirty="0" smtClean="0">
                <a:solidFill>
                  <a:schemeClr val="tx1"/>
                </a:solidFill>
              </a:rPr>
              <a:t>Dalam garis lencang kebawah tanpa batas → pasal 842 KUHPdt;</a:t>
            </a:r>
          </a:p>
          <a:p>
            <a:pPr marL="363538" indent="-363538" algn="just">
              <a:lnSpc>
                <a:spcPct val="150000"/>
              </a:lnSpc>
              <a:buFont typeface="Wingdings" pitchFamily="2" charset="2"/>
              <a:buChar char="Ø"/>
            </a:pPr>
            <a:r>
              <a:rPr lang="id-ID" sz="2000" dirty="0" smtClean="0">
                <a:solidFill>
                  <a:schemeClr val="tx1"/>
                </a:solidFill>
              </a:rPr>
              <a:t>Dalam garis menyamping; saudara digantikan anak-anaknya pasal 844 KUHPerdata;</a:t>
            </a:r>
          </a:p>
          <a:p>
            <a:pPr marL="363538" indent="-363538" algn="just">
              <a:lnSpc>
                <a:spcPct val="150000"/>
              </a:lnSpc>
              <a:buFont typeface="Wingdings" pitchFamily="2" charset="2"/>
              <a:buChar char="Ø"/>
            </a:pPr>
            <a:r>
              <a:rPr lang="id-ID" sz="2000" dirty="0" smtClean="0">
                <a:solidFill>
                  <a:schemeClr val="tx1"/>
                </a:solidFill>
              </a:rPr>
              <a:t>Penggantian dalam garis samping dalam hal ini yang tampil adalah anggota keluarga yang lebih jauh tingkat hubungannya daripada saudara, misalnya paman, bibi, atau keponakan;</a:t>
            </a:r>
            <a:endParaRPr lang="id-ID" sz="2000" dirty="0">
              <a:solidFill>
                <a:schemeClr val="tx1"/>
              </a:solidFill>
            </a:endParaRPr>
          </a:p>
        </p:txBody>
      </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828800"/>
            <a:ext cx="8610600" cy="4419600"/>
          </a:xfrm>
          <a:prstGeom prst="rect">
            <a:avLst/>
          </a:prstGeom>
          <a:solidFill>
            <a:srgbClr val="FFFF00">
              <a:alpha val="36000"/>
            </a:srgbClr>
          </a:solidFill>
          <a:ln w="50800" cmpd="dbl">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Penggantian tempat ini hanya berlangsung jika ahli waris yang sah telah meninggal dunia. Pasal 847 BW menyatakan bahwa, “tidak seorangpun diperbolehkan bertindak untuk orang yang masih hidup sebagai penggantinya”.</a:t>
            </a:r>
          </a:p>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Orang yang bertindak sebagai pengganti haruslah keturunan yang sah dari orang yang digantikan tempatnya. Dengan demikian untuk anak luar kawin, janda, duda tidak dapat menggantikan tempat.</a:t>
            </a:r>
          </a:p>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Seorang pengganti haruslah memenuhi syarat sebagaimana ahli waris lainnya, yaitu :</a:t>
            </a:r>
          </a:p>
          <a:p>
            <a:pPr marL="800100" lvl="1" indent="-342900" algn="just">
              <a:lnSpc>
                <a:spcPct val="150000"/>
              </a:lnSpc>
              <a:buFont typeface="+mj-lt"/>
              <a:buAutoNum type="alphaLcPeriod"/>
            </a:pPr>
            <a:r>
              <a:rPr lang="id-ID" sz="1800" dirty="0" smtClean="0">
                <a:solidFill>
                  <a:schemeClr val="tx1"/>
                </a:solidFill>
                <a:latin typeface="Times New Roman" pitchFamily="18" charset="0"/>
                <a:cs typeface="Times New Roman" pitchFamily="18" charset="0"/>
              </a:rPr>
              <a:t>Harus sudah ada dan masih ada ketika pewaris meninggal dunia.</a:t>
            </a:r>
          </a:p>
          <a:p>
            <a:pPr marL="800100" lvl="1" indent="-342900" algn="just">
              <a:lnSpc>
                <a:spcPct val="150000"/>
              </a:lnSpc>
              <a:buFont typeface="+mj-lt"/>
              <a:buAutoNum type="alphaLcPeriod"/>
            </a:pPr>
            <a:r>
              <a:rPr lang="id-ID" sz="1800" dirty="0" smtClean="0">
                <a:solidFill>
                  <a:schemeClr val="tx1"/>
                </a:solidFill>
                <a:latin typeface="Times New Roman" pitchFamily="18" charset="0"/>
                <a:cs typeface="Times New Roman" pitchFamily="18" charset="0"/>
              </a:rPr>
              <a:t>Tidak menolak warisan.</a:t>
            </a:r>
          </a:p>
          <a:p>
            <a:pPr marL="800100" lvl="1" indent="-342900" algn="just">
              <a:lnSpc>
                <a:spcPct val="150000"/>
              </a:lnSpc>
              <a:buFont typeface="+mj-lt"/>
              <a:buAutoNum type="alphaLcPeriod"/>
            </a:pPr>
            <a:r>
              <a:rPr lang="id-ID" sz="1800" dirty="0" smtClean="0">
                <a:solidFill>
                  <a:schemeClr val="tx1"/>
                </a:solidFill>
                <a:latin typeface="Times New Roman" pitchFamily="18" charset="0"/>
                <a:cs typeface="Times New Roman" pitchFamily="18" charset="0"/>
              </a:rPr>
              <a:t>Bukan orang yang dinyatakan tidak patut menerima warisan.</a:t>
            </a:r>
          </a:p>
        </p:txBody>
      </p:sp>
      <p:sp>
        <p:nvSpPr>
          <p:cNvPr id="4" name="Oval 3"/>
          <p:cNvSpPr/>
          <p:nvPr/>
        </p:nvSpPr>
        <p:spPr>
          <a:xfrm>
            <a:off x="381000" y="457200"/>
            <a:ext cx="8458200" cy="1143000"/>
          </a:xfrm>
          <a:prstGeom prst="ellipse">
            <a:avLst/>
          </a:prstGeom>
          <a:noFill/>
          <a:ln w="635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rPr>
              <a:t>SYARAT-SYARAT UNTUK PENGGANTIAN TEMPAT</a:t>
            </a:r>
            <a:endParaRPr lang="id-ID" sz="2000" dirty="0" smtClean="0">
              <a:solidFill>
                <a:schemeClr val="tx1"/>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0286034"/>
          <p:cNvPicPr>
            <a:picLocks noChangeAspect="1" noChangeArrowheads="1"/>
          </p:cNvPicPr>
          <p:nvPr/>
        </p:nvPicPr>
        <p:blipFill>
          <a:blip r:embed="rId3"/>
          <a:srcRect/>
          <a:stretch>
            <a:fillRect/>
          </a:stretch>
        </p:blipFill>
        <p:spPr>
          <a:xfrm>
            <a:off x="7620000" y="1066800"/>
            <a:ext cx="990600" cy="1025978"/>
          </a:xfrm>
          <a:prstGeom prst="rect">
            <a:avLst/>
          </a:prstGeom>
          <a:noFill/>
          <a:ln/>
        </p:spPr>
      </p:pic>
      <p:sp>
        <p:nvSpPr>
          <p:cNvPr id="2" name="Cloud 1"/>
          <p:cNvSpPr/>
          <p:nvPr/>
        </p:nvSpPr>
        <p:spPr>
          <a:xfrm>
            <a:off x="457200" y="304800"/>
            <a:ext cx="8229600" cy="838200"/>
          </a:xfrm>
          <a:prstGeom prst="cloud">
            <a:avLst/>
          </a:prstGeom>
          <a:solidFill>
            <a:schemeClr val="accent1">
              <a:alpha val="23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FF0000"/>
                </a:solidFill>
                <a:latin typeface="Book Antiqua" pitchFamily="18" charset="0"/>
              </a:rPr>
              <a:t>MACAM PENGGANTIAN TEMPAT</a:t>
            </a:r>
            <a:endParaRPr lang="id-ID" b="1" dirty="0">
              <a:solidFill>
                <a:srgbClr val="FF0000"/>
              </a:solidFill>
              <a:latin typeface="Book Antiqua" pitchFamily="18" charset="0"/>
            </a:endParaRPr>
          </a:p>
        </p:txBody>
      </p:sp>
      <p:sp>
        <p:nvSpPr>
          <p:cNvPr id="3" name="Rounded Rectangle 2"/>
          <p:cNvSpPr/>
          <p:nvPr/>
        </p:nvSpPr>
        <p:spPr>
          <a:xfrm>
            <a:off x="228600" y="1981200"/>
            <a:ext cx="8686800" cy="4419600"/>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buFont typeface="+mj-lt"/>
              <a:buAutoNum type="arabicPeriod"/>
            </a:pPr>
            <a:r>
              <a:rPr lang="id-ID" sz="1800" b="1" dirty="0" smtClean="0">
                <a:solidFill>
                  <a:schemeClr val="tx1"/>
                </a:solidFill>
                <a:latin typeface="Times New Roman" pitchFamily="18" charset="0"/>
                <a:cs typeface="Times New Roman" pitchFamily="18" charset="0"/>
              </a:rPr>
              <a:t>Penggantian tempat menurut pasal 842 BW. </a:t>
            </a:r>
          </a:p>
          <a:p>
            <a:pPr algn="just">
              <a:lnSpc>
                <a:spcPct val="150000"/>
              </a:lnSpc>
            </a:pPr>
            <a:r>
              <a:rPr lang="id-ID" sz="1800" dirty="0" smtClean="0">
                <a:solidFill>
                  <a:schemeClr val="tx1"/>
                </a:solidFill>
                <a:latin typeface="Times New Roman" pitchFamily="18" charset="0"/>
                <a:cs typeface="Times New Roman" pitchFamily="18" charset="0"/>
              </a:rPr>
              <a:t>	Penggantian tempat menurut pasal ini ialah penggantian tempat dalam garis lurus ke bawah yang sah, berlangsung lurus tiada akhirnya. Dalam segala hal, penggantian tempat seperti di atas selamanya diperbolehkan, baik dalam hal bilamana beberapa orang anak si meninggal mewaris bersama-sama dengan keturunan seorang anak yang telah meninggal terlebih dahulu maupun sekalian keturunan mereka mewaris bersama-sama, dimana satu sama lainnya bertalian dalam keluarga yang berbeda derajadnya.</a:t>
            </a:r>
            <a:endParaRPr lang="id-ID" sz="1800" dirty="0">
              <a:solidFill>
                <a:schemeClr val="tx1"/>
              </a:solidFill>
              <a:latin typeface="Times New Roman" pitchFamily="18" charset="0"/>
              <a:cs typeface="Times New Roman" pitchFamily="18"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914400"/>
            <a:ext cx="8686800" cy="5257800"/>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pPr>
            <a:r>
              <a:rPr lang="id-ID" sz="1800" b="1" dirty="0" smtClean="0">
                <a:solidFill>
                  <a:schemeClr val="tx1"/>
                </a:solidFill>
                <a:latin typeface="Times New Roman" pitchFamily="18" charset="0"/>
                <a:cs typeface="Times New Roman" pitchFamily="18" charset="0"/>
              </a:rPr>
              <a:t>Contoh  I : </a:t>
            </a:r>
          </a:p>
          <a:p>
            <a:pPr marL="3311525" algn="just"/>
            <a:endParaRPr lang="id-ID" sz="1800" dirty="0" smtClean="0">
              <a:solidFill>
                <a:schemeClr val="tx1"/>
              </a:solidFill>
            </a:endParaRPr>
          </a:p>
          <a:p>
            <a:pPr marL="3311525" algn="just"/>
            <a:r>
              <a:rPr lang="id-ID" sz="1800" dirty="0" smtClean="0">
                <a:solidFill>
                  <a:schemeClr val="tx1"/>
                </a:solidFill>
              </a:rPr>
              <a:t>P meninggal dunia pada tahun 1962 dengan meninggalkan seorang anak yang bernama F dan dua orang cucu yaitu Ga dan Gb yang merupakan anak dari G yang telah meninggal dunia pada tahun 1959.</a:t>
            </a:r>
          </a:p>
          <a:p>
            <a:pPr algn="just"/>
            <a:r>
              <a:rPr lang="id-ID" sz="1800" dirty="0" smtClean="0">
                <a:solidFill>
                  <a:schemeClr val="tx1"/>
                </a:solidFill>
              </a:rPr>
              <a:t> </a:t>
            </a:r>
          </a:p>
          <a:p>
            <a:pPr marL="3311525" algn="just"/>
            <a:r>
              <a:rPr lang="id-ID" sz="1800" dirty="0" smtClean="0">
                <a:solidFill>
                  <a:schemeClr val="tx1"/>
                </a:solidFill>
              </a:rPr>
              <a:t>Penyelesaiannya :</a:t>
            </a:r>
          </a:p>
          <a:p>
            <a:pPr marL="3311525" algn="just"/>
            <a:r>
              <a:rPr lang="id-ID" sz="1800" dirty="0" smtClean="0">
                <a:solidFill>
                  <a:schemeClr val="tx1"/>
                </a:solidFill>
              </a:rPr>
              <a:t>Ahli waris P adalah F, Ga dan Gb sebagai pengganti G. Maka Pembagiannya sebagai berikut. F = Ga dan Gb = ½ jadi F = ½ </a:t>
            </a:r>
          </a:p>
          <a:p>
            <a:pPr marL="3311525" algn="just"/>
            <a:r>
              <a:rPr lang="id-ID" sz="1800" dirty="0" smtClean="0">
                <a:solidFill>
                  <a:schemeClr val="tx1"/>
                </a:solidFill>
              </a:rPr>
              <a:t>Ga = Gb = ½ X  ½  = ¼.</a:t>
            </a:r>
          </a:p>
          <a:p>
            <a:pPr marL="342900" lvl="0" indent="-342900" algn="just">
              <a:lnSpc>
                <a:spcPct val="150000"/>
              </a:lnSpc>
            </a:pPr>
            <a:endParaRPr lang="id-ID" sz="1800" dirty="0">
              <a:solidFill>
                <a:schemeClr val="tx1"/>
              </a:solidFill>
              <a:latin typeface="Times New Roman" pitchFamily="18" charset="0"/>
              <a:cs typeface="Times New Roman" pitchFamily="18" charset="0"/>
            </a:endParaRPr>
          </a:p>
        </p:txBody>
      </p:sp>
      <p:grpSp>
        <p:nvGrpSpPr>
          <p:cNvPr id="177154" name="Group 2"/>
          <p:cNvGrpSpPr>
            <a:grpSpLocks/>
          </p:cNvGrpSpPr>
          <p:nvPr/>
        </p:nvGrpSpPr>
        <p:grpSpPr bwMode="auto">
          <a:xfrm>
            <a:off x="457200" y="1981200"/>
            <a:ext cx="3429000" cy="3733800"/>
            <a:chOff x="5964" y="6232"/>
            <a:chExt cx="2447" cy="2951"/>
          </a:xfrm>
        </p:grpSpPr>
        <p:grpSp>
          <p:nvGrpSpPr>
            <p:cNvPr id="177155" name="Group 3"/>
            <p:cNvGrpSpPr>
              <a:grpSpLocks/>
            </p:cNvGrpSpPr>
            <p:nvPr/>
          </p:nvGrpSpPr>
          <p:grpSpPr bwMode="auto">
            <a:xfrm>
              <a:off x="5964" y="7632"/>
              <a:ext cx="1771" cy="1551"/>
              <a:chOff x="5964" y="7632"/>
              <a:chExt cx="1771" cy="1551"/>
            </a:xfrm>
          </p:grpSpPr>
          <p:sp>
            <p:nvSpPr>
              <p:cNvPr id="177156" name="Text Box 4"/>
              <p:cNvSpPr txBox="1">
                <a:spLocks noChangeArrowheads="1"/>
              </p:cNvSpPr>
              <p:nvPr/>
            </p:nvSpPr>
            <p:spPr bwMode="auto">
              <a:xfrm>
                <a:off x="5964" y="8715"/>
                <a:ext cx="629" cy="42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Ga</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7157" name="Text Box 5"/>
              <p:cNvSpPr txBox="1">
                <a:spLocks noChangeArrowheads="1"/>
              </p:cNvSpPr>
              <p:nvPr/>
            </p:nvSpPr>
            <p:spPr bwMode="auto">
              <a:xfrm>
                <a:off x="7176" y="7633"/>
                <a:ext cx="559" cy="33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G</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177158" name="AutoShape 6"/>
              <p:cNvCxnSpPr>
                <a:cxnSpLocks noChangeShapeType="1"/>
              </p:cNvCxnSpPr>
              <p:nvPr/>
            </p:nvCxnSpPr>
            <p:spPr bwMode="auto">
              <a:xfrm>
                <a:off x="6757" y="7632"/>
                <a:ext cx="551" cy="1101"/>
              </a:xfrm>
              <a:prstGeom prst="straightConnector1">
                <a:avLst/>
              </a:prstGeom>
              <a:noFill/>
              <a:ln w="12700">
                <a:solidFill>
                  <a:srgbClr val="000000"/>
                </a:solidFill>
                <a:round/>
                <a:headEnd/>
                <a:tailEnd/>
              </a:ln>
            </p:spPr>
          </p:cxnSp>
          <p:cxnSp>
            <p:nvCxnSpPr>
              <p:cNvPr id="177159" name="AutoShape 7"/>
              <p:cNvCxnSpPr>
                <a:cxnSpLocks noChangeShapeType="1"/>
              </p:cNvCxnSpPr>
              <p:nvPr/>
            </p:nvCxnSpPr>
            <p:spPr bwMode="auto">
              <a:xfrm flipH="1" flipV="1">
                <a:off x="6147" y="7632"/>
                <a:ext cx="1174" cy="7"/>
              </a:xfrm>
              <a:prstGeom prst="straightConnector1">
                <a:avLst/>
              </a:prstGeom>
              <a:noFill/>
              <a:ln w="12700">
                <a:solidFill>
                  <a:srgbClr val="000000"/>
                </a:solidFill>
                <a:round/>
                <a:headEnd type="oval" w="med" len="med"/>
                <a:tailEnd/>
              </a:ln>
            </p:spPr>
          </p:cxnSp>
          <p:cxnSp>
            <p:nvCxnSpPr>
              <p:cNvPr id="177160" name="AutoShape 8"/>
              <p:cNvCxnSpPr>
                <a:cxnSpLocks noChangeShapeType="1"/>
              </p:cNvCxnSpPr>
              <p:nvPr/>
            </p:nvCxnSpPr>
            <p:spPr bwMode="auto">
              <a:xfrm flipH="1">
                <a:off x="6251" y="7632"/>
                <a:ext cx="506" cy="1101"/>
              </a:xfrm>
              <a:prstGeom prst="straightConnector1">
                <a:avLst/>
              </a:prstGeom>
              <a:noFill/>
              <a:ln w="12700">
                <a:solidFill>
                  <a:srgbClr val="000000"/>
                </a:solidFill>
                <a:round/>
                <a:headEnd/>
                <a:tailEnd/>
              </a:ln>
            </p:spPr>
          </p:cxnSp>
          <p:sp>
            <p:nvSpPr>
              <p:cNvPr id="177161" name="Text Box 9"/>
              <p:cNvSpPr txBox="1">
                <a:spLocks noChangeArrowheads="1"/>
              </p:cNvSpPr>
              <p:nvPr/>
            </p:nvSpPr>
            <p:spPr bwMode="auto">
              <a:xfrm>
                <a:off x="7028" y="8754"/>
                <a:ext cx="629" cy="42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Gb</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7162" name="AutoShape 10"/>
              <p:cNvSpPr>
                <a:spLocks noChangeArrowheads="1"/>
              </p:cNvSpPr>
              <p:nvPr/>
            </p:nvSpPr>
            <p:spPr bwMode="auto">
              <a:xfrm>
                <a:off x="6181" y="8663"/>
                <a:ext cx="148" cy="147"/>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7163" name="AutoShape 11"/>
              <p:cNvSpPr>
                <a:spLocks noChangeArrowheads="1"/>
              </p:cNvSpPr>
              <p:nvPr/>
            </p:nvSpPr>
            <p:spPr bwMode="auto">
              <a:xfrm>
                <a:off x="7230" y="8677"/>
                <a:ext cx="148" cy="147"/>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177164" name="Group 12"/>
            <p:cNvGrpSpPr>
              <a:grpSpLocks/>
            </p:cNvGrpSpPr>
            <p:nvPr/>
          </p:nvGrpSpPr>
          <p:grpSpPr bwMode="auto">
            <a:xfrm>
              <a:off x="6716" y="6232"/>
              <a:ext cx="1695" cy="1815"/>
              <a:chOff x="6716" y="6232"/>
              <a:chExt cx="1695" cy="1815"/>
            </a:xfrm>
          </p:grpSpPr>
          <p:sp>
            <p:nvSpPr>
              <p:cNvPr id="177165" name="Text Box 13"/>
              <p:cNvSpPr txBox="1">
                <a:spLocks noChangeArrowheads="1"/>
              </p:cNvSpPr>
              <p:nvPr/>
            </p:nvSpPr>
            <p:spPr bwMode="auto">
              <a:xfrm>
                <a:off x="7731" y="7638"/>
                <a:ext cx="517" cy="40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F</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77166" name="Text Box 14"/>
              <p:cNvSpPr txBox="1">
                <a:spLocks noChangeArrowheads="1"/>
              </p:cNvSpPr>
              <p:nvPr/>
            </p:nvSpPr>
            <p:spPr bwMode="auto">
              <a:xfrm>
                <a:off x="6716" y="6237"/>
                <a:ext cx="490" cy="3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P</a:t>
                </a:r>
                <a:r>
                  <a:rPr kumimoji="0" lang="id-ID" b="1" i="0" u="none" strike="noStrike" cap="none" normalizeH="0" baseline="3000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77167" name="Text Box 15"/>
              <p:cNvSpPr txBox="1">
                <a:spLocks noChangeArrowheads="1"/>
              </p:cNvSpPr>
              <p:nvPr/>
            </p:nvSpPr>
            <p:spPr bwMode="auto">
              <a:xfrm>
                <a:off x="7989" y="6232"/>
                <a:ext cx="422" cy="3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cxnSp>
            <p:nvCxnSpPr>
              <p:cNvPr id="177168" name="AutoShape 16"/>
              <p:cNvCxnSpPr>
                <a:cxnSpLocks noChangeShapeType="1"/>
              </p:cNvCxnSpPr>
              <p:nvPr/>
            </p:nvCxnSpPr>
            <p:spPr bwMode="auto">
              <a:xfrm flipV="1">
                <a:off x="7050" y="6572"/>
                <a:ext cx="1136" cy="1"/>
              </a:xfrm>
              <a:prstGeom prst="straightConnector1">
                <a:avLst/>
              </a:prstGeom>
              <a:noFill/>
              <a:ln w="9525">
                <a:solidFill>
                  <a:srgbClr val="000000"/>
                </a:solidFill>
                <a:round/>
                <a:headEnd/>
                <a:tailEnd type="oval" w="med" len="med"/>
              </a:ln>
            </p:spPr>
          </p:cxnSp>
          <p:sp>
            <p:nvSpPr>
              <p:cNvPr id="177169" name="AutoShape 17"/>
              <p:cNvSpPr>
                <a:spLocks noChangeArrowheads="1"/>
              </p:cNvSpPr>
              <p:nvPr/>
            </p:nvSpPr>
            <p:spPr bwMode="auto">
              <a:xfrm>
                <a:off x="6963" y="6507"/>
                <a:ext cx="148" cy="147"/>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177170" name="AutoShape 18"/>
              <p:cNvCxnSpPr>
                <a:cxnSpLocks noChangeShapeType="1"/>
              </p:cNvCxnSpPr>
              <p:nvPr/>
            </p:nvCxnSpPr>
            <p:spPr bwMode="auto">
              <a:xfrm rot="20400000" flipH="1">
                <a:off x="7159" y="6659"/>
                <a:ext cx="614" cy="893"/>
              </a:xfrm>
              <a:prstGeom prst="straightConnector1">
                <a:avLst/>
              </a:prstGeom>
              <a:noFill/>
              <a:ln w="9525">
                <a:solidFill>
                  <a:srgbClr val="000000"/>
                </a:solidFill>
                <a:round/>
                <a:headEnd/>
                <a:tailEnd/>
              </a:ln>
            </p:spPr>
          </p:cxnSp>
          <p:cxnSp>
            <p:nvCxnSpPr>
              <p:cNvPr id="177171" name="AutoShape 19"/>
              <p:cNvCxnSpPr>
                <a:cxnSpLocks noChangeShapeType="1"/>
              </p:cNvCxnSpPr>
              <p:nvPr/>
            </p:nvCxnSpPr>
            <p:spPr bwMode="auto">
              <a:xfrm rot="1200000">
                <a:off x="7443" y="6649"/>
                <a:ext cx="591" cy="893"/>
              </a:xfrm>
              <a:prstGeom prst="straightConnector1">
                <a:avLst/>
              </a:prstGeom>
              <a:noFill/>
              <a:ln w="9525">
                <a:solidFill>
                  <a:srgbClr val="000000"/>
                </a:solidFill>
                <a:round/>
                <a:headEnd/>
                <a:tailEnd/>
              </a:ln>
            </p:spPr>
          </p:cxnSp>
          <p:sp>
            <p:nvSpPr>
              <p:cNvPr id="177172" name="Text Box 20"/>
              <p:cNvSpPr txBox="1">
                <a:spLocks noChangeArrowheads="1"/>
              </p:cNvSpPr>
              <p:nvPr/>
            </p:nvSpPr>
            <p:spPr bwMode="auto">
              <a:xfrm>
                <a:off x="7212" y="6232"/>
                <a:ext cx="655" cy="34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1" i="0" u="none" strike="noStrike" cap="none" normalizeH="0" baseline="0" dirty="0" smtClean="0">
                    <a:ln>
                      <a:noFill/>
                    </a:ln>
                    <a:solidFill>
                      <a:schemeClr val="tx1"/>
                    </a:solidFill>
                    <a:effectLst/>
                    <a:latin typeface="Calibri" pitchFamily="34" charset="0"/>
                    <a:cs typeface="Arial" pitchFamily="34" charset="0"/>
                  </a:rPr>
                  <a:t>1962</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77173" name="AutoShape 21"/>
              <p:cNvSpPr>
                <a:spLocks noChangeArrowheads="1"/>
              </p:cNvSpPr>
              <p:nvPr/>
            </p:nvSpPr>
            <p:spPr bwMode="auto">
              <a:xfrm>
                <a:off x="7779" y="7544"/>
                <a:ext cx="148" cy="147"/>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533400"/>
            <a:ext cx="8686800" cy="5638800"/>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19050" algn="just">
              <a:lnSpc>
                <a:spcPct val="150000"/>
              </a:lnSpc>
            </a:pPr>
            <a:endParaRPr lang="id-ID" sz="1800" b="1" dirty="0" smtClean="0">
              <a:solidFill>
                <a:schemeClr val="tx1"/>
              </a:solidFill>
              <a:latin typeface="Times New Roman" pitchFamily="18" charset="0"/>
              <a:cs typeface="Times New Roman" pitchFamily="18" charset="0"/>
            </a:endParaRPr>
          </a:p>
          <a:p>
            <a:pPr marL="342900" lvl="0" indent="19050" algn="just">
              <a:lnSpc>
                <a:spcPct val="150000"/>
              </a:lnSpc>
            </a:pPr>
            <a:r>
              <a:rPr lang="id-ID" sz="1800" b="1" dirty="0" smtClean="0">
                <a:solidFill>
                  <a:schemeClr val="tx1"/>
                </a:solidFill>
                <a:latin typeface="Times New Roman" pitchFamily="18" charset="0"/>
                <a:cs typeface="Times New Roman" pitchFamily="18" charset="0"/>
              </a:rPr>
              <a:t>Contoh  II : </a:t>
            </a:r>
          </a:p>
          <a:p>
            <a:pPr marL="3862388" algn="just"/>
            <a:r>
              <a:rPr lang="id-ID" sz="1800" dirty="0" smtClean="0">
                <a:solidFill>
                  <a:schemeClr val="tx1"/>
                </a:solidFill>
              </a:rPr>
              <a:t>A meninggal dunia dengan ahli waris :</a:t>
            </a:r>
          </a:p>
          <a:p>
            <a:pPr marL="3862388" algn="just"/>
            <a:r>
              <a:rPr lang="id-ID" sz="1800" dirty="0" smtClean="0">
                <a:solidFill>
                  <a:schemeClr val="tx1"/>
                </a:solidFill>
              </a:rPr>
              <a:t>Cucu Ra, anak dari R yang telah meninggal. Cucu-cucu Ka dan Kb anak dari K yang telah meninggal terlebih dulu. Sa dan Sb anak dari S yang telah meninggal, S anak A. Sca dan Scb, cicit A, anak Sc yang telah meninggal terlebih dulu.</a:t>
            </a:r>
          </a:p>
          <a:p>
            <a:pPr marL="3862388" algn="just"/>
            <a:r>
              <a:rPr lang="id-ID" sz="1800" dirty="0" smtClean="0">
                <a:solidFill>
                  <a:schemeClr val="tx1"/>
                </a:solidFill>
              </a:rPr>
              <a:t>Pembagiannya :</a:t>
            </a:r>
          </a:p>
          <a:p>
            <a:pPr marL="3862388" algn="just"/>
            <a:r>
              <a:rPr lang="id-ID" sz="1800" dirty="0" smtClean="0">
                <a:solidFill>
                  <a:schemeClr val="tx1"/>
                </a:solidFill>
              </a:rPr>
              <a:t>Harta warisan dibagi dulu, untuk R = S, masing-masing 1/3. Baru selanjutnya dibagi per kepala. Ra menggantikan R = 1/3</a:t>
            </a:r>
          </a:p>
          <a:p>
            <a:pPr marL="3862388" algn="just"/>
            <a:r>
              <a:rPr lang="id-ID" sz="1800" dirty="0" smtClean="0">
                <a:solidFill>
                  <a:schemeClr val="tx1"/>
                </a:solidFill>
              </a:rPr>
              <a:t>Ka dan Kb menggantikan K, masing-masing menerima : ½ x 1/3 = 1/6.</a:t>
            </a:r>
          </a:p>
          <a:p>
            <a:pPr marL="3862388" algn="just"/>
            <a:r>
              <a:rPr lang="id-ID" sz="1800" dirty="0" smtClean="0">
                <a:solidFill>
                  <a:schemeClr val="tx1"/>
                </a:solidFill>
              </a:rPr>
              <a:t>Sa = Sb = Sc = 1/3 x 1/3 = 1/9.</a:t>
            </a:r>
          </a:p>
          <a:p>
            <a:pPr marL="3862388" algn="just"/>
            <a:r>
              <a:rPr lang="id-ID" sz="1800" dirty="0" smtClean="0">
                <a:solidFill>
                  <a:schemeClr val="tx1"/>
                </a:solidFill>
              </a:rPr>
              <a:t>Sca = Scb menggantikan Sc masing-masing menerima : ½ x 1/9 = 1/18.</a:t>
            </a:r>
          </a:p>
          <a:p>
            <a:pPr marL="342900" lvl="0" indent="-342900" algn="just">
              <a:lnSpc>
                <a:spcPct val="150000"/>
              </a:lnSpc>
            </a:pPr>
            <a:endParaRPr lang="id-ID" sz="1800" dirty="0">
              <a:solidFill>
                <a:schemeClr val="tx1"/>
              </a:solidFill>
              <a:latin typeface="Times New Roman" pitchFamily="18" charset="0"/>
              <a:cs typeface="Times New Roman" pitchFamily="18" charset="0"/>
            </a:endParaRPr>
          </a:p>
        </p:txBody>
      </p:sp>
      <p:grpSp>
        <p:nvGrpSpPr>
          <p:cNvPr id="178178" name="Group 2"/>
          <p:cNvGrpSpPr>
            <a:grpSpLocks/>
          </p:cNvGrpSpPr>
          <p:nvPr/>
        </p:nvGrpSpPr>
        <p:grpSpPr bwMode="auto">
          <a:xfrm>
            <a:off x="304800" y="1295400"/>
            <a:ext cx="4267200" cy="4419600"/>
            <a:chOff x="1259" y="5016"/>
            <a:chExt cx="3395" cy="2566"/>
          </a:xfrm>
        </p:grpSpPr>
        <p:sp>
          <p:nvSpPr>
            <p:cNvPr id="178179" name="Text Box 3"/>
            <p:cNvSpPr txBox="1">
              <a:spLocks noChangeArrowheads="1"/>
            </p:cNvSpPr>
            <p:nvPr/>
          </p:nvSpPr>
          <p:spPr bwMode="auto">
            <a:xfrm>
              <a:off x="3361" y="5648"/>
              <a:ext cx="384"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78180" name="Text Box 4"/>
            <p:cNvSpPr txBox="1">
              <a:spLocks noChangeArrowheads="1"/>
            </p:cNvSpPr>
            <p:nvPr/>
          </p:nvSpPr>
          <p:spPr bwMode="auto">
            <a:xfrm>
              <a:off x="2783" y="5847"/>
              <a:ext cx="477" cy="32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30000" dirty="0" smtClean="0">
                  <a:ln>
                    <a:noFill/>
                  </a:ln>
                  <a:solidFill>
                    <a:schemeClr val="tx1"/>
                  </a:solidFill>
                  <a:effectLst/>
                  <a:latin typeface="Calibri" pitchFamily="34" charset="0"/>
                  <a:cs typeface="Arial" pitchFamily="34" charset="0"/>
                </a:rPr>
                <a:t>+</a:t>
              </a:r>
              <a:r>
                <a:rPr kumimoji="0" lang="id-ID" b="0" i="0" u="none" strike="noStrike" cap="none" normalizeH="0" baseline="0" dirty="0" smtClean="0">
                  <a:ln>
                    <a:noFill/>
                  </a:ln>
                  <a:solidFill>
                    <a:schemeClr val="tx1"/>
                  </a:solidFill>
                  <a:effectLst/>
                  <a:latin typeface="Calibri" pitchFamily="34" charset="0"/>
                  <a:cs typeface="Arial" pitchFamily="34" charset="0"/>
                </a:rPr>
                <a:t>R</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8181" name="AutoShape 5"/>
            <p:cNvCxnSpPr>
              <a:cxnSpLocks noChangeShapeType="1"/>
            </p:cNvCxnSpPr>
            <p:nvPr/>
          </p:nvCxnSpPr>
          <p:spPr bwMode="auto">
            <a:xfrm>
              <a:off x="2622" y="5328"/>
              <a:ext cx="992" cy="1"/>
            </a:xfrm>
            <a:prstGeom prst="straightConnector1">
              <a:avLst/>
            </a:prstGeom>
            <a:noFill/>
            <a:ln w="9525">
              <a:solidFill>
                <a:srgbClr val="000000"/>
              </a:solidFill>
              <a:round/>
              <a:headEnd/>
              <a:tailEnd/>
            </a:ln>
          </p:spPr>
        </p:cxnSp>
        <p:cxnSp>
          <p:nvCxnSpPr>
            <p:cNvPr id="178182" name="AutoShape 6"/>
            <p:cNvCxnSpPr>
              <a:cxnSpLocks noChangeShapeType="1"/>
            </p:cNvCxnSpPr>
            <p:nvPr/>
          </p:nvCxnSpPr>
          <p:spPr bwMode="auto">
            <a:xfrm>
              <a:off x="3141" y="5341"/>
              <a:ext cx="0" cy="537"/>
            </a:xfrm>
            <a:prstGeom prst="straightConnector1">
              <a:avLst/>
            </a:prstGeom>
            <a:noFill/>
            <a:ln w="9525">
              <a:solidFill>
                <a:srgbClr val="000000"/>
              </a:solidFill>
              <a:round/>
              <a:headEnd/>
              <a:tailEnd/>
            </a:ln>
          </p:spPr>
        </p:cxnSp>
        <p:cxnSp>
          <p:nvCxnSpPr>
            <p:cNvPr id="178183" name="AutoShape 7"/>
            <p:cNvCxnSpPr>
              <a:cxnSpLocks noChangeShapeType="1"/>
            </p:cNvCxnSpPr>
            <p:nvPr/>
          </p:nvCxnSpPr>
          <p:spPr bwMode="auto">
            <a:xfrm>
              <a:off x="3141" y="5328"/>
              <a:ext cx="598" cy="550"/>
            </a:xfrm>
            <a:prstGeom prst="straightConnector1">
              <a:avLst/>
            </a:prstGeom>
            <a:noFill/>
            <a:ln w="9525">
              <a:solidFill>
                <a:srgbClr val="000000"/>
              </a:solidFill>
              <a:round/>
              <a:headEnd/>
              <a:tailEnd type="oval" w="med" len="med"/>
            </a:ln>
          </p:spPr>
        </p:cxnSp>
        <p:cxnSp>
          <p:nvCxnSpPr>
            <p:cNvPr id="178184" name="AutoShape 8"/>
            <p:cNvCxnSpPr>
              <a:cxnSpLocks noChangeShapeType="1"/>
            </p:cNvCxnSpPr>
            <p:nvPr/>
          </p:nvCxnSpPr>
          <p:spPr bwMode="auto">
            <a:xfrm flipH="1">
              <a:off x="2710" y="5341"/>
              <a:ext cx="431" cy="537"/>
            </a:xfrm>
            <a:prstGeom prst="straightConnector1">
              <a:avLst/>
            </a:prstGeom>
            <a:noFill/>
            <a:ln w="9525">
              <a:solidFill>
                <a:srgbClr val="000000"/>
              </a:solidFill>
              <a:round/>
              <a:headEnd/>
              <a:tailEnd type="oval" w="med" len="med"/>
            </a:ln>
          </p:spPr>
        </p:cxnSp>
        <p:cxnSp>
          <p:nvCxnSpPr>
            <p:cNvPr id="178185" name="AutoShape 9"/>
            <p:cNvCxnSpPr>
              <a:cxnSpLocks noChangeShapeType="1"/>
            </p:cNvCxnSpPr>
            <p:nvPr/>
          </p:nvCxnSpPr>
          <p:spPr bwMode="auto">
            <a:xfrm>
              <a:off x="3739" y="5878"/>
              <a:ext cx="642" cy="0"/>
            </a:xfrm>
            <a:prstGeom prst="straightConnector1">
              <a:avLst/>
            </a:prstGeom>
            <a:noFill/>
            <a:ln w="9525">
              <a:solidFill>
                <a:srgbClr val="000000"/>
              </a:solidFill>
              <a:round/>
              <a:headEnd/>
              <a:tailEnd/>
            </a:ln>
          </p:spPr>
        </p:cxnSp>
        <p:cxnSp>
          <p:nvCxnSpPr>
            <p:cNvPr id="178186" name="AutoShape 10"/>
            <p:cNvCxnSpPr>
              <a:cxnSpLocks noChangeShapeType="1"/>
            </p:cNvCxnSpPr>
            <p:nvPr/>
          </p:nvCxnSpPr>
          <p:spPr bwMode="auto">
            <a:xfrm flipH="1">
              <a:off x="3796" y="5878"/>
              <a:ext cx="279" cy="602"/>
            </a:xfrm>
            <a:prstGeom prst="straightConnector1">
              <a:avLst/>
            </a:prstGeom>
            <a:noFill/>
            <a:ln w="9525">
              <a:solidFill>
                <a:srgbClr val="000000"/>
              </a:solidFill>
              <a:round/>
              <a:headEnd/>
              <a:tailEnd type="oval" w="med" len="med"/>
            </a:ln>
          </p:spPr>
        </p:cxnSp>
        <p:cxnSp>
          <p:nvCxnSpPr>
            <p:cNvPr id="178187" name="AutoShape 11"/>
            <p:cNvCxnSpPr>
              <a:cxnSpLocks noChangeShapeType="1"/>
            </p:cNvCxnSpPr>
            <p:nvPr/>
          </p:nvCxnSpPr>
          <p:spPr bwMode="auto">
            <a:xfrm>
              <a:off x="4075" y="5878"/>
              <a:ext cx="231" cy="602"/>
            </a:xfrm>
            <a:prstGeom prst="straightConnector1">
              <a:avLst/>
            </a:prstGeom>
            <a:noFill/>
            <a:ln w="9525">
              <a:solidFill>
                <a:srgbClr val="000000"/>
              </a:solidFill>
              <a:round/>
              <a:headEnd/>
              <a:tailEnd type="oval" w="med" len="med"/>
            </a:ln>
          </p:spPr>
        </p:cxnSp>
        <p:cxnSp>
          <p:nvCxnSpPr>
            <p:cNvPr id="178188" name="AutoShape 12"/>
            <p:cNvCxnSpPr>
              <a:cxnSpLocks noChangeShapeType="1"/>
            </p:cNvCxnSpPr>
            <p:nvPr/>
          </p:nvCxnSpPr>
          <p:spPr bwMode="auto">
            <a:xfrm>
              <a:off x="3154" y="5878"/>
              <a:ext cx="271" cy="0"/>
            </a:xfrm>
            <a:prstGeom prst="straightConnector1">
              <a:avLst/>
            </a:prstGeom>
            <a:noFill/>
            <a:ln w="9525">
              <a:solidFill>
                <a:srgbClr val="000000"/>
              </a:solidFill>
              <a:round/>
              <a:headEnd/>
              <a:tailEnd type="oval" w="med" len="med"/>
            </a:ln>
          </p:spPr>
        </p:cxnSp>
        <p:cxnSp>
          <p:nvCxnSpPr>
            <p:cNvPr id="178189" name="AutoShape 13"/>
            <p:cNvCxnSpPr>
              <a:cxnSpLocks noChangeShapeType="1"/>
            </p:cNvCxnSpPr>
            <p:nvPr/>
          </p:nvCxnSpPr>
          <p:spPr bwMode="auto">
            <a:xfrm>
              <a:off x="3277" y="5878"/>
              <a:ext cx="0" cy="602"/>
            </a:xfrm>
            <a:prstGeom prst="straightConnector1">
              <a:avLst/>
            </a:prstGeom>
            <a:noFill/>
            <a:ln w="9525">
              <a:solidFill>
                <a:srgbClr val="000000"/>
              </a:solidFill>
              <a:round/>
              <a:headEnd/>
              <a:tailEnd/>
            </a:ln>
          </p:spPr>
        </p:cxnSp>
        <p:cxnSp>
          <p:nvCxnSpPr>
            <p:cNvPr id="178190" name="AutoShape 14"/>
            <p:cNvCxnSpPr>
              <a:cxnSpLocks noChangeShapeType="1"/>
            </p:cNvCxnSpPr>
            <p:nvPr/>
          </p:nvCxnSpPr>
          <p:spPr bwMode="auto">
            <a:xfrm flipH="1">
              <a:off x="2034" y="5878"/>
              <a:ext cx="676" cy="0"/>
            </a:xfrm>
            <a:prstGeom prst="straightConnector1">
              <a:avLst/>
            </a:prstGeom>
            <a:noFill/>
            <a:ln w="9525">
              <a:solidFill>
                <a:srgbClr val="000000"/>
              </a:solidFill>
              <a:round/>
              <a:headEnd/>
              <a:tailEnd/>
            </a:ln>
          </p:spPr>
        </p:cxnSp>
        <p:cxnSp>
          <p:nvCxnSpPr>
            <p:cNvPr id="178191" name="AutoShape 15"/>
            <p:cNvCxnSpPr>
              <a:cxnSpLocks noChangeShapeType="1"/>
            </p:cNvCxnSpPr>
            <p:nvPr/>
          </p:nvCxnSpPr>
          <p:spPr bwMode="auto">
            <a:xfrm>
              <a:off x="2383" y="5878"/>
              <a:ext cx="0" cy="602"/>
            </a:xfrm>
            <a:prstGeom prst="straightConnector1">
              <a:avLst/>
            </a:prstGeom>
            <a:noFill/>
            <a:ln w="9525">
              <a:solidFill>
                <a:srgbClr val="000000"/>
              </a:solidFill>
              <a:round/>
              <a:headEnd/>
              <a:tailEnd type="oval" w="med" len="med"/>
            </a:ln>
          </p:spPr>
        </p:cxnSp>
        <p:cxnSp>
          <p:nvCxnSpPr>
            <p:cNvPr id="178192" name="AutoShape 16"/>
            <p:cNvCxnSpPr>
              <a:cxnSpLocks noChangeShapeType="1"/>
            </p:cNvCxnSpPr>
            <p:nvPr/>
          </p:nvCxnSpPr>
          <p:spPr bwMode="auto">
            <a:xfrm>
              <a:off x="2383" y="5878"/>
              <a:ext cx="327" cy="602"/>
            </a:xfrm>
            <a:prstGeom prst="straightConnector1">
              <a:avLst/>
            </a:prstGeom>
            <a:noFill/>
            <a:ln w="9525">
              <a:solidFill>
                <a:srgbClr val="000000"/>
              </a:solidFill>
              <a:round/>
              <a:headEnd/>
              <a:tailEnd type="oval" w="med" len="med"/>
            </a:ln>
          </p:spPr>
        </p:cxnSp>
        <p:cxnSp>
          <p:nvCxnSpPr>
            <p:cNvPr id="178193" name="AutoShape 17"/>
            <p:cNvCxnSpPr>
              <a:cxnSpLocks noChangeShapeType="1"/>
            </p:cNvCxnSpPr>
            <p:nvPr/>
          </p:nvCxnSpPr>
          <p:spPr bwMode="auto">
            <a:xfrm flipH="1">
              <a:off x="2034" y="5878"/>
              <a:ext cx="349" cy="602"/>
            </a:xfrm>
            <a:prstGeom prst="straightConnector1">
              <a:avLst/>
            </a:prstGeom>
            <a:noFill/>
            <a:ln w="9525">
              <a:solidFill>
                <a:srgbClr val="000000"/>
              </a:solidFill>
              <a:round/>
              <a:headEnd/>
              <a:tailEnd type="oval" w="med" len="med"/>
            </a:ln>
          </p:spPr>
        </p:cxnSp>
        <p:cxnSp>
          <p:nvCxnSpPr>
            <p:cNvPr id="178194" name="AutoShape 18"/>
            <p:cNvCxnSpPr>
              <a:cxnSpLocks noChangeShapeType="1"/>
            </p:cNvCxnSpPr>
            <p:nvPr/>
          </p:nvCxnSpPr>
          <p:spPr bwMode="auto">
            <a:xfrm flipH="1">
              <a:off x="1519" y="6480"/>
              <a:ext cx="515" cy="0"/>
            </a:xfrm>
            <a:prstGeom prst="straightConnector1">
              <a:avLst/>
            </a:prstGeom>
            <a:noFill/>
            <a:ln w="9525">
              <a:solidFill>
                <a:srgbClr val="000000"/>
              </a:solidFill>
              <a:round/>
              <a:headEnd/>
              <a:tailEnd/>
            </a:ln>
          </p:spPr>
        </p:cxnSp>
        <p:cxnSp>
          <p:nvCxnSpPr>
            <p:cNvPr id="178195" name="AutoShape 19"/>
            <p:cNvCxnSpPr>
              <a:cxnSpLocks noChangeShapeType="1"/>
            </p:cNvCxnSpPr>
            <p:nvPr/>
          </p:nvCxnSpPr>
          <p:spPr bwMode="auto">
            <a:xfrm flipH="1">
              <a:off x="1479" y="6480"/>
              <a:ext cx="288" cy="759"/>
            </a:xfrm>
            <a:prstGeom prst="straightConnector1">
              <a:avLst/>
            </a:prstGeom>
            <a:noFill/>
            <a:ln w="9525">
              <a:solidFill>
                <a:srgbClr val="000000"/>
              </a:solidFill>
              <a:round/>
              <a:headEnd/>
              <a:tailEnd type="oval" w="med" len="med"/>
            </a:ln>
          </p:spPr>
        </p:cxnSp>
        <p:cxnSp>
          <p:nvCxnSpPr>
            <p:cNvPr id="178196" name="AutoShape 20"/>
            <p:cNvCxnSpPr>
              <a:cxnSpLocks noChangeShapeType="1"/>
            </p:cNvCxnSpPr>
            <p:nvPr/>
          </p:nvCxnSpPr>
          <p:spPr bwMode="auto">
            <a:xfrm>
              <a:off x="1767" y="6480"/>
              <a:ext cx="267" cy="759"/>
            </a:xfrm>
            <a:prstGeom prst="straightConnector1">
              <a:avLst/>
            </a:prstGeom>
            <a:noFill/>
            <a:ln w="9525">
              <a:solidFill>
                <a:srgbClr val="000000"/>
              </a:solidFill>
              <a:round/>
              <a:headEnd/>
              <a:tailEnd type="oval" w="med" len="med"/>
            </a:ln>
          </p:spPr>
        </p:cxnSp>
        <p:sp>
          <p:nvSpPr>
            <p:cNvPr id="178197" name="AutoShape 21"/>
            <p:cNvSpPr>
              <a:spLocks noChangeArrowheads="1"/>
            </p:cNvSpPr>
            <p:nvPr/>
          </p:nvSpPr>
          <p:spPr bwMode="auto">
            <a:xfrm>
              <a:off x="2578" y="5276"/>
              <a:ext cx="143" cy="118"/>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8198" name="Text Box 22"/>
            <p:cNvSpPr txBox="1">
              <a:spLocks noChangeArrowheads="1"/>
            </p:cNvSpPr>
            <p:nvPr/>
          </p:nvSpPr>
          <p:spPr bwMode="auto">
            <a:xfrm>
              <a:off x="2276" y="5016"/>
              <a:ext cx="440"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a:t>
              </a:r>
              <a:r>
                <a:rPr kumimoji="0" lang="id-ID" b="0"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8199" name="AutoShape 23"/>
            <p:cNvSpPr>
              <a:spLocks noChangeArrowheads="1"/>
            </p:cNvSpPr>
            <p:nvPr/>
          </p:nvSpPr>
          <p:spPr bwMode="auto">
            <a:xfrm>
              <a:off x="3078" y="5826"/>
              <a:ext cx="143" cy="118"/>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8200" name="AutoShape 24"/>
            <p:cNvSpPr>
              <a:spLocks noChangeArrowheads="1"/>
            </p:cNvSpPr>
            <p:nvPr/>
          </p:nvSpPr>
          <p:spPr bwMode="auto">
            <a:xfrm>
              <a:off x="3214" y="6375"/>
              <a:ext cx="143" cy="118"/>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8201" name="Text Box 25"/>
            <p:cNvSpPr txBox="1">
              <a:spLocks noChangeArrowheads="1"/>
            </p:cNvSpPr>
            <p:nvPr/>
          </p:nvSpPr>
          <p:spPr bwMode="auto">
            <a:xfrm>
              <a:off x="2551" y="5901"/>
              <a:ext cx="527"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S</a:t>
              </a:r>
              <a:r>
                <a:rPr kumimoji="0" lang="id-ID" b="0" i="0" u="none" strike="noStrike" cap="none" normalizeH="0" baseline="3000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78202" name="Text Box 26"/>
            <p:cNvSpPr txBox="1">
              <a:spLocks noChangeArrowheads="1"/>
            </p:cNvSpPr>
            <p:nvPr/>
          </p:nvSpPr>
          <p:spPr bwMode="auto">
            <a:xfrm>
              <a:off x="3614" y="5550"/>
              <a:ext cx="527"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K</a:t>
              </a:r>
              <a:r>
                <a:rPr kumimoji="0" lang="id-ID" b="0"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8203" name="Text Box 27"/>
            <p:cNvSpPr txBox="1">
              <a:spLocks noChangeArrowheads="1"/>
            </p:cNvSpPr>
            <p:nvPr/>
          </p:nvSpPr>
          <p:spPr bwMode="auto">
            <a:xfrm>
              <a:off x="1799" y="6455"/>
              <a:ext cx="527"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Sc</a:t>
              </a:r>
              <a:r>
                <a:rPr kumimoji="0" lang="id-ID" b="0"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8204" name="Text Box 28"/>
            <p:cNvSpPr txBox="1">
              <a:spLocks noChangeArrowheads="1"/>
            </p:cNvSpPr>
            <p:nvPr/>
          </p:nvSpPr>
          <p:spPr bwMode="auto">
            <a:xfrm>
              <a:off x="2160" y="6485"/>
              <a:ext cx="527"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Sb</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8205" name="Text Box 29"/>
            <p:cNvSpPr txBox="1">
              <a:spLocks noChangeArrowheads="1"/>
            </p:cNvSpPr>
            <p:nvPr/>
          </p:nvSpPr>
          <p:spPr bwMode="auto">
            <a:xfrm>
              <a:off x="2513" y="6472"/>
              <a:ext cx="527"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Sa</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8206" name="Text Box 30"/>
            <p:cNvSpPr txBox="1">
              <a:spLocks noChangeArrowheads="1"/>
            </p:cNvSpPr>
            <p:nvPr/>
          </p:nvSpPr>
          <p:spPr bwMode="auto">
            <a:xfrm>
              <a:off x="3000" y="6491"/>
              <a:ext cx="527"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Ra</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8207" name="Text Box 31"/>
            <p:cNvSpPr txBox="1">
              <a:spLocks noChangeArrowheads="1"/>
            </p:cNvSpPr>
            <p:nvPr/>
          </p:nvSpPr>
          <p:spPr bwMode="auto">
            <a:xfrm>
              <a:off x="3559" y="6468"/>
              <a:ext cx="527"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Ka</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8208" name="Text Box 32"/>
            <p:cNvSpPr txBox="1">
              <a:spLocks noChangeArrowheads="1"/>
            </p:cNvSpPr>
            <p:nvPr/>
          </p:nvSpPr>
          <p:spPr bwMode="auto">
            <a:xfrm>
              <a:off x="4127" y="6481"/>
              <a:ext cx="527"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Kb</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8209" name="Text Box 33"/>
            <p:cNvSpPr txBox="1">
              <a:spLocks noChangeArrowheads="1"/>
            </p:cNvSpPr>
            <p:nvPr/>
          </p:nvSpPr>
          <p:spPr bwMode="auto">
            <a:xfrm>
              <a:off x="1259" y="7241"/>
              <a:ext cx="527"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Sca</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8210" name="Text Box 34"/>
            <p:cNvSpPr txBox="1">
              <a:spLocks noChangeArrowheads="1"/>
            </p:cNvSpPr>
            <p:nvPr/>
          </p:nvSpPr>
          <p:spPr bwMode="auto">
            <a:xfrm>
              <a:off x="1837" y="7234"/>
              <a:ext cx="527"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Scb</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1752600"/>
            <a:ext cx="8686800" cy="3886200"/>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41763" algn="just"/>
            <a:r>
              <a:rPr lang="id-ID" sz="1800" dirty="0" smtClean="0">
                <a:solidFill>
                  <a:schemeClr val="tx1"/>
                </a:solidFill>
              </a:rPr>
              <a:t>A meninggal dunia pada tahun 1967 dengan ahli : waris ½ Ba menggantikan B, Ca dan Cb menggantikan C. E anak luar kawin dari B tidak dapat menggantikan tempat B.</a:t>
            </a:r>
          </a:p>
          <a:p>
            <a:pPr marL="3941763" algn="just"/>
            <a:r>
              <a:rPr lang="id-ID" sz="1800" dirty="0" smtClean="0">
                <a:solidFill>
                  <a:schemeClr val="tx1"/>
                </a:solidFill>
              </a:rPr>
              <a:t> </a:t>
            </a:r>
          </a:p>
          <a:p>
            <a:pPr marL="342900" lvl="0" indent="-342900" algn="just">
              <a:lnSpc>
                <a:spcPct val="150000"/>
              </a:lnSpc>
            </a:pPr>
            <a:endParaRPr lang="id-ID" sz="1800" dirty="0">
              <a:solidFill>
                <a:schemeClr val="tx1"/>
              </a:solidFill>
              <a:latin typeface="Times New Roman" pitchFamily="18" charset="0"/>
              <a:cs typeface="Times New Roman" pitchFamily="18" charset="0"/>
            </a:endParaRPr>
          </a:p>
        </p:txBody>
      </p:sp>
      <p:grpSp>
        <p:nvGrpSpPr>
          <p:cNvPr id="179229" name="Group 29"/>
          <p:cNvGrpSpPr>
            <a:grpSpLocks/>
          </p:cNvGrpSpPr>
          <p:nvPr/>
        </p:nvGrpSpPr>
        <p:grpSpPr bwMode="auto">
          <a:xfrm>
            <a:off x="609600" y="2361752"/>
            <a:ext cx="3657600" cy="3048451"/>
            <a:chOff x="2236" y="10217"/>
            <a:chExt cx="3168" cy="2493"/>
          </a:xfrm>
        </p:grpSpPr>
        <p:cxnSp>
          <p:nvCxnSpPr>
            <p:cNvPr id="179230" name="AutoShape 30"/>
            <p:cNvCxnSpPr>
              <a:cxnSpLocks noChangeShapeType="1"/>
            </p:cNvCxnSpPr>
            <p:nvPr/>
          </p:nvCxnSpPr>
          <p:spPr bwMode="auto">
            <a:xfrm>
              <a:off x="3033" y="10630"/>
              <a:ext cx="1354" cy="0"/>
            </a:xfrm>
            <a:prstGeom prst="straightConnector1">
              <a:avLst/>
            </a:prstGeom>
            <a:noFill/>
            <a:ln w="9525">
              <a:solidFill>
                <a:srgbClr val="000000"/>
              </a:solidFill>
              <a:round/>
              <a:headEnd/>
              <a:tailEnd/>
            </a:ln>
          </p:spPr>
        </p:cxnSp>
        <p:cxnSp>
          <p:nvCxnSpPr>
            <p:cNvPr id="179231" name="AutoShape 31"/>
            <p:cNvCxnSpPr>
              <a:cxnSpLocks noChangeShapeType="1"/>
            </p:cNvCxnSpPr>
            <p:nvPr/>
          </p:nvCxnSpPr>
          <p:spPr bwMode="auto">
            <a:xfrm flipH="1">
              <a:off x="3299" y="10643"/>
              <a:ext cx="454" cy="864"/>
            </a:xfrm>
            <a:prstGeom prst="straightConnector1">
              <a:avLst/>
            </a:prstGeom>
            <a:noFill/>
            <a:ln w="9525">
              <a:solidFill>
                <a:srgbClr val="000000"/>
              </a:solidFill>
              <a:round/>
              <a:headEnd/>
              <a:tailEnd/>
            </a:ln>
          </p:spPr>
        </p:cxnSp>
        <p:cxnSp>
          <p:nvCxnSpPr>
            <p:cNvPr id="179232" name="AutoShape 32"/>
            <p:cNvCxnSpPr>
              <a:cxnSpLocks noChangeShapeType="1"/>
            </p:cNvCxnSpPr>
            <p:nvPr/>
          </p:nvCxnSpPr>
          <p:spPr bwMode="auto">
            <a:xfrm>
              <a:off x="3760" y="10643"/>
              <a:ext cx="452" cy="864"/>
            </a:xfrm>
            <a:prstGeom prst="straightConnector1">
              <a:avLst/>
            </a:prstGeom>
            <a:noFill/>
            <a:ln w="9525">
              <a:solidFill>
                <a:srgbClr val="000000"/>
              </a:solidFill>
              <a:round/>
              <a:headEnd/>
              <a:tailEnd type="oval" w="med" len="med"/>
            </a:ln>
          </p:spPr>
        </p:cxnSp>
        <p:cxnSp>
          <p:nvCxnSpPr>
            <p:cNvPr id="179233" name="AutoShape 33"/>
            <p:cNvCxnSpPr>
              <a:cxnSpLocks noChangeShapeType="1"/>
            </p:cNvCxnSpPr>
            <p:nvPr/>
          </p:nvCxnSpPr>
          <p:spPr bwMode="auto">
            <a:xfrm>
              <a:off x="4212" y="11507"/>
              <a:ext cx="1060" cy="0"/>
            </a:xfrm>
            <a:prstGeom prst="straightConnector1">
              <a:avLst/>
            </a:prstGeom>
            <a:noFill/>
            <a:ln w="9525">
              <a:solidFill>
                <a:srgbClr val="000000"/>
              </a:solidFill>
              <a:round/>
              <a:headEnd/>
              <a:tailEnd/>
            </a:ln>
          </p:spPr>
        </p:cxnSp>
        <p:cxnSp>
          <p:nvCxnSpPr>
            <p:cNvPr id="179234" name="AutoShape 34"/>
            <p:cNvCxnSpPr>
              <a:cxnSpLocks noChangeShapeType="1"/>
            </p:cNvCxnSpPr>
            <p:nvPr/>
          </p:nvCxnSpPr>
          <p:spPr bwMode="auto">
            <a:xfrm flipH="1">
              <a:off x="2396" y="11507"/>
              <a:ext cx="903" cy="0"/>
            </a:xfrm>
            <a:prstGeom prst="straightConnector1">
              <a:avLst/>
            </a:prstGeom>
            <a:noFill/>
            <a:ln w="9525">
              <a:solidFill>
                <a:srgbClr val="000000"/>
              </a:solidFill>
              <a:round/>
              <a:headEnd/>
              <a:tailEnd/>
            </a:ln>
          </p:spPr>
        </p:cxnSp>
        <p:cxnSp>
          <p:nvCxnSpPr>
            <p:cNvPr id="179235" name="AutoShape 35"/>
            <p:cNvCxnSpPr>
              <a:cxnSpLocks noChangeShapeType="1"/>
            </p:cNvCxnSpPr>
            <p:nvPr/>
          </p:nvCxnSpPr>
          <p:spPr bwMode="auto">
            <a:xfrm>
              <a:off x="4738" y="11507"/>
              <a:ext cx="0" cy="707"/>
            </a:xfrm>
            <a:prstGeom prst="straightConnector1">
              <a:avLst/>
            </a:prstGeom>
            <a:noFill/>
            <a:ln w="9525">
              <a:solidFill>
                <a:srgbClr val="000000"/>
              </a:solidFill>
              <a:round/>
              <a:headEnd/>
              <a:tailEnd/>
            </a:ln>
          </p:spPr>
        </p:cxnSp>
        <p:cxnSp>
          <p:nvCxnSpPr>
            <p:cNvPr id="179236" name="AutoShape 36"/>
            <p:cNvCxnSpPr>
              <a:cxnSpLocks noChangeShapeType="1"/>
            </p:cNvCxnSpPr>
            <p:nvPr/>
          </p:nvCxnSpPr>
          <p:spPr bwMode="auto">
            <a:xfrm>
              <a:off x="3760" y="11507"/>
              <a:ext cx="452" cy="0"/>
            </a:xfrm>
            <a:prstGeom prst="straightConnector1">
              <a:avLst/>
            </a:prstGeom>
            <a:noFill/>
            <a:ln w="9525">
              <a:solidFill>
                <a:srgbClr val="000000"/>
              </a:solidFill>
              <a:prstDash val="dash"/>
              <a:round/>
              <a:headEnd/>
              <a:tailEnd/>
            </a:ln>
          </p:spPr>
        </p:cxnSp>
        <p:cxnSp>
          <p:nvCxnSpPr>
            <p:cNvPr id="179237" name="AutoShape 37"/>
            <p:cNvCxnSpPr>
              <a:cxnSpLocks noChangeShapeType="1"/>
            </p:cNvCxnSpPr>
            <p:nvPr/>
          </p:nvCxnSpPr>
          <p:spPr bwMode="auto">
            <a:xfrm>
              <a:off x="3984" y="11507"/>
              <a:ext cx="0" cy="812"/>
            </a:xfrm>
            <a:prstGeom prst="straightConnector1">
              <a:avLst/>
            </a:prstGeom>
            <a:noFill/>
            <a:ln w="9525">
              <a:solidFill>
                <a:srgbClr val="000000"/>
              </a:solidFill>
              <a:prstDash val="dash"/>
              <a:round/>
              <a:headEnd/>
              <a:tailEnd type="oval" w="med" len="med"/>
            </a:ln>
          </p:spPr>
        </p:cxnSp>
        <p:cxnSp>
          <p:nvCxnSpPr>
            <p:cNvPr id="179238" name="AutoShape 38"/>
            <p:cNvCxnSpPr>
              <a:cxnSpLocks noChangeShapeType="1"/>
            </p:cNvCxnSpPr>
            <p:nvPr/>
          </p:nvCxnSpPr>
          <p:spPr bwMode="auto">
            <a:xfrm flipH="1">
              <a:off x="2500" y="11507"/>
              <a:ext cx="416" cy="812"/>
            </a:xfrm>
            <a:prstGeom prst="straightConnector1">
              <a:avLst/>
            </a:prstGeom>
            <a:noFill/>
            <a:ln w="9525">
              <a:solidFill>
                <a:srgbClr val="000000"/>
              </a:solidFill>
              <a:round/>
              <a:headEnd/>
              <a:tailEnd type="oval" w="med" len="med"/>
            </a:ln>
          </p:spPr>
        </p:cxnSp>
        <p:cxnSp>
          <p:nvCxnSpPr>
            <p:cNvPr id="179239" name="AutoShape 39"/>
            <p:cNvCxnSpPr>
              <a:cxnSpLocks noChangeShapeType="1"/>
            </p:cNvCxnSpPr>
            <p:nvPr/>
          </p:nvCxnSpPr>
          <p:spPr bwMode="auto">
            <a:xfrm>
              <a:off x="2932" y="11507"/>
              <a:ext cx="344" cy="812"/>
            </a:xfrm>
            <a:prstGeom prst="straightConnector1">
              <a:avLst/>
            </a:prstGeom>
            <a:noFill/>
            <a:ln w="9525">
              <a:solidFill>
                <a:srgbClr val="000000"/>
              </a:solidFill>
              <a:round/>
              <a:headEnd/>
              <a:tailEnd type="oval" w="med" len="med"/>
            </a:ln>
          </p:spPr>
        </p:cxnSp>
        <p:sp>
          <p:nvSpPr>
            <p:cNvPr id="179240" name="AutoShape 40"/>
            <p:cNvSpPr>
              <a:spLocks noChangeArrowheads="1"/>
            </p:cNvSpPr>
            <p:nvPr/>
          </p:nvSpPr>
          <p:spPr bwMode="auto">
            <a:xfrm>
              <a:off x="4348" y="10552"/>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9241" name="AutoShape 41"/>
            <p:cNvSpPr>
              <a:spLocks noChangeArrowheads="1"/>
            </p:cNvSpPr>
            <p:nvPr/>
          </p:nvSpPr>
          <p:spPr bwMode="auto">
            <a:xfrm>
              <a:off x="4657" y="12149"/>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9242" name="Text Box 42"/>
            <p:cNvSpPr txBox="1">
              <a:spLocks noChangeArrowheads="1"/>
            </p:cNvSpPr>
            <p:nvPr/>
          </p:nvSpPr>
          <p:spPr bwMode="auto">
            <a:xfrm>
              <a:off x="2236" y="12348"/>
              <a:ext cx="510" cy="35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Ca</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9243" name="Text Box 43"/>
            <p:cNvSpPr txBox="1">
              <a:spLocks noChangeArrowheads="1"/>
            </p:cNvSpPr>
            <p:nvPr/>
          </p:nvSpPr>
          <p:spPr bwMode="auto">
            <a:xfrm>
              <a:off x="3047" y="12357"/>
              <a:ext cx="510" cy="35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Cb</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9244" name="Text Box 44"/>
            <p:cNvSpPr txBox="1">
              <a:spLocks noChangeArrowheads="1"/>
            </p:cNvSpPr>
            <p:nvPr/>
          </p:nvSpPr>
          <p:spPr bwMode="auto">
            <a:xfrm>
              <a:off x="3794" y="12350"/>
              <a:ext cx="510" cy="35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E</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9245" name="Text Box 45"/>
            <p:cNvSpPr txBox="1">
              <a:spLocks noChangeArrowheads="1"/>
            </p:cNvSpPr>
            <p:nvPr/>
          </p:nvSpPr>
          <p:spPr bwMode="auto">
            <a:xfrm>
              <a:off x="4478" y="12319"/>
              <a:ext cx="510" cy="35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Ba</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9246" name="Text Box 46"/>
            <p:cNvSpPr txBox="1">
              <a:spLocks noChangeArrowheads="1"/>
            </p:cNvSpPr>
            <p:nvPr/>
          </p:nvSpPr>
          <p:spPr bwMode="auto">
            <a:xfrm>
              <a:off x="3136" y="11507"/>
              <a:ext cx="510" cy="35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C</a:t>
              </a:r>
              <a:r>
                <a:rPr kumimoji="0" lang="id-ID" b="0"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9247" name="Text Box 47"/>
            <p:cNvSpPr txBox="1">
              <a:spLocks noChangeArrowheads="1"/>
            </p:cNvSpPr>
            <p:nvPr/>
          </p:nvSpPr>
          <p:spPr bwMode="auto">
            <a:xfrm>
              <a:off x="4034" y="11507"/>
              <a:ext cx="510" cy="35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B</a:t>
              </a:r>
              <a:r>
                <a:rPr kumimoji="0" lang="id-ID" b="0"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9248" name="Text Box 48"/>
            <p:cNvSpPr txBox="1">
              <a:spLocks noChangeArrowheads="1"/>
            </p:cNvSpPr>
            <p:nvPr/>
          </p:nvSpPr>
          <p:spPr bwMode="auto">
            <a:xfrm>
              <a:off x="4387" y="10217"/>
              <a:ext cx="510" cy="35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A</a:t>
              </a:r>
              <a:r>
                <a:rPr kumimoji="0" lang="id-ID" b="0" i="0" u="none" strike="noStrike" cap="none" normalizeH="0" baseline="3000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79249" name="Text Box 49"/>
            <p:cNvSpPr txBox="1">
              <a:spLocks noChangeArrowheads="1"/>
            </p:cNvSpPr>
            <p:nvPr/>
          </p:nvSpPr>
          <p:spPr bwMode="auto">
            <a:xfrm>
              <a:off x="4577" y="10529"/>
              <a:ext cx="827" cy="35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1967</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7" name="TextBox 86"/>
          <p:cNvSpPr txBox="1"/>
          <p:nvPr/>
        </p:nvSpPr>
        <p:spPr>
          <a:xfrm>
            <a:off x="609600" y="2052935"/>
            <a:ext cx="1377300" cy="369332"/>
          </a:xfrm>
          <a:prstGeom prst="rect">
            <a:avLst/>
          </a:prstGeom>
          <a:noFill/>
        </p:spPr>
        <p:txBody>
          <a:bodyPr wrap="none" rtlCol="0">
            <a:spAutoFit/>
          </a:bodyPr>
          <a:lstStyle/>
          <a:p>
            <a:r>
              <a:rPr lang="id-ID" sz="1800" b="1" dirty="0" smtClean="0"/>
              <a:t>Contoh III :</a:t>
            </a:r>
            <a:endParaRPr lang="id-ID" sz="1800" b="1" dirty="0"/>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1066800"/>
            <a:ext cx="8686800" cy="4953000"/>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41763" algn="just"/>
            <a:r>
              <a:rPr lang="id-ID" sz="1800" dirty="0" smtClean="0">
                <a:solidFill>
                  <a:schemeClr val="tx1"/>
                </a:solidFill>
              </a:rPr>
              <a:t>Ahli waris A :</a:t>
            </a:r>
          </a:p>
          <a:p>
            <a:pPr marL="3941763" algn="just"/>
            <a:r>
              <a:rPr lang="id-ID" sz="1800" dirty="0" smtClean="0">
                <a:solidFill>
                  <a:schemeClr val="tx1"/>
                </a:solidFill>
              </a:rPr>
              <a:t>B. Ca, Cb menggantikan C yang telah meninggal. Ea dan Eb menggantikan E anak luar kawin. Jadi kedudukan anak luar kawin dapat digantikan oleh anaknya.</a:t>
            </a:r>
          </a:p>
          <a:p>
            <a:pPr marL="342900" lvl="0" indent="-342900" algn="just">
              <a:lnSpc>
                <a:spcPct val="150000"/>
              </a:lnSpc>
            </a:pPr>
            <a:endParaRPr lang="id-ID" sz="1800" dirty="0">
              <a:solidFill>
                <a:schemeClr val="tx1"/>
              </a:solidFill>
              <a:latin typeface="Times New Roman" pitchFamily="18" charset="0"/>
              <a:cs typeface="Times New Roman" pitchFamily="18" charset="0"/>
            </a:endParaRPr>
          </a:p>
        </p:txBody>
      </p:sp>
      <p:grpSp>
        <p:nvGrpSpPr>
          <p:cNvPr id="2" name="Group 2"/>
          <p:cNvGrpSpPr>
            <a:grpSpLocks/>
          </p:cNvGrpSpPr>
          <p:nvPr/>
        </p:nvGrpSpPr>
        <p:grpSpPr bwMode="auto">
          <a:xfrm>
            <a:off x="457200" y="2209800"/>
            <a:ext cx="3962400" cy="3200400"/>
            <a:chOff x="1100" y="802"/>
            <a:chExt cx="3680" cy="2976"/>
          </a:xfrm>
        </p:grpSpPr>
        <p:cxnSp>
          <p:nvCxnSpPr>
            <p:cNvPr id="179203" name="AutoShape 3"/>
            <p:cNvCxnSpPr>
              <a:cxnSpLocks noChangeShapeType="1"/>
            </p:cNvCxnSpPr>
            <p:nvPr/>
          </p:nvCxnSpPr>
          <p:spPr bwMode="auto">
            <a:xfrm flipH="1">
              <a:off x="2532" y="2202"/>
              <a:ext cx="191" cy="1"/>
            </a:xfrm>
            <a:prstGeom prst="straightConnector1">
              <a:avLst/>
            </a:prstGeom>
            <a:noFill/>
            <a:ln w="9525">
              <a:solidFill>
                <a:srgbClr val="000000"/>
              </a:solidFill>
              <a:round/>
              <a:headEnd/>
              <a:tailEnd/>
            </a:ln>
          </p:spPr>
        </p:cxnSp>
        <p:sp>
          <p:nvSpPr>
            <p:cNvPr id="179204" name="Text Box 4"/>
            <p:cNvSpPr txBox="1">
              <a:spLocks noChangeArrowheads="1"/>
            </p:cNvSpPr>
            <p:nvPr/>
          </p:nvSpPr>
          <p:spPr bwMode="auto">
            <a:xfrm>
              <a:off x="2460" y="1794"/>
              <a:ext cx="498" cy="32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B</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5"/>
            <p:cNvGrpSpPr>
              <a:grpSpLocks/>
            </p:cNvGrpSpPr>
            <p:nvPr/>
          </p:nvGrpSpPr>
          <p:grpSpPr bwMode="auto">
            <a:xfrm>
              <a:off x="1100" y="802"/>
              <a:ext cx="3680" cy="2976"/>
              <a:chOff x="1100" y="802"/>
              <a:chExt cx="3680" cy="2976"/>
            </a:xfrm>
          </p:grpSpPr>
          <p:cxnSp>
            <p:nvCxnSpPr>
              <p:cNvPr id="179206" name="AutoShape 6"/>
              <p:cNvCxnSpPr>
                <a:cxnSpLocks noChangeShapeType="1"/>
              </p:cNvCxnSpPr>
              <p:nvPr/>
            </p:nvCxnSpPr>
            <p:spPr bwMode="auto">
              <a:xfrm>
                <a:off x="2515" y="1194"/>
                <a:ext cx="1237" cy="0"/>
              </a:xfrm>
              <a:prstGeom prst="straightConnector1">
                <a:avLst/>
              </a:prstGeom>
              <a:noFill/>
              <a:ln w="9525">
                <a:solidFill>
                  <a:srgbClr val="000000"/>
                </a:solidFill>
                <a:round/>
                <a:headEnd/>
                <a:tailEnd/>
              </a:ln>
            </p:spPr>
          </p:cxnSp>
          <p:cxnSp>
            <p:nvCxnSpPr>
              <p:cNvPr id="179207" name="AutoShape 7"/>
              <p:cNvCxnSpPr>
                <a:cxnSpLocks noChangeShapeType="1"/>
              </p:cNvCxnSpPr>
              <p:nvPr/>
            </p:nvCxnSpPr>
            <p:spPr bwMode="auto">
              <a:xfrm flipH="1">
                <a:off x="2723" y="1194"/>
                <a:ext cx="446" cy="1008"/>
              </a:xfrm>
              <a:prstGeom prst="straightConnector1">
                <a:avLst/>
              </a:prstGeom>
              <a:noFill/>
              <a:ln w="9525">
                <a:solidFill>
                  <a:srgbClr val="000000"/>
                </a:solidFill>
                <a:round/>
                <a:headEnd/>
                <a:tailEnd/>
              </a:ln>
            </p:spPr>
          </p:cxnSp>
          <p:cxnSp>
            <p:nvCxnSpPr>
              <p:cNvPr id="179208" name="AutoShape 8"/>
              <p:cNvCxnSpPr>
                <a:cxnSpLocks noChangeShapeType="1"/>
              </p:cNvCxnSpPr>
              <p:nvPr/>
            </p:nvCxnSpPr>
            <p:spPr bwMode="auto">
              <a:xfrm>
                <a:off x="3182" y="1194"/>
                <a:ext cx="526" cy="1008"/>
              </a:xfrm>
              <a:prstGeom prst="straightConnector1">
                <a:avLst/>
              </a:prstGeom>
              <a:noFill/>
              <a:ln w="9525">
                <a:solidFill>
                  <a:srgbClr val="000000"/>
                </a:solidFill>
                <a:round/>
                <a:headEnd/>
                <a:tailEnd type="oval" w="med" len="med"/>
              </a:ln>
            </p:spPr>
          </p:cxnSp>
          <p:cxnSp>
            <p:nvCxnSpPr>
              <p:cNvPr id="179209" name="AutoShape 9"/>
              <p:cNvCxnSpPr>
                <a:cxnSpLocks noChangeShapeType="1"/>
              </p:cNvCxnSpPr>
              <p:nvPr/>
            </p:nvCxnSpPr>
            <p:spPr bwMode="auto">
              <a:xfrm>
                <a:off x="3748" y="2202"/>
                <a:ext cx="752" cy="0"/>
              </a:xfrm>
              <a:prstGeom prst="straightConnector1">
                <a:avLst/>
              </a:prstGeom>
              <a:noFill/>
              <a:ln w="9525">
                <a:solidFill>
                  <a:srgbClr val="000000"/>
                </a:solidFill>
                <a:round/>
                <a:headEnd/>
                <a:tailEnd/>
              </a:ln>
            </p:spPr>
          </p:cxnSp>
          <p:cxnSp>
            <p:nvCxnSpPr>
              <p:cNvPr id="179210" name="AutoShape 10"/>
              <p:cNvCxnSpPr>
                <a:cxnSpLocks noChangeShapeType="1"/>
              </p:cNvCxnSpPr>
              <p:nvPr/>
            </p:nvCxnSpPr>
            <p:spPr bwMode="auto">
              <a:xfrm flipH="1">
                <a:off x="3667" y="2202"/>
                <a:ext cx="433" cy="1192"/>
              </a:xfrm>
              <a:prstGeom prst="straightConnector1">
                <a:avLst/>
              </a:prstGeom>
              <a:noFill/>
              <a:ln w="9525">
                <a:solidFill>
                  <a:srgbClr val="000000"/>
                </a:solidFill>
                <a:round/>
                <a:headEnd/>
                <a:tailEnd/>
              </a:ln>
            </p:spPr>
          </p:cxnSp>
          <p:cxnSp>
            <p:nvCxnSpPr>
              <p:cNvPr id="179211" name="AutoShape 11"/>
              <p:cNvCxnSpPr>
                <a:cxnSpLocks noChangeShapeType="1"/>
              </p:cNvCxnSpPr>
              <p:nvPr/>
            </p:nvCxnSpPr>
            <p:spPr bwMode="auto">
              <a:xfrm>
                <a:off x="4100" y="2202"/>
                <a:ext cx="400" cy="1192"/>
              </a:xfrm>
              <a:prstGeom prst="straightConnector1">
                <a:avLst/>
              </a:prstGeom>
              <a:noFill/>
              <a:ln w="9525">
                <a:solidFill>
                  <a:srgbClr val="000000"/>
                </a:solidFill>
                <a:round/>
                <a:headEnd/>
                <a:tailEnd/>
              </a:ln>
            </p:spPr>
          </p:cxnSp>
          <p:cxnSp>
            <p:nvCxnSpPr>
              <p:cNvPr id="179212" name="AutoShape 12"/>
              <p:cNvCxnSpPr>
                <a:cxnSpLocks noChangeShapeType="1"/>
              </p:cNvCxnSpPr>
              <p:nvPr/>
            </p:nvCxnSpPr>
            <p:spPr bwMode="auto">
              <a:xfrm flipH="1">
                <a:off x="1615" y="1194"/>
                <a:ext cx="861" cy="0"/>
              </a:xfrm>
              <a:prstGeom prst="straightConnector1">
                <a:avLst/>
              </a:prstGeom>
              <a:noFill/>
              <a:ln w="9525">
                <a:solidFill>
                  <a:srgbClr val="000000"/>
                </a:solidFill>
                <a:prstDash val="dash"/>
                <a:round/>
                <a:headEnd/>
                <a:tailEnd/>
              </a:ln>
            </p:spPr>
          </p:cxnSp>
          <p:cxnSp>
            <p:nvCxnSpPr>
              <p:cNvPr id="179213" name="AutoShape 13"/>
              <p:cNvCxnSpPr>
                <a:cxnSpLocks noChangeShapeType="1"/>
              </p:cNvCxnSpPr>
              <p:nvPr/>
            </p:nvCxnSpPr>
            <p:spPr bwMode="auto">
              <a:xfrm>
                <a:off x="1890" y="1194"/>
                <a:ext cx="0" cy="1008"/>
              </a:xfrm>
              <a:prstGeom prst="straightConnector1">
                <a:avLst/>
              </a:prstGeom>
              <a:noFill/>
              <a:ln w="9525">
                <a:solidFill>
                  <a:srgbClr val="000000"/>
                </a:solidFill>
                <a:prstDash val="dash"/>
                <a:round/>
                <a:headEnd/>
                <a:tailEnd/>
              </a:ln>
            </p:spPr>
          </p:cxnSp>
          <p:cxnSp>
            <p:nvCxnSpPr>
              <p:cNvPr id="179214" name="AutoShape 14"/>
              <p:cNvCxnSpPr>
                <a:cxnSpLocks noChangeShapeType="1"/>
              </p:cNvCxnSpPr>
              <p:nvPr/>
            </p:nvCxnSpPr>
            <p:spPr bwMode="auto">
              <a:xfrm>
                <a:off x="1956" y="2202"/>
                <a:ext cx="390" cy="0"/>
              </a:xfrm>
              <a:prstGeom prst="straightConnector1">
                <a:avLst/>
              </a:prstGeom>
              <a:noFill/>
              <a:ln w="9525">
                <a:solidFill>
                  <a:srgbClr val="000000"/>
                </a:solidFill>
                <a:round/>
                <a:headEnd/>
                <a:tailEnd/>
              </a:ln>
            </p:spPr>
          </p:cxnSp>
          <p:cxnSp>
            <p:nvCxnSpPr>
              <p:cNvPr id="179215" name="AutoShape 15"/>
              <p:cNvCxnSpPr>
                <a:cxnSpLocks noChangeShapeType="1"/>
              </p:cNvCxnSpPr>
              <p:nvPr/>
            </p:nvCxnSpPr>
            <p:spPr bwMode="auto">
              <a:xfrm flipH="1">
                <a:off x="1340" y="2202"/>
                <a:ext cx="550" cy="1087"/>
              </a:xfrm>
              <a:prstGeom prst="straightConnector1">
                <a:avLst/>
              </a:prstGeom>
              <a:noFill/>
              <a:ln w="9525">
                <a:solidFill>
                  <a:srgbClr val="000000"/>
                </a:solidFill>
                <a:round/>
                <a:headEnd/>
                <a:tailEnd type="oval" w="med" len="med"/>
              </a:ln>
            </p:spPr>
          </p:cxnSp>
          <p:cxnSp>
            <p:nvCxnSpPr>
              <p:cNvPr id="179216" name="AutoShape 16"/>
              <p:cNvCxnSpPr>
                <a:cxnSpLocks noChangeShapeType="1"/>
              </p:cNvCxnSpPr>
              <p:nvPr/>
            </p:nvCxnSpPr>
            <p:spPr bwMode="auto">
              <a:xfrm>
                <a:off x="1890" y="2202"/>
                <a:ext cx="416" cy="1087"/>
              </a:xfrm>
              <a:prstGeom prst="straightConnector1">
                <a:avLst/>
              </a:prstGeom>
              <a:noFill/>
              <a:ln w="9525">
                <a:solidFill>
                  <a:srgbClr val="000000"/>
                </a:solidFill>
                <a:round/>
                <a:headEnd/>
                <a:tailEnd type="oval" w="med" len="med"/>
              </a:ln>
            </p:spPr>
          </p:cxnSp>
          <p:sp>
            <p:nvSpPr>
              <p:cNvPr id="179217" name="AutoShape 17"/>
              <p:cNvSpPr>
                <a:spLocks noChangeArrowheads="1"/>
              </p:cNvSpPr>
              <p:nvPr/>
            </p:nvSpPr>
            <p:spPr bwMode="auto">
              <a:xfrm>
                <a:off x="2450" y="1129"/>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9218" name="AutoShape 18"/>
              <p:cNvSpPr>
                <a:spLocks noChangeArrowheads="1"/>
              </p:cNvSpPr>
              <p:nvPr/>
            </p:nvSpPr>
            <p:spPr bwMode="auto">
              <a:xfrm>
                <a:off x="1821" y="2111"/>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9219" name="AutoShape 19"/>
              <p:cNvSpPr>
                <a:spLocks noChangeArrowheads="1"/>
              </p:cNvSpPr>
              <p:nvPr/>
            </p:nvSpPr>
            <p:spPr bwMode="auto">
              <a:xfrm>
                <a:off x="3625" y="3316"/>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9220" name="AutoShape 20"/>
              <p:cNvSpPr>
                <a:spLocks noChangeArrowheads="1"/>
              </p:cNvSpPr>
              <p:nvPr/>
            </p:nvSpPr>
            <p:spPr bwMode="auto">
              <a:xfrm>
                <a:off x="4396" y="3316"/>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79221" name="Text Box 21"/>
              <p:cNvSpPr txBox="1">
                <a:spLocks noChangeArrowheads="1"/>
              </p:cNvSpPr>
              <p:nvPr/>
            </p:nvSpPr>
            <p:spPr bwMode="auto">
              <a:xfrm>
                <a:off x="2289" y="802"/>
                <a:ext cx="498" cy="32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A</a:t>
                </a:r>
                <a:r>
                  <a:rPr kumimoji="0" lang="id-ID" b="0" i="0" u="none" strike="noStrike" cap="none" normalizeH="0" baseline="3000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79222" name="Text Box 22"/>
              <p:cNvSpPr txBox="1">
                <a:spLocks noChangeArrowheads="1"/>
              </p:cNvSpPr>
              <p:nvPr/>
            </p:nvSpPr>
            <p:spPr bwMode="auto">
              <a:xfrm>
                <a:off x="1442" y="2010"/>
                <a:ext cx="448" cy="32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E</a:t>
                </a:r>
                <a:r>
                  <a:rPr kumimoji="0" lang="id-ID" b="0"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9223" name="Text Box 23"/>
              <p:cNvSpPr txBox="1">
                <a:spLocks noChangeArrowheads="1"/>
              </p:cNvSpPr>
              <p:nvPr/>
            </p:nvSpPr>
            <p:spPr bwMode="auto">
              <a:xfrm>
                <a:off x="3645" y="1794"/>
                <a:ext cx="498" cy="32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C</a:t>
                </a:r>
                <a:r>
                  <a:rPr kumimoji="0" lang="id-ID" b="0" i="0" u="none" strike="noStrike" cap="none" normalizeH="0" baseline="3000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79224" name="Text Box 24"/>
              <p:cNvSpPr txBox="1">
                <a:spLocks noChangeArrowheads="1"/>
              </p:cNvSpPr>
              <p:nvPr/>
            </p:nvSpPr>
            <p:spPr bwMode="auto">
              <a:xfrm>
                <a:off x="1100" y="3290"/>
                <a:ext cx="498" cy="32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Ea</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9225" name="Text Box 25"/>
              <p:cNvSpPr txBox="1">
                <a:spLocks noChangeArrowheads="1"/>
              </p:cNvSpPr>
              <p:nvPr/>
            </p:nvSpPr>
            <p:spPr bwMode="auto">
              <a:xfrm>
                <a:off x="2087" y="3355"/>
                <a:ext cx="498" cy="32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Eb</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9226" name="Text Box 26"/>
              <p:cNvSpPr txBox="1">
                <a:spLocks noChangeArrowheads="1"/>
              </p:cNvSpPr>
              <p:nvPr/>
            </p:nvSpPr>
            <p:spPr bwMode="auto">
              <a:xfrm>
                <a:off x="3409" y="3451"/>
                <a:ext cx="498" cy="32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Ca</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9227" name="Text Box 27"/>
              <p:cNvSpPr txBox="1">
                <a:spLocks noChangeArrowheads="1"/>
              </p:cNvSpPr>
              <p:nvPr/>
            </p:nvSpPr>
            <p:spPr bwMode="auto">
              <a:xfrm>
                <a:off x="4282" y="3451"/>
                <a:ext cx="498" cy="32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Cb</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79228" name="AutoShape 28"/>
              <p:cNvSpPr>
                <a:spLocks noChangeArrowheads="1"/>
              </p:cNvSpPr>
              <p:nvPr/>
            </p:nvSpPr>
            <p:spPr bwMode="auto">
              <a:xfrm>
                <a:off x="2673" y="2111"/>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32" name="TextBox 31"/>
          <p:cNvSpPr txBox="1"/>
          <p:nvPr/>
        </p:nvSpPr>
        <p:spPr>
          <a:xfrm>
            <a:off x="838200" y="1447800"/>
            <a:ext cx="1377300" cy="369332"/>
          </a:xfrm>
          <a:prstGeom prst="rect">
            <a:avLst/>
          </a:prstGeom>
          <a:noFill/>
        </p:spPr>
        <p:txBody>
          <a:bodyPr wrap="none" rtlCol="0">
            <a:spAutoFit/>
          </a:bodyPr>
          <a:lstStyle/>
          <a:p>
            <a:r>
              <a:rPr lang="id-ID" sz="1800" b="1" dirty="0" smtClean="0"/>
              <a:t>Contoh IV :</a:t>
            </a:r>
            <a:endParaRPr lang="id-ID" sz="1800" b="1" dirty="0"/>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1066800"/>
            <a:ext cx="8686800" cy="4953000"/>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41663" algn="just"/>
            <a:r>
              <a:rPr lang="id-ID" sz="1800" dirty="0" smtClean="0">
                <a:solidFill>
                  <a:schemeClr val="tx1"/>
                </a:solidFill>
              </a:rPr>
              <a:t>Menurut pasal 848 BW dikatakan bahwa, “seorang anak mengganti kedudukan orang tua tadi, bahkan bolehlah terjadi seorang pengganti orang lain yang telah menolak menerima warisan”.</a:t>
            </a:r>
          </a:p>
          <a:p>
            <a:pPr marL="3141663" algn="just"/>
            <a:r>
              <a:rPr lang="id-ID" sz="1800" dirty="0" smtClean="0">
                <a:solidFill>
                  <a:schemeClr val="tx1"/>
                </a:solidFill>
              </a:rPr>
              <a:t>C meninggal dunia pada tahun 1950 dengan meninggalkan D, namun D menyatakan menolak warisan dari C. Tahun 1960 A meninggal dunia, ahli warisnya B, dan D menggantikan C.</a:t>
            </a:r>
          </a:p>
          <a:p>
            <a:pPr marL="3141663" algn="just"/>
            <a:r>
              <a:rPr lang="id-ID" sz="1800" dirty="0" smtClean="0">
                <a:solidFill>
                  <a:schemeClr val="tx1"/>
                </a:solidFill>
              </a:rPr>
              <a:t>Dengan demikian dapat kita lihat bahwa, walaupun D menolak warisan dari C, namun D masih dapat menerima warisan dari A karena kedudukan D menggantikan C.</a:t>
            </a:r>
            <a:endParaRPr lang="id-ID" sz="1800" dirty="0">
              <a:solidFill>
                <a:schemeClr val="tx1"/>
              </a:solidFill>
              <a:latin typeface="Times New Roman" pitchFamily="18" charset="0"/>
              <a:cs typeface="Times New Roman" pitchFamily="18" charset="0"/>
            </a:endParaRPr>
          </a:p>
        </p:txBody>
      </p:sp>
      <p:sp>
        <p:nvSpPr>
          <p:cNvPr id="32" name="TextBox 31"/>
          <p:cNvSpPr txBox="1"/>
          <p:nvPr/>
        </p:nvSpPr>
        <p:spPr>
          <a:xfrm>
            <a:off x="457200" y="1535668"/>
            <a:ext cx="1359026" cy="369332"/>
          </a:xfrm>
          <a:prstGeom prst="rect">
            <a:avLst/>
          </a:prstGeom>
          <a:noFill/>
        </p:spPr>
        <p:txBody>
          <a:bodyPr wrap="none" rtlCol="0">
            <a:spAutoFit/>
          </a:bodyPr>
          <a:lstStyle/>
          <a:p>
            <a:r>
              <a:rPr lang="id-ID" sz="1800" b="1" dirty="0" smtClean="0">
                <a:latin typeface="+mn-lt"/>
              </a:rPr>
              <a:t>Contoh  V :</a:t>
            </a:r>
            <a:endParaRPr lang="id-ID" sz="1800" b="1" dirty="0">
              <a:latin typeface="+mn-lt"/>
            </a:endParaRPr>
          </a:p>
        </p:txBody>
      </p:sp>
      <p:grpSp>
        <p:nvGrpSpPr>
          <p:cNvPr id="180226" name="Group 2"/>
          <p:cNvGrpSpPr>
            <a:grpSpLocks/>
          </p:cNvGrpSpPr>
          <p:nvPr/>
        </p:nvGrpSpPr>
        <p:grpSpPr bwMode="auto">
          <a:xfrm>
            <a:off x="685343" y="2017176"/>
            <a:ext cx="2743809" cy="3240622"/>
            <a:chOff x="1577" y="1895"/>
            <a:chExt cx="2572" cy="2417"/>
          </a:xfrm>
        </p:grpSpPr>
        <p:cxnSp>
          <p:nvCxnSpPr>
            <p:cNvPr id="180227" name="AutoShape 3"/>
            <p:cNvCxnSpPr>
              <a:cxnSpLocks noChangeShapeType="1"/>
            </p:cNvCxnSpPr>
            <p:nvPr/>
          </p:nvCxnSpPr>
          <p:spPr bwMode="auto">
            <a:xfrm>
              <a:off x="1780" y="2252"/>
              <a:ext cx="1074" cy="13"/>
            </a:xfrm>
            <a:prstGeom prst="straightConnector1">
              <a:avLst/>
            </a:prstGeom>
            <a:noFill/>
            <a:ln w="9525">
              <a:solidFill>
                <a:srgbClr val="000000"/>
              </a:solidFill>
              <a:round/>
              <a:headEnd/>
              <a:tailEnd/>
            </a:ln>
          </p:spPr>
        </p:cxnSp>
        <p:cxnSp>
          <p:nvCxnSpPr>
            <p:cNvPr id="180228" name="AutoShape 4"/>
            <p:cNvCxnSpPr>
              <a:cxnSpLocks noChangeShapeType="1"/>
            </p:cNvCxnSpPr>
            <p:nvPr/>
          </p:nvCxnSpPr>
          <p:spPr bwMode="auto">
            <a:xfrm flipH="1">
              <a:off x="1951" y="2265"/>
              <a:ext cx="379" cy="890"/>
            </a:xfrm>
            <a:prstGeom prst="straightConnector1">
              <a:avLst/>
            </a:prstGeom>
            <a:noFill/>
            <a:ln w="9525">
              <a:solidFill>
                <a:srgbClr val="000000"/>
              </a:solidFill>
              <a:round/>
              <a:headEnd/>
              <a:tailEnd/>
            </a:ln>
          </p:spPr>
        </p:cxnSp>
        <p:cxnSp>
          <p:nvCxnSpPr>
            <p:cNvPr id="180229" name="AutoShape 5"/>
            <p:cNvCxnSpPr>
              <a:cxnSpLocks noChangeShapeType="1"/>
            </p:cNvCxnSpPr>
            <p:nvPr/>
          </p:nvCxnSpPr>
          <p:spPr bwMode="auto">
            <a:xfrm>
              <a:off x="2330" y="2265"/>
              <a:ext cx="327" cy="890"/>
            </a:xfrm>
            <a:prstGeom prst="straightConnector1">
              <a:avLst/>
            </a:prstGeom>
            <a:noFill/>
            <a:ln w="9525">
              <a:solidFill>
                <a:srgbClr val="000000"/>
              </a:solidFill>
              <a:round/>
              <a:headEnd/>
              <a:tailEnd/>
            </a:ln>
          </p:spPr>
        </p:cxnSp>
        <p:cxnSp>
          <p:nvCxnSpPr>
            <p:cNvPr id="180230" name="AutoShape 6"/>
            <p:cNvCxnSpPr>
              <a:cxnSpLocks noChangeShapeType="1"/>
            </p:cNvCxnSpPr>
            <p:nvPr/>
          </p:nvCxnSpPr>
          <p:spPr bwMode="auto">
            <a:xfrm>
              <a:off x="2657" y="3155"/>
              <a:ext cx="1349" cy="0"/>
            </a:xfrm>
            <a:prstGeom prst="straightConnector1">
              <a:avLst/>
            </a:prstGeom>
            <a:noFill/>
            <a:ln w="9525">
              <a:solidFill>
                <a:srgbClr val="000000"/>
              </a:solidFill>
              <a:round/>
              <a:headEnd/>
              <a:tailEnd/>
            </a:ln>
          </p:spPr>
        </p:cxnSp>
        <p:cxnSp>
          <p:nvCxnSpPr>
            <p:cNvPr id="180231" name="AutoShape 7"/>
            <p:cNvCxnSpPr>
              <a:cxnSpLocks noChangeShapeType="1"/>
            </p:cNvCxnSpPr>
            <p:nvPr/>
          </p:nvCxnSpPr>
          <p:spPr bwMode="auto">
            <a:xfrm>
              <a:off x="3338" y="3155"/>
              <a:ext cx="0" cy="825"/>
            </a:xfrm>
            <a:prstGeom prst="straightConnector1">
              <a:avLst/>
            </a:prstGeom>
            <a:noFill/>
            <a:ln w="9525">
              <a:solidFill>
                <a:srgbClr val="000000"/>
              </a:solidFill>
              <a:round/>
              <a:headEnd/>
              <a:tailEnd type="oval" w="med" len="med"/>
            </a:ln>
          </p:spPr>
        </p:cxnSp>
        <p:sp>
          <p:nvSpPr>
            <p:cNvPr id="180232" name="AutoShape 8"/>
            <p:cNvSpPr>
              <a:spLocks noChangeArrowheads="1"/>
            </p:cNvSpPr>
            <p:nvPr/>
          </p:nvSpPr>
          <p:spPr bwMode="auto">
            <a:xfrm>
              <a:off x="2592" y="3077"/>
              <a:ext cx="143" cy="144"/>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0233" name="AutoShape 9"/>
            <p:cNvSpPr>
              <a:spLocks noChangeArrowheads="1"/>
            </p:cNvSpPr>
            <p:nvPr/>
          </p:nvSpPr>
          <p:spPr bwMode="auto">
            <a:xfrm>
              <a:off x="1912" y="3063"/>
              <a:ext cx="143" cy="144"/>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0234" name="AutoShape 10"/>
            <p:cNvSpPr>
              <a:spLocks noChangeArrowheads="1"/>
            </p:cNvSpPr>
            <p:nvPr/>
          </p:nvSpPr>
          <p:spPr bwMode="auto">
            <a:xfrm>
              <a:off x="1756" y="2174"/>
              <a:ext cx="143" cy="144"/>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0235" name="Text Box 11"/>
            <p:cNvSpPr txBox="1">
              <a:spLocks noChangeArrowheads="1"/>
            </p:cNvSpPr>
            <p:nvPr/>
          </p:nvSpPr>
          <p:spPr bwMode="auto">
            <a:xfrm>
              <a:off x="1577" y="1925"/>
              <a:ext cx="406" cy="32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80236" name="Text Box 12"/>
            <p:cNvSpPr txBox="1">
              <a:spLocks noChangeArrowheads="1"/>
            </p:cNvSpPr>
            <p:nvPr/>
          </p:nvSpPr>
          <p:spPr bwMode="auto">
            <a:xfrm>
              <a:off x="1772" y="3247"/>
              <a:ext cx="406" cy="32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B</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80237" name="Text Box 13"/>
            <p:cNvSpPr txBox="1">
              <a:spLocks noChangeArrowheads="1"/>
            </p:cNvSpPr>
            <p:nvPr/>
          </p:nvSpPr>
          <p:spPr bwMode="auto">
            <a:xfrm>
              <a:off x="2392" y="3276"/>
              <a:ext cx="462" cy="32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C</a:t>
              </a:r>
              <a:r>
                <a:rPr kumimoji="0" lang="id-ID" b="0" i="0" u="none" strike="noStrike" cap="none" normalizeH="0" baseline="3000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80238" name="Text Box 14"/>
            <p:cNvSpPr txBox="1">
              <a:spLocks noChangeArrowheads="1"/>
            </p:cNvSpPr>
            <p:nvPr/>
          </p:nvSpPr>
          <p:spPr bwMode="auto">
            <a:xfrm>
              <a:off x="3142" y="2749"/>
              <a:ext cx="1007" cy="314"/>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1950</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80239" name="Text Box 15"/>
            <p:cNvSpPr txBox="1">
              <a:spLocks noChangeArrowheads="1"/>
            </p:cNvSpPr>
            <p:nvPr/>
          </p:nvSpPr>
          <p:spPr bwMode="auto">
            <a:xfrm>
              <a:off x="3129" y="3984"/>
              <a:ext cx="406" cy="32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D</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80240" name="Text Box 16"/>
            <p:cNvSpPr txBox="1">
              <a:spLocks noChangeArrowheads="1"/>
            </p:cNvSpPr>
            <p:nvPr/>
          </p:nvSpPr>
          <p:spPr bwMode="auto">
            <a:xfrm>
              <a:off x="2140" y="1895"/>
              <a:ext cx="937" cy="314"/>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1960</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8" name="Text Box 11"/>
          <p:cNvSpPr txBox="1">
            <a:spLocks noChangeArrowheads="1"/>
          </p:cNvSpPr>
          <p:nvPr/>
        </p:nvSpPr>
        <p:spPr bwMode="auto">
          <a:xfrm>
            <a:off x="533400" y="2209800"/>
            <a:ext cx="433121" cy="43977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A</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s00554_"/>
          <p:cNvPicPr>
            <a:picLocks noChangeAspect="1" noChangeArrowheads="1"/>
          </p:cNvPicPr>
          <p:nvPr/>
        </p:nvPicPr>
        <p:blipFill>
          <a:blip r:embed="rId2">
            <a:lum bright="39000"/>
          </a:blip>
          <a:srcRect/>
          <a:stretch>
            <a:fillRect/>
          </a:stretch>
        </p:blipFill>
        <p:spPr>
          <a:xfrm>
            <a:off x="4343400" y="5410200"/>
            <a:ext cx="2252870" cy="1295400"/>
          </a:xfrm>
          <a:prstGeom prst="rect">
            <a:avLst/>
          </a:prstGeom>
          <a:noFill/>
          <a:ln/>
        </p:spPr>
      </p:pic>
      <p:sp>
        <p:nvSpPr>
          <p:cNvPr id="2" name="Oval 1"/>
          <p:cNvSpPr/>
          <p:nvPr/>
        </p:nvSpPr>
        <p:spPr>
          <a:xfrm>
            <a:off x="914400" y="152400"/>
            <a:ext cx="7315200" cy="1371600"/>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b="1" dirty="0" smtClean="0">
                <a:solidFill>
                  <a:srgbClr val="FF0000"/>
                </a:solidFill>
              </a:rPr>
              <a:t>TERJADINYA PEWARISAN</a:t>
            </a:r>
          </a:p>
        </p:txBody>
      </p:sp>
      <p:sp>
        <p:nvSpPr>
          <p:cNvPr id="5" name="Snip Diagonal Corner Rectangle 4"/>
          <p:cNvSpPr/>
          <p:nvPr/>
        </p:nvSpPr>
        <p:spPr>
          <a:xfrm>
            <a:off x="228600" y="1752600"/>
            <a:ext cx="8686800" cy="3200400"/>
          </a:xfrm>
          <a:prstGeom prst="snip2DiagRect">
            <a:avLst/>
          </a:prstGeom>
          <a:solidFill>
            <a:srgbClr val="99FF99">
              <a:alpha val="23000"/>
            </a:srgb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id-ID" sz="1800" b="1" dirty="0" smtClean="0">
                <a:solidFill>
                  <a:schemeClr val="tx1"/>
                </a:solidFill>
              </a:rPr>
              <a:t>Kapan terjadinya pewarisan</a:t>
            </a:r>
            <a:r>
              <a:rPr lang="id-ID" sz="1800" dirty="0" smtClean="0">
                <a:solidFill>
                  <a:schemeClr val="tx1"/>
                </a:solidFill>
              </a:rPr>
              <a:t> (warisan terbuka) :</a:t>
            </a:r>
          </a:p>
          <a:p>
            <a:pPr>
              <a:lnSpc>
                <a:spcPct val="150000"/>
              </a:lnSpc>
            </a:pPr>
            <a:r>
              <a:rPr lang="id-ID" sz="1800" dirty="0" smtClean="0">
                <a:solidFill>
                  <a:schemeClr val="tx1"/>
                </a:solidFill>
              </a:rPr>
              <a:t>Pasal 830 B.W menyatakan bahwa pewarisan hanya terjadi karena kematian. Jadi jelaslah bahwa kematian seseorang tersebut merupakan syarat utama dari terjadinya pewarisan. </a:t>
            </a:r>
          </a:p>
          <a:p>
            <a:pPr>
              <a:lnSpc>
                <a:spcPct val="150000"/>
              </a:lnSpc>
            </a:pPr>
            <a:r>
              <a:rPr lang="id-ID" sz="1800" dirty="0" smtClean="0">
                <a:solidFill>
                  <a:schemeClr val="tx1"/>
                </a:solidFill>
              </a:rPr>
              <a:t>Dengan meninggalnya seseorang tersebut maka seluruh harta kekayaannya beralih kepada ahli waris.</a:t>
            </a:r>
            <a:endParaRPr lang="id-ID" sz="1800" dirty="0">
              <a:solidFill>
                <a:schemeClr val="tx1"/>
              </a:solidFil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95400"/>
            <a:ext cx="8610600" cy="4572000"/>
          </a:xfrm>
          <a:prstGeom prst="rect">
            <a:avLst/>
          </a:prstGeom>
          <a:solidFill>
            <a:srgbClr val="FFFF00">
              <a:alpha val="62000"/>
            </a:srgbClr>
          </a:solidFill>
          <a:ln w="50800" cmpd="sng">
            <a:solidFill>
              <a:srgbClr val="0070C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mj-lt"/>
              <a:buAutoNum type="arabicPeriod" startAt="2"/>
            </a:pPr>
            <a:r>
              <a:rPr lang="id-ID" b="1" dirty="0" smtClean="0">
                <a:solidFill>
                  <a:schemeClr val="tx1"/>
                </a:solidFill>
                <a:latin typeface="Times New Roman" pitchFamily="18" charset="0"/>
                <a:cs typeface="Times New Roman" pitchFamily="18" charset="0"/>
              </a:rPr>
              <a:t>Penggantian tempat menurut pasal 844 BW</a:t>
            </a:r>
          </a:p>
          <a:p>
            <a:pPr marL="354013" algn="just">
              <a:lnSpc>
                <a:spcPct val="150000"/>
              </a:lnSpc>
            </a:pPr>
            <a:r>
              <a:rPr lang="id-ID" sz="1800" dirty="0" smtClean="0">
                <a:solidFill>
                  <a:schemeClr val="tx1"/>
                </a:solidFill>
                <a:latin typeface="Times New Roman" pitchFamily="18" charset="0"/>
                <a:cs typeface="Times New Roman" pitchFamily="18" charset="0"/>
              </a:rPr>
              <a:t>Penggantian tempat menurut pasal 844 BW ini adalah dalam garis menyimpang penggantian diperbolehkan atas keuntungan sekalian anak dan keturunan saudara laki-laki dan perempuan yang telah meninggal terlebih dahulu, baik mereka mewaris bersama-sama dengan paman atau bibi mereka walaupun warisan itu setelah meninggalnya semua saudara si meninggal lebih dahulu, harus dibagi antara sekalian keturunan mereka yang mana satu dengan yang lainnya bertalian keluarga dalam golongan yang tidak sama.</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828800"/>
            <a:ext cx="8610600" cy="3733800"/>
          </a:xfrm>
          <a:prstGeom prst="rect">
            <a:avLst/>
          </a:prstGeom>
          <a:solidFill>
            <a:srgbClr val="FFFF00">
              <a:alpha val="62000"/>
            </a:srgbClr>
          </a:solidFill>
          <a:ln w="50800" cmpd="sng">
            <a:solidFill>
              <a:srgbClr val="0070C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41775" algn="just"/>
            <a:r>
              <a:rPr lang="id-ID" sz="1800" dirty="0" smtClean="0">
                <a:solidFill>
                  <a:schemeClr val="tx1"/>
                </a:solidFill>
              </a:rPr>
              <a:t>A meninggal pada tahun 1965, C meninggal tahun 1963, maka ahli ahli warisnya adalah : </a:t>
            </a:r>
          </a:p>
          <a:p>
            <a:pPr marL="4041775" algn="just"/>
            <a:r>
              <a:rPr lang="id-ID" sz="1800" dirty="0" smtClean="0">
                <a:solidFill>
                  <a:schemeClr val="tx1"/>
                </a:solidFill>
              </a:rPr>
              <a:t>B saudara dari A Ca dan Cb menggantikan kedudukan C.</a:t>
            </a:r>
          </a:p>
          <a:p>
            <a:pPr marL="4041775" algn="just"/>
            <a:r>
              <a:rPr lang="id-ID" sz="1800" dirty="0" smtClean="0">
                <a:solidFill>
                  <a:schemeClr val="tx1"/>
                </a:solidFill>
              </a:rPr>
              <a:t>Dari ketentuan pasal 844 BW tersebut perlu diingat tentang adanya pasal 861 BW yang menyatakan bahwa keluarga sedarah yang dengan si mati bertalian keluarga dalam garis menyimpang lebih dari derajad ke-6 tidak berhak mewaris.</a:t>
            </a:r>
            <a:endParaRPr lang="id-ID" sz="1800" dirty="0" smtClean="0">
              <a:solidFill>
                <a:schemeClr val="tx1"/>
              </a:solidFill>
              <a:latin typeface="Times New Roman" pitchFamily="18" charset="0"/>
              <a:cs typeface="Times New Roman" pitchFamily="18" charset="0"/>
            </a:endParaRPr>
          </a:p>
        </p:txBody>
      </p:sp>
      <p:sp>
        <p:nvSpPr>
          <p:cNvPr id="7" name="TextBox 6"/>
          <p:cNvSpPr txBox="1"/>
          <p:nvPr/>
        </p:nvSpPr>
        <p:spPr>
          <a:xfrm>
            <a:off x="533400" y="1905000"/>
            <a:ext cx="1107867" cy="369332"/>
          </a:xfrm>
          <a:prstGeom prst="rect">
            <a:avLst/>
          </a:prstGeom>
          <a:noFill/>
        </p:spPr>
        <p:txBody>
          <a:bodyPr wrap="none" rtlCol="0">
            <a:spAutoFit/>
          </a:bodyPr>
          <a:lstStyle/>
          <a:p>
            <a:r>
              <a:rPr lang="id-ID" sz="1800" b="1" dirty="0" smtClean="0">
                <a:latin typeface="+mn-lt"/>
              </a:rPr>
              <a:t>Contoh :</a:t>
            </a:r>
            <a:endParaRPr lang="id-ID" sz="1800" b="1" dirty="0">
              <a:latin typeface="+mn-lt"/>
            </a:endParaRPr>
          </a:p>
        </p:txBody>
      </p:sp>
      <p:grpSp>
        <p:nvGrpSpPr>
          <p:cNvPr id="181250" name="Group 2"/>
          <p:cNvGrpSpPr>
            <a:grpSpLocks/>
          </p:cNvGrpSpPr>
          <p:nvPr/>
        </p:nvGrpSpPr>
        <p:grpSpPr bwMode="auto">
          <a:xfrm>
            <a:off x="838200" y="2667000"/>
            <a:ext cx="2971380" cy="2133601"/>
            <a:chOff x="1609" y="7542"/>
            <a:chExt cx="2980" cy="1871"/>
          </a:xfrm>
        </p:grpSpPr>
        <p:sp>
          <p:nvSpPr>
            <p:cNvPr id="181251" name="Text Box 3"/>
            <p:cNvSpPr txBox="1">
              <a:spLocks noChangeArrowheads="1"/>
            </p:cNvSpPr>
            <p:nvPr/>
          </p:nvSpPr>
          <p:spPr bwMode="auto">
            <a:xfrm>
              <a:off x="3213" y="9072"/>
              <a:ext cx="465"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dirty="0" smtClean="0">
                  <a:ln>
                    <a:noFill/>
                  </a:ln>
                  <a:solidFill>
                    <a:schemeClr val="tx1"/>
                  </a:solidFill>
                  <a:effectLst/>
                  <a:latin typeface="Calibri" pitchFamily="34" charset="0"/>
                  <a:cs typeface="Arial" pitchFamily="34" charset="0"/>
                </a:rPr>
                <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181252" name="Text Box 4"/>
            <p:cNvSpPr txBox="1">
              <a:spLocks noChangeArrowheads="1"/>
            </p:cNvSpPr>
            <p:nvPr/>
          </p:nvSpPr>
          <p:spPr bwMode="auto">
            <a:xfrm>
              <a:off x="4124" y="9033"/>
              <a:ext cx="465"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81253" name="Text Box 5"/>
            <p:cNvSpPr txBox="1">
              <a:spLocks noChangeArrowheads="1"/>
            </p:cNvSpPr>
            <p:nvPr/>
          </p:nvSpPr>
          <p:spPr bwMode="auto">
            <a:xfrm>
              <a:off x="1609" y="8611"/>
              <a:ext cx="948"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2000" b="0" i="0" u="none" strike="noStrike" cap="none" normalizeH="0" baseline="0" dirty="0" smtClean="0">
                  <a:ln>
                    <a:noFill/>
                  </a:ln>
                  <a:solidFill>
                    <a:schemeClr val="tx1"/>
                  </a:solidFill>
                  <a:effectLst/>
                  <a:latin typeface="Calibri" pitchFamily="34" charset="0"/>
                  <a:cs typeface="Arial" pitchFamily="34" charset="0"/>
                </a:rPr>
                <a:t>1965</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254" name="Text Box 6"/>
            <p:cNvSpPr txBox="1">
              <a:spLocks noChangeArrowheads="1"/>
            </p:cNvSpPr>
            <p:nvPr/>
          </p:nvSpPr>
          <p:spPr bwMode="auto">
            <a:xfrm>
              <a:off x="1609" y="8337"/>
              <a:ext cx="458"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2000" b="0" i="0" u="none" strike="noStrike" cap="none" normalizeH="0" baseline="0" dirty="0" smtClean="0">
                  <a:ln>
                    <a:noFill/>
                  </a:ln>
                  <a:solidFill>
                    <a:schemeClr val="tx1"/>
                  </a:solidFill>
                  <a:effectLst/>
                  <a:latin typeface="Calibri" pitchFamily="34" charset="0"/>
                  <a:cs typeface="Arial" pitchFamily="34" charset="0"/>
                </a:rPr>
                <a:t>A</a:t>
              </a:r>
              <a:r>
                <a:rPr kumimoji="0" lang="id-ID" sz="2000" b="0" i="0" u="none" strike="noStrike" cap="none" normalizeH="0" baseline="30000" dirty="0" smtClean="0">
                  <a:ln>
                    <a:noFill/>
                  </a:ln>
                  <a:solidFill>
                    <a:schemeClr val="tx1"/>
                  </a:solidFill>
                  <a:effectLst/>
                  <a:latin typeface="Calibri" pitchFamily="34" charset="0"/>
                  <a:cs typeface="Arial" pitchFamily="34" charset="0"/>
                </a:rPr>
                <a:t>+</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81255" name="AutoShape 7"/>
            <p:cNvCxnSpPr>
              <a:cxnSpLocks noChangeShapeType="1"/>
            </p:cNvCxnSpPr>
            <p:nvPr/>
          </p:nvCxnSpPr>
          <p:spPr bwMode="auto">
            <a:xfrm flipH="1">
              <a:off x="1883" y="7627"/>
              <a:ext cx="1331" cy="0"/>
            </a:xfrm>
            <a:prstGeom prst="straightConnector1">
              <a:avLst/>
            </a:prstGeom>
            <a:noFill/>
            <a:ln w="9525">
              <a:solidFill>
                <a:srgbClr val="000000"/>
              </a:solidFill>
              <a:round/>
              <a:headEnd/>
              <a:tailEnd/>
            </a:ln>
          </p:spPr>
        </p:cxnSp>
        <p:cxnSp>
          <p:nvCxnSpPr>
            <p:cNvPr id="181256" name="AutoShape 8"/>
            <p:cNvCxnSpPr>
              <a:cxnSpLocks noChangeShapeType="1"/>
            </p:cNvCxnSpPr>
            <p:nvPr/>
          </p:nvCxnSpPr>
          <p:spPr bwMode="auto">
            <a:xfrm>
              <a:off x="2536" y="7627"/>
              <a:ext cx="0" cy="920"/>
            </a:xfrm>
            <a:prstGeom prst="straightConnector1">
              <a:avLst/>
            </a:prstGeom>
            <a:noFill/>
            <a:ln w="9525">
              <a:solidFill>
                <a:srgbClr val="000000"/>
              </a:solidFill>
              <a:round/>
              <a:headEnd/>
              <a:tailEnd type="oval" w="med" len="med"/>
            </a:ln>
          </p:spPr>
        </p:cxnSp>
        <p:cxnSp>
          <p:nvCxnSpPr>
            <p:cNvPr id="181257" name="AutoShape 9"/>
            <p:cNvCxnSpPr>
              <a:cxnSpLocks noChangeShapeType="1"/>
            </p:cNvCxnSpPr>
            <p:nvPr/>
          </p:nvCxnSpPr>
          <p:spPr bwMode="auto">
            <a:xfrm rot="1800000">
              <a:off x="2262" y="7562"/>
              <a:ext cx="0" cy="1049"/>
            </a:xfrm>
            <a:prstGeom prst="straightConnector1">
              <a:avLst/>
            </a:prstGeom>
            <a:noFill/>
            <a:ln w="9525">
              <a:solidFill>
                <a:srgbClr val="000000"/>
              </a:solidFill>
              <a:round/>
              <a:headEnd/>
              <a:tailEnd/>
            </a:ln>
          </p:spPr>
        </p:cxnSp>
        <p:cxnSp>
          <p:nvCxnSpPr>
            <p:cNvPr id="181258" name="AutoShape 10"/>
            <p:cNvCxnSpPr>
              <a:cxnSpLocks noChangeShapeType="1"/>
            </p:cNvCxnSpPr>
            <p:nvPr/>
          </p:nvCxnSpPr>
          <p:spPr bwMode="auto">
            <a:xfrm rot="9000000">
              <a:off x="2792" y="7542"/>
              <a:ext cx="0" cy="1049"/>
            </a:xfrm>
            <a:prstGeom prst="straightConnector1">
              <a:avLst/>
            </a:prstGeom>
            <a:noFill/>
            <a:ln w="9525">
              <a:solidFill>
                <a:srgbClr val="000000"/>
              </a:solidFill>
              <a:round/>
              <a:headEnd/>
              <a:tailEnd/>
            </a:ln>
          </p:spPr>
        </p:cxnSp>
        <p:cxnSp>
          <p:nvCxnSpPr>
            <p:cNvPr id="181259" name="AutoShape 11"/>
            <p:cNvCxnSpPr>
              <a:cxnSpLocks noChangeShapeType="1"/>
            </p:cNvCxnSpPr>
            <p:nvPr/>
          </p:nvCxnSpPr>
          <p:spPr bwMode="auto">
            <a:xfrm rot="1800000">
              <a:off x="3497" y="8436"/>
              <a:ext cx="0" cy="935"/>
            </a:xfrm>
            <a:prstGeom prst="straightConnector1">
              <a:avLst/>
            </a:prstGeom>
            <a:noFill/>
            <a:ln w="9525">
              <a:solidFill>
                <a:srgbClr val="000000"/>
              </a:solidFill>
              <a:round/>
              <a:headEnd/>
              <a:tailEnd/>
            </a:ln>
          </p:spPr>
        </p:cxnSp>
        <p:cxnSp>
          <p:nvCxnSpPr>
            <p:cNvPr id="181260" name="AutoShape 12"/>
            <p:cNvCxnSpPr>
              <a:cxnSpLocks noChangeShapeType="1"/>
            </p:cNvCxnSpPr>
            <p:nvPr/>
          </p:nvCxnSpPr>
          <p:spPr bwMode="auto">
            <a:xfrm rot="9000000">
              <a:off x="3962" y="8450"/>
              <a:ext cx="0" cy="935"/>
            </a:xfrm>
            <a:prstGeom prst="straightConnector1">
              <a:avLst/>
            </a:prstGeom>
            <a:noFill/>
            <a:ln w="9525">
              <a:solidFill>
                <a:srgbClr val="000000"/>
              </a:solidFill>
              <a:round/>
              <a:headEnd type="oval" w="med" len="med"/>
              <a:tailEnd/>
            </a:ln>
          </p:spPr>
        </p:cxnSp>
        <p:cxnSp>
          <p:nvCxnSpPr>
            <p:cNvPr id="181261" name="AutoShape 13"/>
            <p:cNvCxnSpPr>
              <a:cxnSpLocks noChangeShapeType="1"/>
            </p:cNvCxnSpPr>
            <p:nvPr/>
          </p:nvCxnSpPr>
          <p:spPr bwMode="auto">
            <a:xfrm>
              <a:off x="3052" y="8521"/>
              <a:ext cx="1421" cy="0"/>
            </a:xfrm>
            <a:prstGeom prst="straightConnector1">
              <a:avLst/>
            </a:prstGeom>
            <a:noFill/>
            <a:ln w="9525">
              <a:solidFill>
                <a:srgbClr val="000000"/>
              </a:solidFill>
              <a:round/>
              <a:headEnd/>
              <a:tailEnd/>
            </a:ln>
          </p:spPr>
        </p:cxnSp>
        <p:sp>
          <p:nvSpPr>
            <p:cNvPr id="181262" name="AutoShape 14"/>
            <p:cNvSpPr>
              <a:spLocks noChangeArrowheads="1"/>
            </p:cNvSpPr>
            <p:nvPr/>
          </p:nvSpPr>
          <p:spPr bwMode="auto">
            <a:xfrm>
              <a:off x="3137" y="9270"/>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1263" name="AutoShape 15"/>
            <p:cNvSpPr>
              <a:spLocks noChangeArrowheads="1"/>
            </p:cNvSpPr>
            <p:nvPr/>
          </p:nvSpPr>
          <p:spPr bwMode="auto">
            <a:xfrm>
              <a:off x="1924" y="8477"/>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1264" name="Text Box 16"/>
            <p:cNvSpPr txBox="1">
              <a:spLocks noChangeArrowheads="1"/>
            </p:cNvSpPr>
            <p:nvPr/>
          </p:nvSpPr>
          <p:spPr bwMode="auto">
            <a:xfrm>
              <a:off x="2327" y="8546"/>
              <a:ext cx="440"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B</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81265" name="Text Box 17"/>
            <p:cNvSpPr txBox="1">
              <a:spLocks noChangeArrowheads="1"/>
            </p:cNvSpPr>
            <p:nvPr/>
          </p:nvSpPr>
          <p:spPr bwMode="auto">
            <a:xfrm>
              <a:off x="2954" y="8180"/>
              <a:ext cx="465"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b="0" i="0" u="none" strike="noStrike" cap="none" normalizeH="0" baseline="0" smtClean="0">
                  <a:ln>
                    <a:noFill/>
                  </a:ln>
                  <a:solidFill>
                    <a:schemeClr val="tx1"/>
                  </a:solidFill>
                  <a:effectLst/>
                  <a:latin typeface="Calibri" pitchFamily="34" charset="0"/>
                  <a:cs typeface="Arial" pitchFamily="34" charset="0"/>
                </a:rPr>
                <a:t>C</a:t>
              </a:r>
              <a:endParaRPr kumimoji="0" lang="id-ID" b="0" i="0" u="none" strike="noStrike" cap="none" normalizeH="0" baseline="0" smtClean="0">
                <a:ln>
                  <a:noFill/>
                </a:ln>
                <a:solidFill>
                  <a:schemeClr val="tx1"/>
                </a:solidFill>
                <a:effectLst/>
                <a:latin typeface="Arial" pitchFamily="34" charset="0"/>
                <a:cs typeface="Arial" pitchFamily="34" charset="0"/>
              </a:endParaRPr>
            </a:p>
          </p:txBody>
        </p:sp>
        <p:sp>
          <p:nvSpPr>
            <p:cNvPr id="181266" name="AutoShape 18"/>
            <p:cNvSpPr>
              <a:spLocks noChangeArrowheads="1"/>
            </p:cNvSpPr>
            <p:nvPr/>
          </p:nvSpPr>
          <p:spPr bwMode="auto">
            <a:xfrm>
              <a:off x="2959" y="8430"/>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1267" name="Text Box 19"/>
            <p:cNvSpPr txBox="1">
              <a:spLocks noChangeArrowheads="1"/>
            </p:cNvSpPr>
            <p:nvPr/>
          </p:nvSpPr>
          <p:spPr bwMode="auto">
            <a:xfrm>
              <a:off x="3443" y="8143"/>
              <a:ext cx="1032" cy="34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2000" b="0" i="0" u="none" strike="noStrike" cap="none" normalizeH="0" baseline="0" dirty="0" smtClean="0">
                  <a:ln>
                    <a:noFill/>
                  </a:ln>
                  <a:solidFill>
                    <a:schemeClr val="tx1"/>
                  </a:solidFill>
                  <a:effectLst/>
                  <a:latin typeface="Calibri" pitchFamily="34" charset="0"/>
                  <a:cs typeface="Arial" pitchFamily="34" charset="0"/>
                </a:rPr>
                <a:t>1958</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143000"/>
            <a:ext cx="8610600" cy="4572000"/>
          </a:xfrm>
          <a:prstGeom prst="rect">
            <a:avLst/>
          </a:prstGeom>
          <a:solidFill>
            <a:schemeClr val="accent3">
              <a:lumMod val="40000"/>
              <a:lumOff val="60000"/>
              <a:alpha val="62000"/>
            </a:schemeClr>
          </a:solidFill>
          <a:ln w="50800" cmpd="sng">
            <a:solidFill>
              <a:srgbClr val="0070C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mj-lt"/>
              <a:buAutoNum type="arabicPeriod" startAt="3"/>
            </a:pPr>
            <a:r>
              <a:rPr lang="id-ID" sz="3200" b="1" dirty="0" smtClean="0">
                <a:solidFill>
                  <a:schemeClr val="tx1"/>
                </a:solidFill>
                <a:latin typeface="Times New Roman" pitchFamily="18" charset="0"/>
                <a:cs typeface="Times New Roman" pitchFamily="18" charset="0"/>
              </a:rPr>
              <a:t>Penggantian tempat menurut pasal 845 BW</a:t>
            </a:r>
          </a:p>
          <a:p>
            <a:pPr marL="354013" algn="just">
              <a:lnSpc>
                <a:spcPct val="150000"/>
              </a:lnSpc>
            </a:pPr>
            <a:r>
              <a:rPr lang="id-ID" dirty="0" smtClean="0">
                <a:solidFill>
                  <a:schemeClr val="tx1"/>
                </a:solidFill>
                <a:latin typeface="Times New Roman" pitchFamily="18" charset="0"/>
                <a:cs typeface="Times New Roman" pitchFamily="18" charset="0"/>
              </a:rPr>
              <a:t>Menurut pasal ini, penggantian tempat dalam garis meyimpang diperbolehkan juga bagi keponakan apabila di samping mereka yang mempunyai pertalian darah terdekat masih ada keturunan dari saudara daripada orang yang mempunyai pertalian darah terdekat tadi.</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95400"/>
            <a:ext cx="8610600" cy="4572000"/>
          </a:xfrm>
          <a:prstGeom prst="rect">
            <a:avLst/>
          </a:prstGeom>
          <a:solidFill>
            <a:schemeClr val="accent3">
              <a:lumMod val="40000"/>
              <a:lumOff val="60000"/>
              <a:alpha val="62000"/>
            </a:schemeClr>
          </a:solidFill>
          <a:ln w="50800" cmpd="sng">
            <a:solidFill>
              <a:srgbClr val="0070C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5675" algn="just"/>
            <a:r>
              <a:rPr lang="id-ID" sz="1800" dirty="0" smtClean="0">
                <a:solidFill>
                  <a:schemeClr val="tx1"/>
                </a:solidFill>
              </a:rPr>
              <a:t>A meninggal dunia, ia meninggalkan ahli waris dalam garis ke samping dalam derajad ke-6, yaitu B, C dan D, sedangkan D telah meninggal lebih dahulu daripada A dengan meninggalkan  Da, Db dan Dc. Dalam penggantian tempat perlu untuk diperhatikan ketentuan dari pasal 858 BW, yang menyatakan bahwa bagi para keluarga sedarah dalam garis lurus ke atas tidak ada penggantian tempat, karena keluarga terdekat dalam tiap-tiap garis mengesampingkan segala keluarga di dalam pertalian yang lebih jauh.</a:t>
            </a:r>
            <a:endParaRPr lang="id-ID" sz="1800" dirty="0" smtClean="0">
              <a:solidFill>
                <a:schemeClr val="tx1"/>
              </a:solidFill>
              <a:latin typeface="Times New Roman" pitchFamily="18" charset="0"/>
              <a:cs typeface="Times New Roman" pitchFamily="18" charset="0"/>
            </a:endParaRPr>
          </a:p>
        </p:txBody>
      </p:sp>
      <p:grpSp>
        <p:nvGrpSpPr>
          <p:cNvPr id="182274" name="Group 2"/>
          <p:cNvGrpSpPr>
            <a:grpSpLocks/>
          </p:cNvGrpSpPr>
          <p:nvPr/>
        </p:nvGrpSpPr>
        <p:grpSpPr bwMode="auto">
          <a:xfrm>
            <a:off x="840405" y="2057400"/>
            <a:ext cx="2664796" cy="3657600"/>
            <a:chOff x="2225" y="4284"/>
            <a:chExt cx="2189" cy="3807"/>
          </a:xfrm>
        </p:grpSpPr>
        <p:grpSp>
          <p:nvGrpSpPr>
            <p:cNvPr id="182275" name="Group 3"/>
            <p:cNvGrpSpPr>
              <a:grpSpLocks/>
            </p:cNvGrpSpPr>
            <p:nvPr/>
          </p:nvGrpSpPr>
          <p:grpSpPr bwMode="auto">
            <a:xfrm>
              <a:off x="2225" y="4284"/>
              <a:ext cx="2189" cy="3807"/>
              <a:chOff x="2212" y="4284"/>
              <a:chExt cx="2189" cy="3807"/>
            </a:xfrm>
          </p:grpSpPr>
          <p:sp>
            <p:nvSpPr>
              <p:cNvPr id="182276" name="Text Box 4"/>
              <p:cNvSpPr txBox="1">
                <a:spLocks noChangeArrowheads="1"/>
              </p:cNvSpPr>
              <p:nvPr/>
            </p:nvSpPr>
            <p:spPr bwMode="auto">
              <a:xfrm>
                <a:off x="2247" y="4681"/>
                <a:ext cx="464" cy="32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A</a:t>
                </a:r>
                <a:r>
                  <a:rPr kumimoji="0" lang="id-ID" sz="1800" b="0" i="0" u="none" strike="noStrike" cap="none" normalizeH="0" baseline="30000" dirty="0" smtClean="0">
                    <a:ln>
                      <a:noFill/>
                    </a:ln>
                    <a:solidFill>
                      <a:schemeClr val="tx1"/>
                    </a:solidFill>
                    <a:effectLst/>
                    <a:latin typeface="Calibri" pitchFamily="34" charset="0"/>
                    <a:cs typeface="Arial" pitchFamily="34" charset="0"/>
                  </a:rPr>
                  <a:t>+</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2277" name="Text Box 5"/>
              <p:cNvSpPr txBox="1">
                <a:spLocks noChangeArrowheads="1"/>
              </p:cNvSpPr>
              <p:nvPr/>
            </p:nvSpPr>
            <p:spPr bwMode="auto">
              <a:xfrm>
                <a:off x="2565" y="7404"/>
                <a:ext cx="380" cy="39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B</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82278" name="Text Box 6"/>
              <p:cNvSpPr txBox="1">
                <a:spLocks noChangeArrowheads="1"/>
              </p:cNvSpPr>
              <p:nvPr/>
            </p:nvSpPr>
            <p:spPr bwMode="auto">
              <a:xfrm>
                <a:off x="2891" y="7335"/>
                <a:ext cx="380" cy="39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C</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82279" name="Text Box 7"/>
              <p:cNvSpPr txBox="1">
                <a:spLocks noChangeArrowheads="1"/>
              </p:cNvSpPr>
              <p:nvPr/>
            </p:nvSpPr>
            <p:spPr bwMode="auto">
              <a:xfrm>
                <a:off x="3395" y="6735"/>
                <a:ext cx="380" cy="39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D</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82280" name="AutoShape 8"/>
              <p:cNvCxnSpPr>
                <a:cxnSpLocks noChangeShapeType="1"/>
              </p:cNvCxnSpPr>
              <p:nvPr/>
            </p:nvCxnSpPr>
            <p:spPr bwMode="auto">
              <a:xfrm>
                <a:off x="2212" y="4346"/>
                <a:ext cx="1205" cy="0"/>
              </a:xfrm>
              <a:prstGeom prst="straightConnector1">
                <a:avLst/>
              </a:prstGeom>
              <a:noFill/>
              <a:ln w="9525">
                <a:solidFill>
                  <a:srgbClr val="000000"/>
                </a:solidFill>
                <a:round/>
                <a:headEnd/>
                <a:tailEnd/>
              </a:ln>
            </p:spPr>
          </p:cxnSp>
          <p:cxnSp>
            <p:nvCxnSpPr>
              <p:cNvPr id="182281" name="AutoShape 9"/>
              <p:cNvCxnSpPr>
                <a:cxnSpLocks noChangeShapeType="1"/>
              </p:cNvCxnSpPr>
              <p:nvPr/>
            </p:nvCxnSpPr>
            <p:spPr bwMode="auto">
              <a:xfrm rot="1800000">
                <a:off x="2720" y="4284"/>
                <a:ext cx="0" cy="680"/>
              </a:xfrm>
              <a:prstGeom prst="straightConnector1">
                <a:avLst/>
              </a:prstGeom>
              <a:noFill/>
              <a:ln w="9525">
                <a:solidFill>
                  <a:srgbClr val="000000"/>
                </a:solidFill>
                <a:round/>
                <a:headEnd/>
                <a:tailEnd type="oval" w="med" len="med"/>
              </a:ln>
            </p:spPr>
          </p:cxnSp>
          <p:cxnSp>
            <p:nvCxnSpPr>
              <p:cNvPr id="182282" name="AutoShape 10"/>
              <p:cNvCxnSpPr>
                <a:cxnSpLocks noChangeShapeType="1"/>
              </p:cNvCxnSpPr>
              <p:nvPr/>
            </p:nvCxnSpPr>
            <p:spPr bwMode="auto">
              <a:xfrm rot="9000000">
                <a:off x="2984" y="4286"/>
                <a:ext cx="0" cy="680"/>
              </a:xfrm>
              <a:prstGeom prst="straightConnector1">
                <a:avLst/>
              </a:prstGeom>
              <a:noFill/>
              <a:ln w="9525">
                <a:solidFill>
                  <a:srgbClr val="000000"/>
                </a:solidFill>
                <a:round/>
                <a:headEnd/>
                <a:tailEnd/>
              </a:ln>
            </p:spPr>
          </p:cxnSp>
          <p:cxnSp>
            <p:nvCxnSpPr>
              <p:cNvPr id="182283" name="AutoShape 11"/>
              <p:cNvCxnSpPr>
                <a:cxnSpLocks noChangeShapeType="1"/>
              </p:cNvCxnSpPr>
              <p:nvPr/>
            </p:nvCxnSpPr>
            <p:spPr bwMode="auto">
              <a:xfrm>
                <a:off x="3142" y="4896"/>
                <a:ext cx="995" cy="0"/>
              </a:xfrm>
              <a:prstGeom prst="straightConnector1">
                <a:avLst/>
              </a:prstGeom>
              <a:noFill/>
              <a:ln w="9525">
                <a:solidFill>
                  <a:srgbClr val="000000"/>
                </a:solidFill>
                <a:round/>
                <a:headEnd/>
                <a:tailEnd/>
              </a:ln>
            </p:spPr>
          </p:cxnSp>
          <p:cxnSp>
            <p:nvCxnSpPr>
              <p:cNvPr id="182284" name="AutoShape 12"/>
              <p:cNvCxnSpPr>
                <a:cxnSpLocks noChangeShapeType="1"/>
              </p:cNvCxnSpPr>
              <p:nvPr/>
            </p:nvCxnSpPr>
            <p:spPr bwMode="auto">
              <a:xfrm>
                <a:off x="3718" y="4896"/>
                <a:ext cx="0" cy="567"/>
              </a:xfrm>
              <a:prstGeom prst="straightConnector1">
                <a:avLst/>
              </a:prstGeom>
              <a:noFill/>
              <a:ln w="9525">
                <a:solidFill>
                  <a:srgbClr val="000000"/>
                </a:solidFill>
                <a:round/>
                <a:headEnd/>
                <a:tailEnd type="oval" w="med" len="med"/>
              </a:ln>
            </p:spPr>
          </p:cxnSp>
          <p:cxnSp>
            <p:nvCxnSpPr>
              <p:cNvPr id="182285" name="AutoShape 13"/>
              <p:cNvCxnSpPr>
                <a:cxnSpLocks noChangeShapeType="1"/>
              </p:cNvCxnSpPr>
              <p:nvPr/>
            </p:nvCxnSpPr>
            <p:spPr bwMode="auto">
              <a:xfrm>
                <a:off x="3412" y="5448"/>
                <a:ext cx="0" cy="567"/>
              </a:xfrm>
              <a:prstGeom prst="straightConnector1">
                <a:avLst/>
              </a:prstGeom>
              <a:noFill/>
              <a:ln w="9525">
                <a:solidFill>
                  <a:srgbClr val="000000"/>
                </a:solidFill>
                <a:round/>
                <a:headEnd/>
                <a:tailEnd/>
              </a:ln>
            </p:spPr>
          </p:cxnSp>
          <p:cxnSp>
            <p:nvCxnSpPr>
              <p:cNvPr id="182286" name="AutoShape 14"/>
              <p:cNvCxnSpPr>
                <a:cxnSpLocks noChangeShapeType="1"/>
              </p:cNvCxnSpPr>
              <p:nvPr/>
            </p:nvCxnSpPr>
            <p:spPr bwMode="auto">
              <a:xfrm>
                <a:off x="3044" y="5448"/>
                <a:ext cx="680" cy="0"/>
              </a:xfrm>
              <a:prstGeom prst="straightConnector1">
                <a:avLst/>
              </a:prstGeom>
              <a:noFill/>
              <a:ln w="9525">
                <a:solidFill>
                  <a:srgbClr val="000000"/>
                </a:solidFill>
                <a:round/>
                <a:headEnd/>
                <a:tailEnd/>
              </a:ln>
            </p:spPr>
          </p:cxnSp>
          <p:cxnSp>
            <p:nvCxnSpPr>
              <p:cNvPr id="182287" name="AutoShape 15"/>
              <p:cNvCxnSpPr>
                <a:cxnSpLocks noChangeShapeType="1"/>
              </p:cNvCxnSpPr>
              <p:nvPr/>
            </p:nvCxnSpPr>
            <p:spPr bwMode="auto">
              <a:xfrm>
                <a:off x="3388" y="5987"/>
                <a:ext cx="680" cy="0"/>
              </a:xfrm>
              <a:prstGeom prst="straightConnector1">
                <a:avLst/>
              </a:prstGeom>
              <a:noFill/>
              <a:ln w="9525">
                <a:solidFill>
                  <a:srgbClr val="000000"/>
                </a:solidFill>
                <a:round/>
                <a:headEnd/>
                <a:tailEnd/>
              </a:ln>
            </p:spPr>
          </p:cxnSp>
          <p:cxnSp>
            <p:nvCxnSpPr>
              <p:cNvPr id="182288" name="AutoShape 16"/>
              <p:cNvCxnSpPr>
                <a:cxnSpLocks noChangeShapeType="1"/>
              </p:cNvCxnSpPr>
              <p:nvPr/>
            </p:nvCxnSpPr>
            <p:spPr bwMode="auto">
              <a:xfrm>
                <a:off x="3717" y="5974"/>
                <a:ext cx="0" cy="567"/>
              </a:xfrm>
              <a:prstGeom prst="straightConnector1">
                <a:avLst/>
              </a:prstGeom>
              <a:noFill/>
              <a:ln w="9525">
                <a:solidFill>
                  <a:srgbClr val="000000"/>
                </a:solidFill>
                <a:round/>
                <a:headEnd/>
                <a:tailEnd/>
              </a:ln>
            </p:spPr>
          </p:cxnSp>
          <p:cxnSp>
            <p:nvCxnSpPr>
              <p:cNvPr id="182289" name="AutoShape 17"/>
              <p:cNvCxnSpPr>
                <a:cxnSpLocks noChangeShapeType="1"/>
              </p:cNvCxnSpPr>
              <p:nvPr/>
            </p:nvCxnSpPr>
            <p:spPr bwMode="auto">
              <a:xfrm>
                <a:off x="3030" y="6513"/>
                <a:ext cx="680" cy="0"/>
              </a:xfrm>
              <a:prstGeom prst="straightConnector1">
                <a:avLst/>
              </a:prstGeom>
              <a:noFill/>
              <a:ln w="9525">
                <a:solidFill>
                  <a:srgbClr val="000000"/>
                </a:solidFill>
                <a:round/>
                <a:headEnd/>
                <a:tailEnd/>
              </a:ln>
            </p:spPr>
          </p:cxnSp>
          <p:cxnSp>
            <p:nvCxnSpPr>
              <p:cNvPr id="182290" name="AutoShape 18"/>
              <p:cNvCxnSpPr>
                <a:cxnSpLocks noChangeShapeType="1"/>
              </p:cNvCxnSpPr>
              <p:nvPr/>
            </p:nvCxnSpPr>
            <p:spPr bwMode="auto">
              <a:xfrm>
                <a:off x="3405" y="6507"/>
                <a:ext cx="0" cy="567"/>
              </a:xfrm>
              <a:prstGeom prst="straightConnector1">
                <a:avLst/>
              </a:prstGeom>
              <a:noFill/>
              <a:ln w="9525">
                <a:solidFill>
                  <a:srgbClr val="000000"/>
                </a:solidFill>
                <a:round/>
                <a:headEnd type="oval" w="med" len="med"/>
                <a:tailEnd/>
              </a:ln>
            </p:spPr>
          </p:cxnSp>
          <p:cxnSp>
            <p:nvCxnSpPr>
              <p:cNvPr id="182291" name="AutoShape 19"/>
              <p:cNvCxnSpPr>
                <a:cxnSpLocks noChangeShapeType="1"/>
              </p:cNvCxnSpPr>
              <p:nvPr/>
            </p:nvCxnSpPr>
            <p:spPr bwMode="auto">
              <a:xfrm>
                <a:off x="3388" y="7061"/>
                <a:ext cx="680" cy="0"/>
              </a:xfrm>
              <a:prstGeom prst="straightConnector1">
                <a:avLst/>
              </a:prstGeom>
              <a:noFill/>
              <a:ln w="9525">
                <a:solidFill>
                  <a:srgbClr val="000000"/>
                </a:solidFill>
                <a:round/>
                <a:headEnd/>
                <a:tailEnd/>
              </a:ln>
            </p:spPr>
          </p:cxnSp>
          <p:cxnSp>
            <p:nvCxnSpPr>
              <p:cNvPr id="182292" name="AutoShape 20"/>
              <p:cNvCxnSpPr>
                <a:cxnSpLocks noChangeShapeType="1"/>
              </p:cNvCxnSpPr>
              <p:nvPr/>
            </p:nvCxnSpPr>
            <p:spPr bwMode="auto">
              <a:xfrm flipH="1">
                <a:off x="3057" y="6515"/>
                <a:ext cx="344" cy="850"/>
              </a:xfrm>
              <a:prstGeom prst="straightConnector1">
                <a:avLst/>
              </a:prstGeom>
              <a:noFill/>
              <a:ln w="9525">
                <a:solidFill>
                  <a:srgbClr val="000000"/>
                </a:solidFill>
                <a:round/>
                <a:headEnd/>
                <a:tailEnd type="oval" w="med" len="med"/>
              </a:ln>
            </p:spPr>
          </p:cxnSp>
          <p:cxnSp>
            <p:nvCxnSpPr>
              <p:cNvPr id="182293" name="AutoShape 21"/>
              <p:cNvCxnSpPr>
                <a:cxnSpLocks noChangeShapeType="1"/>
              </p:cNvCxnSpPr>
              <p:nvPr/>
            </p:nvCxnSpPr>
            <p:spPr bwMode="auto">
              <a:xfrm flipH="1">
                <a:off x="2673" y="6507"/>
                <a:ext cx="744" cy="929"/>
              </a:xfrm>
              <a:prstGeom prst="straightConnector1">
                <a:avLst/>
              </a:prstGeom>
              <a:noFill/>
              <a:ln w="9525">
                <a:solidFill>
                  <a:srgbClr val="000000"/>
                </a:solidFill>
                <a:round/>
                <a:headEnd/>
                <a:tailEnd/>
              </a:ln>
            </p:spPr>
          </p:cxnSp>
          <p:cxnSp>
            <p:nvCxnSpPr>
              <p:cNvPr id="182294" name="AutoShape 22"/>
              <p:cNvCxnSpPr>
                <a:cxnSpLocks noChangeShapeType="1"/>
              </p:cNvCxnSpPr>
              <p:nvPr/>
            </p:nvCxnSpPr>
            <p:spPr bwMode="auto">
              <a:xfrm rot="1800000">
                <a:off x="3596" y="7020"/>
                <a:ext cx="0" cy="680"/>
              </a:xfrm>
              <a:prstGeom prst="straightConnector1">
                <a:avLst/>
              </a:prstGeom>
              <a:noFill/>
              <a:ln w="9525">
                <a:solidFill>
                  <a:srgbClr val="000000"/>
                </a:solidFill>
                <a:round/>
                <a:headEnd/>
                <a:tailEnd/>
              </a:ln>
            </p:spPr>
          </p:cxnSp>
          <p:cxnSp>
            <p:nvCxnSpPr>
              <p:cNvPr id="182295" name="AutoShape 23"/>
              <p:cNvCxnSpPr>
                <a:cxnSpLocks noChangeShapeType="1"/>
              </p:cNvCxnSpPr>
              <p:nvPr/>
            </p:nvCxnSpPr>
            <p:spPr bwMode="auto">
              <a:xfrm rot="9000000">
                <a:off x="3891" y="7022"/>
                <a:ext cx="0" cy="680"/>
              </a:xfrm>
              <a:prstGeom prst="straightConnector1">
                <a:avLst/>
              </a:prstGeom>
              <a:noFill/>
              <a:ln w="9525">
                <a:solidFill>
                  <a:srgbClr val="000000"/>
                </a:solidFill>
                <a:round/>
                <a:headEnd/>
                <a:tailEnd/>
              </a:ln>
            </p:spPr>
          </p:cxnSp>
          <p:cxnSp>
            <p:nvCxnSpPr>
              <p:cNvPr id="182296" name="AutoShape 24"/>
              <p:cNvCxnSpPr>
                <a:cxnSpLocks noChangeShapeType="1"/>
              </p:cNvCxnSpPr>
              <p:nvPr/>
            </p:nvCxnSpPr>
            <p:spPr bwMode="auto">
              <a:xfrm>
                <a:off x="3724" y="7074"/>
                <a:ext cx="0" cy="567"/>
              </a:xfrm>
              <a:prstGeom prst="straightConnector1">
                <a:avLst/>
              </a:prstGeom>
              <a:noFill/>
              <a:ln w="9525">
                <a:solidFill>
                  <a:srgbClr val="000000"/>
                </a:solidFill>
                <a:round/>
                <a:headEnd/>
                <a:tailEnd type="oval" w="med" len="med"/>
              </a:ln>
            </p:spPr>
          </p:cxnSp>
          <p:sp>
            <p:nvSpPr>
              <p:cNvPr id="182297" name="AutoShape 25"/>
              <p:cNvSpPr>
                <a:spLocks noChangeArrowheads="1"/>
              </p:cNvSpPr>
              <p:nvPr/>
            </p:nvSpPr>
            <p:spPr bwMode="auto">
              <a:xfrm>
                <a:off x="3057" y="4801"/>
                <a:ext cx="143" cy="1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2298" name="AutoShape 26"/>
              <p:cNvSpPr>
                <a:spLocks noChangeArrowheads="1"/>
              </p:cNvSpPr>
              <p:nvPr/>
            </p:nvSpPr>
            <p:spPr bwMode="auto">
              <a:xfrm>
                <a:off x="3336" y="5894"/>
                <a:ext cx="143" cy="1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2299" name="AutoShape 27"/>
              <p:cNvSpPr>
                <a:spLocks noChangeArrowheads="1"/>
              </p:cNvSpPr>
              <p:nvPr/>
            </p:nvSpPr>
            <p:spPr bwMode="auto">
              <a:xfrm>
                <a:off x="3336" y="6968"/>
                <a:ext cx="143" cy="1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2300" name="AutoShape 28"/>
              <p:cNvSpPr>
                <a:spLocks noChangeArrowheads="1"/>
              </p:cNvSpPr>
              <p:nvPr/>
            </p:nvSpPr>
            <p:spPr bwMode="auto">
              <a:xfrm>
                <a:off x="3964" y="7576"/>
                <a:ext cx="143" cy="1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2301" name="AutoShape 29"/>
              <p:cNvSpPr>
                <a:spLocks noChangeArrowheads="1"/>
              </p:cNvSpPr>
              <p:nvPr/>
            </p:nvSpPr>
            <p:spPr bwMode="auto">
              <a:xfrm>
                <a:off x="2686" y="7287"/>
                <a:ext cx="143" cy="1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2302" name="Text Box 30"/>
              <p:cNvSpPr txBox="1">
                <a:spLocks noChangeArrowheads="1"/>
              </p:cNvSpPr>
              <p:nvPr/>
            </p:nvSpPr>
            <p:spPr bwMode="auto">
              <a:xfrm>
                <a:off x="2279" y="4928"/>
                <a:ext cx="620" cy="327"/>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1960</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2303" name="Text Box 31"/>
              <p:cNvSpPr txBox="1">
                <a:spLocks noChangeArrowheads="1"/>
              </p:cNvSpPr>
              <p:nvPr/>
            </p:nvSpPr>
            <p:spPr bwMode="auto">
              <a:xfrm>
                <a:off x="3117" y="7709"/>
                <a:ext cx="522" cy="38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Da</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82304" name="Text Box 32"/>
              <p:cNvSpPr txBox="1">
                <a:spLocks noChangeArrowheads="1"/>
              </p:cNvSpPr>
              <p:nvPr/>
            </p:nvSpPr>
            <p:spPr bwMode="auto">
              <a:xfrm>
                <a:off x="3469" y="7710"/>
                <a:ext cx="522" cy="38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Db</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82305" name="Text Box 33"/>
              <p:cNvSpPr txBox="1">
                <a:spLocks noChangeArrowheads="1"/>
              </p:cNvSpPr>
              <p:nvPr/>
            </p:nvSpPr>
            <p:spPr bwMode="auto">
              <a:xfrm>
                <a:off x="3879" y="7693"/>
                <a:ext cx="522" cy="38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Dc</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82306" name="AutoShape 34"/>
            <p:cNvSpPr>
              <a:spLocks noChangeArrowheads="1"/>
            </p:cNvSpPr>
            <p:nvPr/>
          </p:nvSpPr>
          <p:spPr bwMode="auto">
            <a:xfrm>
              <a:off x="3336" y="7576"/>
              <a:ext cx="143" cy="1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38" name="TextBox 37"/>
          <p:cNvSpPr txBox="1"/>
          <p:nvPr/>
        </p:nvSpPr>
        <p:spPr>
          <a:xfrm>
            <a:off x="492333" y="1524000"/>
            <a:ext cx="1805366" cy="369332"/>
          </a:xfrm>
          <a:prstGeom prst="rect">
            <a:avLst/>
          </a:prstGeom>
          <a:noFill/>
        </p:spPr>
        <p:txBody>
          <a:bodyPr wrap="none" rtlCol="0">
            <a:spAutoFit/>
          </a:bodyPr>
          <a:lstStyle/>
          <a:p>
            <a:r>
              <a:rPr lang="id-ID" sz="1800" b="1" dirty="0" smtClean="0">
                <a:latin typeface="+mn-lt"/>
              </a:rPr>
              <a:t>Contoh Kasus :</a:t>
            </a:r>
            <a:endParaRPr lang="id-ID" sz="1800" b="1" dirty="0">
              <a:latin typeface="+mn-lt"/>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905000"/>
            <a:ext cx="8382000" cy="38862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11113" algn="just"/>
            <a:r>
              <a:rPr lang="id-ID" sz="1800" dirty="0" smtClean="0">
                <a:solidFill>
                  <a:schemeClr val="tx1"/>
                </a:solidFill>
              </a:rPr>
              <a:t>Mewaris karena diri sendiri (Uit Eigen Hoofde) seperti  yang diatur dalam pasal 480 BW, ialah bahwa anak dari seseorang yang telah dinyatakan tidak patut menerima warisan (onwaardig) ataupun anak dari orang yang menolak warisan berhak untuk menerima warisan karena dirinya sendiri.</a:t>
            </a:r>
          </a:p>
          <a:p>
            <a:pPr marL="342900" lvl="0" indent="11113" algn="just"/>
            <a:r>
              <a:rPr lang="id-ID" sz="1800" dirty="0" smtClean="0">
                <a:solidFill>
                  <a:schemeClr val="tx1"/>
                </a:solidFill>
                <a:latin typeface="Times New Roman" pitchFamily="18" charset="0"/>
                <a:cs typeface="Times New Roman" pitchFamily="18" charset="0"/>
              </a:rPr>
              <a:t>Contoh I :</a:t>
            </a:r>
          </a:p>
          <a:p>
            <a:pPr marL="3671888" algn="just"/>
            <a:r>
              <a:rPr lang="id-ID" sz="1800" dirty="0" smtClean="0">
                <a:solidFill>
                  <a:schemeClr val="tx1"/>
                </a:solidFill>
              </a:rPr>
              <a:t>A meninggal dunia. B dinyatakan tidak patut menerima warisan (onwaardig), maka C dan D menerima warisan karena diri sendiri (uit eigen hoofde).</a:t>
            </a:r>
            <a:endParaRPr lang="id-ID" sz="1800" dirty="0" smtClean="0">
              <a:solidFill>
                <a:schemeClr val="tx1"/>
              </a:solidFill>
              <a:latin typeface="Times New Roman" pitchFamily="18" charset="0"/>
              <a:cs typeface="Times New Roman" pitchFamily="18" charset="0"/>
            </a:endParaRPr>
          </a:p>
          <a:p>
            <a:pPr marL="342900" lvl="0" indent="11113" algn="just"/>
            <a:endParaRPr lang="id-ID" sz="1800" dirty="0" smtClean="0">
              <a:solidFill>
                <a:schemeClr val="tx1"/>
              </a:solidFill>
              <a:latin typeface="Times New Roman" pitchFamily="18" charset="0"/>
              <a:cs typeface="Times New Roman" pitchFamily="18" charset="0"/>
            </a:endParaRPr>
          </a:p>
        </p:txBody>
      </p:sp>
      <p:sp>
        <p:nvSpPr>
          <p:cNvPr id="6" name="Flowchart: Alternate Process 5"/>
          <p:cNvSpPr/>
          <p:nvPr/>
        </p:nvSpPr>
        <p:spPr>
          <a:xfrm>
            <a:off x="1066800" y="685800"/>
            <a:ext cx="6934200" cy="762000"/>
          </a:xfrm>
          <a:prstGeom prst="flowChartAlternateProcess">
            <a:avLst/>
          </a:prstGeom>
          <a:solidFill>
            <a:srgbClr val="00FF00">
              <a:alpha val="14000"/>
            </a:srgbClr>
          </a:solidFill>
          <a:ln w="508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M</a:t>
            </a:r>
            <a:r>
              <a:rPr lang="id-ID" b="1" dirty="0" smtClean="0">
                <a:solidFill>
                  <a:srgbClr val="FF0000"/>
                </a:solidFill>
              </a:rPr>
              <a:t>EWARIS KARENA DIRI SENDIRI</a:t>
            </a:r>
          </a:p>
          <a:p>
            <a:pPr algn="ctr"/>
            <a:r>
              <a:rPr lang="id-ID" b="1" dirty="0" smtClean="0">
                <a:solidFill>
                  <a:srgbClr val="FF0000"/>
                </a:solidFill>
                <a:latin typeface="Book Antiqua" pitchFamily="18" charset="0"/>
              </a:rPr>
              <a:t>(UIT EIGEN HOOFDE)</a:t>
            </a:r>
            <a:endParaRPr lang="id-ID" dirty="0">
              <a:solidFill>
                <a:srgbClr val="FF0000"/>
              </a:solidFill>
              <a:latin typeface="Book Antiqua" pitchFamily="18" charset="0"/>
            </a:endParaRPr>
          </a:p>
        </p:txBody>
      </p:sp>
      <p:grpSp>
        <p:nvGrpSpPr>
          <p:cNvPr id="78849" name="Group 1"/>
          <p:cNvGrpSpPr>
            <a:grpSpLocks/>
          </p:cNvGrpSpPr>
          <p:nvPr/>
        </p:nvGrpSpPr>
        <p:grpSpPr bwMode="auto">
          <a:xfrm>
            <a:off x="635118" y="3753697"/>
            <a:ext cx="2870083" cy="1885103"/>
            <a:chOff x="1518" y="1361"/>
            <a:chExt cx="2415" cy="2217"/>
          </a:xfrm>
        </p:grpSpPr>
        <p:sp>
          <p:nvSpPr>
            <p:cNvPr id="78850" name="Text Box 2"/>
            <p:cNvSpPr txBox="1">
              <a:spLocks noChangeArrowheads="1"/>
            </p:cNvSpPr>
            <p:nvPr/>
          </p:nvSpPr>
          <p:spPr bwMode="auto">
            <a:xfrm>
              <a:off x="2489" y="2405"/>
              <a:ext cx="384" cy="36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B</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78851" name="Text Box 3"/>
            <p:cNvSpPr txBox="1">
              <a:spLocks noChangeArrowheads="1"/>
            </p:cNvSpPr>
            <p:nvPr/>
          </p:nvSpPr>
          <p:spPr bwMode="auto">
            <a:xfrm>
              <a:off x="1518" y="2672"/>
              <a:ext cx="1133" cy="36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(onwaardig)</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2" name="Text Box 4"/>
            <p:cNvSpPr txBox="1">
              <a:spLocks noChangeArrowheads="1"/>
            </p:cNvSpPr>
            <p:nvPr/>
          </p:nvSpPr>
          <p:spPr bwMode="auto">
            <a:xfrm>
              <a:off x="2721" y="3212"/>
              <a:ext cx="302" cy="36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C</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3" name="Text Box 5"/>
            <p:cNvSpPr txBox="1">
              <a:spLocks noChangeArrowheads="1"/>
            </p:cNvSpPr>
            <p:nvPr/>
          </p:nvSpPr>
          <p:spPr bwMode="auto">
            <a:xfrm>
              <a:off x="3370" y="3212"/>
              <a:ext cx="563" cy="36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D</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8854" name="AutoShape 6"/>
            <p:cNvCxnSpPr>
              <a:cxnSpLocks noChangeShapeType="1"/>
            </p:cNvCxnSpPr>
            <p:nvPr/>
          </p:nvCxnSpPr>
          <p:spPr bwMode="auto">
            <a:xfrm>
              <a:off x="2679" y="2381"/>
              <a:ext cx="995" cy="0"/>
            </a:xfrm>
            <a:prstGeom prst="straightConnector1">
              <a:avLst/>
            </a:prstGeom>
            <a:noFill/>
            <a:ln w="9525">
              <a:solidFill>
                <a:srgbClr val="000000"/>
              </a:solidFill>
              <a:round/>
              <a:headEnd/>
              <a:tailEnd/>
            </a:ln>
          </p:spPr>
        </p:cxnSp>
        <p:cxnSp>
          <p:nvCxnSpPr>
            <p:cNvPr id="78855" name="AutoShape 7"/>
            <p:cNvCxnSpPr>
              <a:cxnSpLocks noChangeShapeType="1"/>
            </p:cNvCxnSpPr>
            <p:nvPr/>
          </p:nvCxnSpPr>
          <p:spPr bwMode="auto">
            <a:xfrm rot="1800000">
              <a:off x="3006" y="2329"/>
              <a:ext cx="0" cy="851"/>
            </a:xfrm>
            <a:prstGeom prst="straightConnector1">
              <a:avLst/>
            </a:prstGeom>
            <a:noFill/>
            <a:ln w="9525">
              <a:solidFill>
                <a:srgbClr val="000000"/>
              </a:solidFill>
              <a:round/>
              <a:headEnd/>
              <a:tailEnd type="oval" w="med" len="med"/>
            </a:ln>
          </p:spPr>
        </p:cxnSp>
        <p:cxnSp>
          <p:nvCxnSpPr>
            <p:cNvPr id="78856" name="AutoShape 8"/>
            <p:cNvCxnSpPr>
              <a:cxnSpLocks noChangeShapeType="1"/>
            </p:cNvCxnSpPr>
            <p:nvPr/>
          </p:nvCxnSpPr>
          <p:spPr bwMode="auto">
            <a:xfrm rot="9000000">
              <a:off x="3298" y="2322"/>
              <a:ext cx="0" cy="851"/>
            </a:xfrm>
            <a:prstGeom prst="straightConnector1">
              <a:avLst/>
            </a:prstGeom>
            <a:noFill/>
            <a:ln w="9525">
              <a:solidFill>
                <a:srgbClr val="000000"/>
              </a:solidFill>
              <a:round/>
              <a:headEnd/>
              <a:tailEnd/>
            </a:ln>
          </p:spPr>
        </p:cxnSp>
        <p:grpSp>
          <p:nvGrpSpPr>
            <p:cNvPr id="78857" name="Group 9"/>
            <p:cNvGrpSpPr>
              <a:grpSpLocks/>
            </p:cNvGrpSpPr>
            <p:nvPr/>
          </p:nvGrpSpPr>
          <p:grpSpPr bwMode="auto">
            <a:xfrm>
              <a:off x="1883" y="1361"/>
              <a:ext cx="1320" cy="1032"/>
              <a:chOff x="1856" y="10077"/>
              <a:chExt cx="1320" cy="1032"/>
            </a:xfrm>
          </p:grpSpPr>
          <p:sp>
            <p:nvSpPr>
              <p:cNvPr id="78858" name="Text Box 10"/>
              <p:cNvSpPr txBox="1">
                <a:spLocks noChangeArrowheads="1"/>
              </p:cNvSpPr>
              <p:nvPr/>
            </p:nvSpPr>
            <p:spPr bwMode="auto">
              <a:xfrm>
                <a:off x="1856" y="10077"/>
                <a:ext cx="563" cy="36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kumimoji="0" lang="id-ID" sz="1800" b="0" i="0" u="none" strike="noStrike" cap="none" normalizeH="0" baseline="0" dirty="0" smtClean="0">
                    <a:ln>
                      <a:noFill/>
                    </a:ln>
                    <a:solidFill>
                      <a:schemeClr val="tx1"/>
                    </a:solidFill>
                    <a:effectLst/>
                    <a:latin typeface="Calibri" pitchFamily="34" charset="0"/>
                    <a:cs typeface="Arial" pitchFamily="34" charset="0"/>
                  </a:rPr>
                  <a:t>A</a:t>
                </a:r>
                <a:r>
                  <a:rPr lang="id-ID" sz="1800" dirty="0" smtClean="0">
                    <a:latin typeface="Calibri" pitchFamily="34" charset="0"/>
                    <a:cs typeface="Arial" pitchFamily="34" charset="0"/>
                  </a:rPr>
                  <a:t> +</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8859" name="AutoShape 11"/>
              <p:cNvCxnSpPr>
                <a:cxnSpLocks noChangeShapeType="1"/>
              </p:cNvCxnSpPr>
              <p:nvPr/>
            </p:nvCxnSpPr>
            <p:spPr bwMode="auto">
              <a:xfrm>
                <a:off x="2177" y="10468"/>
                <a:ext cx="999" cy="0"/>
              </a:xfrm>
              <a:prstGeom prst="straightConnector1">
                <a:avLst/>
              </a:prstGeom>
              <a:noFill/>
              <a:ln w="9525">
                <a:solidFill>
                  <a:srgbClr val="000000"/>
                </a:solidFill>
                <a:round/>
                <a:headEnd/>
                <a:tailEnd/>
              </a:ln>
            </p:spPr>
          </p:cxnSp>
          <p:cxnSp>
            <p:nvCxnSpPr>
              <p:cNvPr id="78860" name="AutoShape 12"/>
              <p:cNvCxnSpPr>
                <a:cxnSpLocks noChangeShapeType="1"/>
              </p:cNvCxnSpPr>
              <p:nvPr/>
            </p:nvCxnSpPr>
            <p:spPr bwMode="auto">
              <a:xfrm>
                <a:off x="2679" y="10468"/>
                <a:ext cx="0" cy="641"/>
              </a:xfrm>
              <a:prstGeom prst="straightConnector1">
                <a:avLst/>
              </a:prstGeom>
              <a:noFill/>
              <a:ln w="9525">
                <a:solidFill>
                  <a:srgbClr val="000000"/>
                </a:solidFill>
                <a:round/>
                <a:headEnd/>
                <a:tailEnd type="oval" w="med" len="med"/>
              </a:ln>
            </p:spPr>
          </p:cxnSp>
          <p:sp>
            <p:nvSpPr>
              <p:cNvPr id="78861" name="AutoShape 13"/>
              <p:cNvSpPr>
                <a:spLocks noChangeArrowheads="1"/>
              </p:cNvSpPr>
              <p:nvPr/>
            </p:nvSpPr>
            <p:spPr bwMode="auto">
              <a:xfrm>
                <a:off x="2073" y="10390"/>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78862" name="AutoShape 14"/>
            <p:cNvSpPr>
              <a:spLocks noChangeArrowheads="1"/>
            </p:cNvSpPr>
            <p:nvPr/>
          </p:nvSpPr>
          <p:spPr bwMode="auto">
            <a:xfrm>
              <a:off x="3370" y="3063"/>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752600"/>
            <a:ext cx="8382000" cy="40386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06888" algn="just"/>
            <a:r>
              <a:rPr lang="id-ID" sz="1800" dirty="0" smtClean="0">
                <a:solidFill>
                  <a:schemeClr val="tx1"/>
                </a:solidFill>
              </a:rPr>
              <a:t>A meninggal dunia.	B dan C menolak warisan. D, E, F, G menerima warisan karena diri (Uit eigen hoofde).</a:t>
            </a:r>
            <a:endParaRPr lang="id-ID" sz="1800" dirty="0" smtClean="0">
              <a:solidFill>
                <a:schemeClr val="tx1"/>
              </a:solidFill>
              <a:latin typeface="Times New Roman" pitchFamily="18" charset="0"/>
              <a:cs typeface="Times New Roman" pitchFamily="18" charset="0"/>
            </a:endParaRPr>
          </a:p>
        </p:txBody>
      </p:sp>
      <p:grpSp>
        <p:nvGrpSpPr>
          <p:cNvPr id="183298" name="Group 2"/>
          <p:cNvGrpSpPr>
            <a:grpSpLocks/>
          </p:cNvGrpSpPr>
          <p:nvPr/>
        </p:nvGrpSpPr>
        <p:grpSpPr bwMode="auto">
          <a:xfrm>
            <a:off x="593725" y="2524125"/>
            <a:ext cx="3902075" cy="2962275"/>
            <a:chOff x="1742" y="12072"/>
            <a:chExt cx="3215" cy="2337"/>
          </a:xfrm>
        </p:grpSpPr>
        <p:cxnSp>
          <p:nvCxnSpPr>
            <p:cNvPr id="183299" name="AutoShape 3"/>
            <p:cNvCxnSpPr>
              <a:cxnSpLocks noChangeShapeType="1"/>
            </p:cNvCxnSpPr>
            <p:nvPr/>
          </p:nvCxnSpPr>
          <p:spPr bwMode="auto">
            <a:xfrm>
              <a:off x="3645" y="13237"/>
              <a:ext cx="995" cy="0"/>
            </a:xfrm>
            <a:prstGeom prst="straightConnector1">
              <a:avLst/>
            </a:prstGeom>
            <a:noFill/>
            <a:ln w="9525">
              <a:solidFill>
                <a:srgbClr val="000000"/>
              </a:solidFill>
              <a:round/>
              <a:headEnd/>
              <a:tailEnd/>
            </a:ln>
          </p:spPr>
        </p:cxnSp>
        <p:cxnSp>
          <p:nvCxnSpPr>
            <p:cNvPr id="183300" name="AutoShape 4"/>
            <p:cNvCxnSpPr>
              <a:cxnSpLocks noChangeShapeType="1"/>
            </p:cNvCxnSpPr>
            <p:nvPr/>
          </p:nvCxnSpPr>
          <p:spPr bwMode="auto">
            <a:xfrm>
              <a:off x="2691" y="12464"/>
              <a:ext cx="995" cy="0"/>
            </a:xfrm>
            <a:prstGeom prst="straightConnector1">
              <a:avLst/>
            </a:prstGeom>
            <a:noFill/>
            <a:ln w="9525">
              <a:solidFill>
                <a:srgbClr val="000000"/>
              </a:solidFill>
              <a:round/>
              <a:headEnd/>
              <a:tailEnd/>
            </a:ln>
          </p:spPr>
        </p:cxnSp>
        <p:cxnSp>
          <p:nvCxnSpPr>
            <p:cNvPr id="183301" name="AutoShape 5"/>
            <p:cNvCxnSpPr>
              <a:cxnSpLocks noChangeShapeType="1"/>
            </p:cNvCxnSpPr>
            <p:nvPr/>
          </p:nvCxnSpPr>
          <p:spPr bwMode="auto">
            <a:xfrm rot="1800000">
              <a:off x="3018" y="12412"/>
              <a:ext cx="0" cy="851"/>
            </a:xfrm>
            <a:prstGeom prst="straightConnector1">
              <a:avLst/>
            </a:prstGeom>
            <a:noFill/>
            <a:ln w="9525">
              <a:solidFill>
                <a:srgbClr val="000000"/>
              </a:solidFill>
              <a:round/>
              <a:headEnd/>
              <a:tailEnd type="oval" w="med" len="med"/>
            </a:ln>
          </p:spPr>
        </p:cxnSp>
        <p:cxnSp>
          <p:nvCxnSpPr>
            <p:cNvPr id="183302" name="AutoShape 6"/>
            <p:cNvCxnSpPr>
              <a:cxnSpLocks noChangeShapeType="1"/>
            </p:cNvCxnSpPr>
            <p:nvPr/>
          </p:nvCxnSpPr>
          <p:spPr bwMode="auto">
            <a:xfrm rot="9000000">
              <a:off x="3440" y="12405"/>
              <a:ext cx="0" cy="851"/>
            </a:xfrm>
            <a:prstGeom prst="straightConnector1">
              <a:avLst/>
            </a:prstGeom>
            <a:noFill/>
            <a:ln w="9525">
              <a:solidFill>
                <a:srgbClr val="000000"/>
              </a:solidFill>
              <a:round/>
              <a:headEnd/>
              <a:tailEnd/>
            </a:ln>
          </p:spPr>
        </p:cxnSp>
        <p:sp>
          <p:nvSpPr>
            <p:cNvPr id="183303" name="AutoShape 7"/>
            <p:cNvSpPr>
              <a:spLocks noChangeArrowheads="1"/>
            </p:cNvSpPr>
            <p:nvPr/>
          </p:nvSpPr>
          <p:spPr bwMode="auto">
            <a:xfrm>
              <a:off x="3565" y="13146"/>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3304" name="AutoShape 8"/>
            <p:cNvSpPr>
              <a:spLocks noChangeArrowheads="1"/>
            </p:cNvSpPr>
            <p:nvPr/>
          </p:nvSpPr>
          <p:spPr bwMode="auto">
            <a:xfrm>
              <a:off x="2666" y="12386"/>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cxnSp>
          <p:nvCxnSpPr>
            <p:cNvPr id="183305" name="AutoShape 9"/>
            <p:cNvCxnSpPr>
              <a:cxnSpLocks noChangeShapeType="1"/>
            </p:cNvCxnSpPr>
            <p:nvPr/>
          </p:nvCxnSpPr>
          <p:spPr bwMode="auto">
            <a:xfrm rot="1800000">
              <a:off x="3972" y="13185"/>
              <a:ext cx="0" cy="851"/>
            </a:xfrm>
            <a:prstGeom prst="straightConnector1">
              <a:avLst/>
            </a:prstGeom>
            <a:noFill/>
            <a:ln w="9525">
              <a:solidFill>
                <a:srgbClr val="000000"/>
              </a:solidFill>
              <a:round/>
              <a:headEnd/>
              <a:tailEnd type="oval" w="med" len="med"/>
            </a:ln>
          </p:spPr>
        </p:cxnSp>
        <p:cxnSp>
          <p:nvCxnSpPr>
            <p:cNvPr id="183306" name="AutoShape 10"/>
            <p:cNvCxnSpPr>
              <a:cxnSpLocks noChangeShapeType="1"/>
            </p:cNvCxnSpPr>
            <p:nvPr/>
          </p:nvCxnSpPr>
          <p:spPr bwMode="auto">
            <a:xfrm rot="9000000">
              <a:off x="4394" y="13178"/>
              <a:ext cx="0" cy="851"/>
            </a:xfrm>
            <a:prstGeom prst="straightConnector1">
              <a:avLst/>
            </a:prstGeom>
            <a:noFill/>
            <a:ln w="9525">
              <a:solidFill>
                <a:srgbClr val="000000"/>
              </a:solidFill>
              <a:round/>
              <a:headEnd type="oval" w="med" len="med"/>
              <a:tailEnd/>
            </a:ln>
          </p:spPr>
        </p:cxnSp>
        <p:cxnSp>
          <p:nvCxnSpPr>
            <p:cNvPr id="183307" name="AutoShape 11"/>
            <p:cNvCxnSpPr>
              <a:cxnSpLocks noChangeShapeType="1"/>
            </p:cNvCxnSpPr>
            <p:nvPr/>
          </p:nvCxnSpPr>
          <p:spPr bwMode="auto">
            <a:xfrm>
              <a:off x="1825" y="13211"/>
              <a:ext cx="995" cy="0"/>
            </a:xfrm>
            <a:prstGeom prst="straightConnector1">
              <a:avLst/>
            </a:prstGeom>
            <a:noFill/>
            <a:ln w="9525">
              <a:solidFill>
                <a:srgbClr val="000000"/>
              </a:solidFill>
              <a:round/>
              <a:headEnd/>
              <a:tailEnd/>
            </a:ln>
          </p:spPr>
        </p:cxnSp>
        <p:cxnSp>
          <p:nvCxnSpPr>
            <p:cNvPr id="183308" name="AutoShape 12"/>
            <p:cNvCxnSpPr>
              <a:cxnSpLocks noChangeShapeType="1"/>
            </p:cNvCxnSpPr>
            <p:nvPr/>
          </p:nvCxnSpPr>
          <p:spPr bwMode="auto">
            <a:xfrm rot="1800000">
              <a:off x="2152" y="13159"/>
              <a:ext cx="0" cy="851"/>
            </a:xfrm>
            <a:prstGeom prst="straightConnector1">
              <a:avLst/>
            </a:prstGeom>
            <a:noFill/>
            <a:ln w="9525">
              <a:solidFill>
                <a:srgbClr val="000000"/>
              </a:solidFill>
              <a:round/>
              <a:headEnd/>
              <a:tailEnd/>
            </a:ln>
          </p:spPr>
        </p:cxnSp>
        <p:cxnSp>
          <p:nvCxnSpPr>
            <p:cNvPr id="183309" name="AutoShape 13"/>
            <p:cNvCxnSpPr>
              <a:cxnSpLocks noChangeShapeType="1"/>
            </p:cNvCxnSpPr>
            <p:nvPr/>
          </p:nvCxnSpPr>
          <p:spPr bwMode="auto">
            <a:xfrm rot="9000000">
              <a:off x="2574" y="13152"/>
              <a:ext cx="0" cy="851"/>
            </a:xfrm>
            <a:prstGeom prst="straightConnector1">
              <a:avLst/>
            </a:prstGeom>
            <a:noFill/>
            <a:ln w="9525">
              <a:solidFill>
                <a:srgbClr val="000000"/>
              </a:solidFill>
              <a:round/>
              <a:headEnd/>
              <a:tailEnd/>
            </a:ln>
          </p:spPr>
        </p:cxnSp>
        <p:sp>
          <p:nvSpPr>
            <p:cNvPr id="183310" name="AutoShape 14"/>
            <p:cNvSpPr>
              <a:spLocks noChangeArrowheads="1"/>
            </p:cNvSpPr>
            <p:nvPr/>
          </p:nvSpPr>
          <p:spPr bwMode="auto">
            <a:xfrm>
              <a:off x="2699" y="13893"/>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3311" name="AutoShape 15"/>
            <p:cNvSpPr>
              <a:spLocks noChangeArrowheads="1"/>
            </p:cNvSpPr>
            <p:nvPr/>
          </p:nvSpPr>
          <p:spPr bwMode="auto">
            <a:xfrm>
              <a:off x="1863" y="13873"/>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83312" name="Text Box 16"/>
            <p:cNvSpPr txBox="1">
              <a:spLocks noChangeArrowheads="1"/>
            </p:cNvSpPr>
            <p:nvPr/>
          </p:nvSpPr>
          <p:spPr bwMode="auto">
            <a:xfrm>
              <a:off x="2588" y="12072"/>
              <a:ext cx="563" cy="36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A</a:t>
              </a:r>
              <a:r>
                <a:rPr kumimoji="0" lang="id-ID" sz="1800" b="0" i="0" u="none" strike="noStrike" cap="none" normalizeH="0" baseline="30000" dirty="0" smtClean="0">
                  <a:ln>
                    <a:noFill/>
                  </a:ln>
                  <a:solidFill>
                    <a:schemeClr val="tx1"/>
                  </a:solidFill>
                  <a:effectLst/>
                  <a:latin typeface="Calibri" pitchFamily="34" charset="0"/>
                  <a:cs typeface="Arial" pitchFamily="34" charset="0"/>
                </a:rPr>
                <a:t>+</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3313" name="Text Box 17"/>
            <p:cNvSpPr txBox="1">
              <a:spLocks noChangeArrowheads="1"/>
            </p:cNvSpPr>
            <p:nvPr/>
          </p:nvSpPr>
          <p:spPr bwMode="auto">
            <a:xfrm>
              <a:off x="3587" y="12923"/>
              <a:ext cx="563" cy="36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C</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4" name="Text Box 18"/>
            <p:cNvSpPr txBox="1">
              <a:spLocks noChangeArrowheads="1"/>
            </p:cNvSpPr>
            <p:nvPr/>
          </p:nvSpPr>
          <p:spPr bwMode="auto">
            <a:xfrm>
              <a:off x="1742" y="14003"/>
              <a:ext cx="563" cy="36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D</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5" name="Text Box 19"/>
            <p:cNvSpPr txBox="1">
              <a:spLocks noChangeArrowheads="1"/>
            </p:cNvSpPr>
            <p:nvPr/>
          </p:nvSpPr>
          <p:spPr bwMode="auto">
            <a:xfrm>
              <a:off x="2592" y="14010"/>
              <a:ext cx="563" cy="36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E</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6" name="Text Box 20"/>
            <p:cNvSpPr txBox="1">
              <a:spLocks noChangeArrowheads="1"/>
            </p:cNvSpPr>
            <p:nvPr/>
          </p:nvSpPr>
          <p:spPr bwMode="auto">
            <a:xfrm>
              <a:off x="3518" y="14003"/>
              <a:ext cx="563" cy="36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F</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7" name="Text Box 21"/>
            <p:cNvSpPr txBox="1">
              <a:spLocks noChangeArrowheads="1"/>
            </p:cNvSpPr>
            <p:nvPr/>
          </p:nvSpPr>
          <p:spPr bwMode="auto">
            <a:xfrm>
              <a:off x="4394" y="14043"/>
              <a:ext cx="563" cy="36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G</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183318" name="Text Box 22"/>
            <p:cNvSpPr txBox="1">
              <a:spLocks noChangeArrowheads="1"/>
            </p:cNvSpPr>
            <p:nvPr/>
          </p:nvSpPr>
          <p:spPr bwMode="auto">
            <a:xfrm>
              <a:off x="2790" y="13043"/>
              <a:ext cx="563" cy="36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B</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41" name="TextBox 40"/>
          <p:cNvSpPr txBox="1"/>
          <p:nvPr/>
        </p:nvSpPr>
        <p:spPr>
          <a:xfrm>
            <a:off x="633034" y="2069068"/>
            <a:ext cx="1450910" cy="369332"/>
          </a:xfrm>
          <a:prstGeom prst="rect">
            <a:avLst/>
          </a:prstGeom>
          <a:noFill/>
        </p:spPr>
        <p:txBody>
          <a:bodyPr wrap="none" rtlCol="0">
            <a:spAutoFit/>
          </a:bodyPr>
          <a:lstStyle/>
          <a:p>
            <a:r>
              <a:rPr lang="id-ID" sz="1800" b="1" dirty="0" smtClean="0">
                <a:latin typeface="+mn-lt"/>
              </a:rPr>
              <a:t>Contoh  II  :</a:t>
            </a:r>
            <a:endParaRPr lang="id-ID" sz="1800" b="1" dirty="0">
              <a:latin typeface="+mn-lt"/>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95400"/>
            <a:ext cx="8686800" cy="35052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pPr>
            <a:r>
              <a:rPr lang="id-ID" sz="3200" dirty="0" smtClean="0">
                <a:solidFill>
                  <a:schemeClr val="tx1"/>
                </a:solidFill>
                <a:latin typeface="Times New Roman" pitchFamily="18" charset="0"/>
                <a:cs typeface="Times New Roman" pitchFamily="18" charset="0"/>
              </a:rPr>
              <a:t>Pengertian Testament :</a:t>
            </a:r>
          </a:p>
          <a:p>
            <a:pPr lvl="0" algn="just"/>
            <a:r>
              <a:rPr lang="id-ID" sz="3200" dirty="0" smtClean="0">
                <a:solidFill>
                  <a:schemeClr val="tx1"/>
                </a:solidFill>
                <a:latin typeface="Times New Roman" pitchFamily="18" charset="0"/>
                <a:cs typeface="Times New Roman" pitchFamily="18" charset="0"/>
              </a:rPr>
              <a:t>Pasal 875 KUHPerdata → suatu akta yang memuat tentang apa yang dikehendaki terhadap harta setelah ia meninggal dunia dan dapat dicabut kembali Pernyataan sepihak.</a:t>
            </a:r>
          </a:p>
        </p:txBody>
      </p:sp>
      <p:pic>
        <p:nvPicPr>
          <p:cNvPr id="5" name="Picture 4" descr="bs00559_"/>
          <p:cNvPicPr>
            <a:picLocks noChangeAspect="1" noChangeArrowheads="1"/>
          </p:cNvPicPr>
          <p:nvPr/>
        </p:nvPicPr>
        <p:blipFill>
          <a:blip r:embed="rId2"/>
          <a:stretch>
            <a:fillRect/>
          </a:stretch>
        </p:blipFill>
        <p:spPr>
          <a:xfrm>
            <a:off x="3352800" y="5105400"/>
            <a:ext cx="2362200" cy="1339304"/>
          </a:xfrm>
          <a:prstGeom prst="rect">
            <a:avLst/>
          </a:prstGeom>
          <a:noFill/>
          <a:ln/>
        </p:spPr>
      </p:pic>
      <p:sp>
        <p:nvSpPr>
          <p:cNvPr id="6" name="Flowchart: Alternate Process 5"/>
          <p:cNvSpPr/>
          <p:nvPr/>
        </p:nvSpPr>
        <p:spPr>
          <a:xfrm>
            <a:off x="1066800" y="304800"/>
            <a:ext cx="6934200" cy="762000"/>
          </a:xfrm>
          <a:prstGeom prst="flowChartAlternateProcess">
            <a:avLst/>
          </a:prstGeom>
          <a:solidFill>
            <a:srgbClr val="00FF00">
              <a:alpha val="14000"/>
            </a:srgbClr>
          </a:solidFill>
          <a:ln w="508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smtClean="0">
                <a:solidFill>
                  <a:srgbClr val="FF0000"/>
                </a:solidFill>
              </a:rPr>
              <a:t>M</a:t>
            </a:r>
            <a:r>
              <a:rPr lang="id-ID" sz="2800" b="1" dirty="0" smtClean="0">
                <a:solidFill>
                  <a:srgbClr val="FF0000"/>
                </a:solidFill>
              </a:rPr>
              <a:t>EWARIS KARENA TESTAMENTAIR</a:t>
            </a:r>
            <a:endParaRPr lang="id-ID" sz="2800" dirty="0">
              <a:solidFill>
                <a:srgbClr val="FF0000"/>
              </a:solidFill>
              <a:latin typeface="Book Antiqua" pitchFamily="18" charset="0"/>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par>
                          <p:cTn id="8" fill="hold">
                            <p:stCondLst>
                              <p:cond delay="2000"/>
                            </p:stCondLst>
                            <p:childTnLst>
                              <p:par>
                                <p:cTn id="9" presetID="5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95400"/>
            <a:ext cx="8686800" cy="38862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r>
              <a:rPr lang="id-ID" sz="3200" dirty="0" smtClean="0">
                <a:solidFill>
                  <a:schemeClr val="tx1"/>
                </a:solidFill>
                <a:latin typeface="Times New Roman" pitchFamily="18" charset="0"/>
                <a:cs typeface="Times New Roman" pitchFamily="18" charset="0"/>
              </a:rPr>
              <a:t>Unsur-unsur testament :</a:t>
            </a:r>
          </a:p>
          <a:p>
            <a:pPr marL="800100" lvl="1" indent="-342900" algn="just">
              <a:buFont typeface="+mj-lt"/>
              <a:buAutoNum type="alphaLcPeriod"/>
            </a:pPr>
            <a:r>
              <a:rPr lang="id-ID" sz="3200" dirty="0" smtClean="0">
                <a:solidFill>
                  <a:schemeClr val="tx1"/>
                </a:solidFill>
                <a:latin typeface="Times New Roman" pitchFamily="18" charset="0"/>
                <a:cs typeface="Times New Roman" pitchFamily="18" charset="0"/>
              </a:rPr>
              <a:t>Akta</a:t>
            </a:r>
          </a:p>
          <a:p>
            <a:pPr marL="800100" lvl="1" indent="-342900" algn="just">
              <a:buFont typeface="+mj-lt"/>
              <a:buAutoNum type="alphaLcPeriod"/>
            </a:pPr>
            <a:r>
              <a:rPr lang="id-ID" sz="3200" dirty="0" smtClean="0">
                <a:solidFill>
                  <a:schemeClr val="tx1"/>
                </a:solidFill>
                <a:latin typeface="Times New Roman" pitchFamily="18" charset="0"/>
                <a:cs typeface="Times New Roman" pitchFamily="18" charset="0"/>
              </a:rPr>
              <a:t>Pernyataan kehendak</a:t>
            </a:r>
          </a:p>
          <a:p>
            <a:pPr marL="800100" lvl="1" indent="-342900" algn="just">
              <a:buFont typeface="+mj-lt"/>
              <a:buAutoNum type="alphaLcPeriod"/>
            </a:pPr>
            <a:r>
              <a:rPr lang="id-ID" sz="3200" dirty="0" smtClean="0">
                <a:solidFill>
                  <a:schemeClr val="tx1"/>
                </a:solidFill>
                <a:latin typeface="Times New Roman" pitchFamily="18" charset="0"/>
                <a:cs typeface="Times New Roman" pitchFamily="18" charset="0"/>
              </a:rPr>
              <a:t>Apa yang akan terjadi setelah ia meninggal terhadap harta</a:t>
            </a:r>
          </a:p>
          <a:p>
            <a:pPr marL="800100" lvl="1" indent="-342900" algn="just">
              <a:buFont typeface="+mj-lt"/>
              <a:buAutoNum type="alphaLcPeriod"/>
            </a:pPr>
            <a:r>
              <a:rPr lang="id-ID" sz="3200" dirty="0" smtClean="0">
                <a:solidFill>
                  <a:schemeClr val="tx1"/>
                </a:solidFill>
                <a:latin typeface="Times New Roman" pitchFamily="18" charset="0"/>
                <a:cs typeface="Times New Roman" pitchFamily="18" charset="0"/>
              </a:rPr>
              <a:t>Dapat dicabut kembali</a:t>
            </a:r>
          </a:p>
        </p:txBody>
      </p:sp>
      <p:pic>
        <p:nvPicPr>
          <p:cNvPr id="1026" name="Picture 2"/>
          <p:cNvPicPr>
            <a:picLocks noChangeAspect="1" noChangeArrowheads="1"/>
          </p:cNvPicPr>
          <p:nvPr/>
        </p:nvPicPr>
        <p:blipFill>
          <a:blip r:embed="rId2"/>
          <a:srcRect/>
          <a:stretch>
            <a:fillRect/>
          </a:stretch>
        </p:blipFill>
        <p:spPr bwMode="auto">
          <a:xfrm>
            <a:off x="6172200" y="4114800"/>
            <a:ext cx="1685925" cy="1813823"/>
          </a:xfrm>
          <a:prstGeom prst="rect">
            <a:avLst/>
          </a:prstGeom>
          <a:noFill/>
          <a:ln w="9525">
            <a:noFill/>
            <a:miter lim="800000"/>
            <a:headEnd/>
            <a:tailEnd/>
          </a:ln>
          <a:effectLst/>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95400"/>
            <a:ext cx="8686800" cy="38100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r>
              <a:rPr lang="id-ID" sz="3200" dirty="0" smtClean="0">
                <a:solidFill>
                  <a:schemeClr val="tx1"/>
                </a:solidFill>
                <a:latin typeface="Times New Roman" pitchFamily="18" charset="0"/>
                <a:cs typeface="Times New Roman" pitchFamily="18" charset="0"/>
              </a:rPr>
              <a:t>Syarat-syarat membuat testament :</a:t>
            </a:r>
          </a:p>
          <a:p>
            <a:pPr marL="971550" lvl="1" indent="-514350" algn="just">
              <a:buFont typeface="+mj-lt"/>
              <a:buAutoNum type="arabicPeriod"/>
            </a:pPr>
            <a:r>
              <a:rPr lang="id-ID" sz="3200" dirty="0" smtClean="0">
                <a:solidFill>
                  <a:schemeClr val="tx1"/>
                </a:solidFill>
                <a:latin typeface="Times New Roman" pitchFamily="18" charset="0"/>
                <a:cs typeface="Times New Roman" pitchFamily="18" charset="0"/>
              </a:rPr>
              <a:t>Dewasa → 18 tahun (cakap bertindak).</a:t>
            </a:r>
          </a:p>
          <a:p>
            <a:pPr marL="971550" lvl="1" indent="-514350" algn="just">
              <a:buFont typeface="+mj-lt"/>
              <a:buAutoNum type="arabicPeriod"/>
            </a:pPr>
            <a:r>
              <a:rPr lang="id-ID" sz="3200" dirty="0" smtClean="0">
                <a:solidFill>
                  <a:schemeClr val="tx1"/>
                </a:solidFill>
                <a:latin typeface="Times New Roman" pitchFamily="18" charset="0"/>
                <a:cs typeface="Times New Roman" pitchFamily="18" charset="0"/>
              </a:rPr>
              <a:t>Akal sehat.</a:t>
            </a:r>
          </a:p>
          <a:p>
            <a:pPr marL="971550" lvl="1" indent="-514350" algn="just">
              <a:buFont typeface="+mj-lt"/>
              <a:buAutoNum type="arabicPeriod"/>
            </a:pPr>
            <a:r>
              <a:rPr lang="id-ID" sz="3200" dirty="0" smtClean="0">
                <a:solidFill>
                  <a:schemeClr val="tx1"/>
                </a:solidFill>
                <a:latin typeface="Times New Roman" pitchFamily="18" charset="0"/>
                <a:cs typeface="Times New Roman" pitchFamily="18" charset="0"/>
              </a:rPr>
              <a:t>Tidak dapat pengampuan.</a:t>
            </a:r>
          </a:p>
          <a:p>
            <a:pPr marL="971550" lvl="1" indent="-514350" algn="just">
              <a:buFont typeface="+mj-lt"/>
              <a:buAutoNum type="arabicPeriod"/>
            </a:pPr>
            <a:r>
              <a:rPr lang="id-ID" sz="3200" dirty="0" smtClean="0">
                <a:solidFill>
                  <a:schemeClr val="tx1"/>
                </a:solidFill>
                <a:latin typeface="Times New Roman" pitchFamily="18" charset="0"/>
                <a:cs typeface="Times New Roman" pitchFamily="18" charset="0"/>
              </a:rPr>
              <a:t>Tidak ada unsur paksaan, kekhilafan, kekeliruan.</a:t>
            </a:r>
          </a:p>
          <a:p>
            <a:pPr marL="971550" lvl="1" indent="-514350" algn="just">
              <a:buFont typeface="+mj-lt"/>
              <a:buAutoNum type="arabicPeriod"/>
            </a:pPr>
            <a:r>
              <a:rPr lang="id-ID" sz="3200" dirty="0" smtClean="0">
                <a:solidFill>
                  <a:schemeClr val="tx1"/>
                </a:solidFill>
                <a:latin typeface="Times New Roman" pitchFamily="18" charset="0"/>
                <a:cs typeface="Times New Roman" pitchFamily="18" charset="0"/>
              </a:rPr>
              <a:t>Isi harus jelas.</a:t>
            </a:r>
            <a:endParaRPr lang="id-ID" sz="3200" dirty="0">
              <a:solidFill>
                <a:schemeClr val="tx1"/>
              </a:solidFill>
              <a:latin typeface="Times New Roman" pitchFamily="18" charset="0"/>
              <a:cs typeface="Times New Roman" pitchFamily="18" charset="0"/>
            </a:endParaRPr>
          </a:p>
        </p:txBody>
      </p:sp>
      <p:pic>
        <p:nvPicPr>
          <p:cNvPr id="6" name="Picture 5" descr="PEKERJAAN.jpg"/>
          <p:cNvPicPr>
            <a:picLocks noChangeAspect="1"/>
          </p:cNvPicPr>
          <p:nvPr/>
        </p:nvPicPr>
        <p:blipFill>
          <a:blip r:embed="rId2"/>
          <a:stretch>
            <a:fillRect/>
          </a:stretch>
        </p:blipFill>
        <p:spPr>
          <a:xfrm>
            <a:off x="5334000" y="4114800"/>
            <a:ext cx="2438400" cy="1903607"/>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81000" y="838200"/>
            <a:ext cx="8305800" cy="5334000"/>
          </a:xfrm>
          <a:prstGeom prst="flowChartAlternateProcess">
            <a:avLst/>
          </a:prstGeom>
          <a:solidFill>
            <a:srgbClr val="FFFF00">
              <a:alpha val="44000"/>
            </a:srgbClr>
          </a:solidFill>
          <a:ln w="139700" cmpd="dbl">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pPr>
            <a:r>
              <a:rPr lang="id-ID" dirty="0" smtClean="0">
                <a:solidFill>
                  <a:schemeClr val="tx1"/>
                </a:solidFill>
                <a:latin typeface="Times New Roman" pitchFamily="18" charset="0"/>
                <a:cs typeface="Times New Roman" pitchFamily="18" charset="0"/>
              </a:rPr>
              <a:t>Isi dari testament adalah :</a:t>
            </a:r>
          </a:p>
          <a:p>
            <a:pPr marL="800100" lvl="1" indent="-342900" algn="just">
              <a:lnSpc>
                <a:spcPct val="150000"/>
              </a:lnSpc>
              <a:buFont typeface="+mj-lt"/>
              <a:buAutoNum type="alphaLcPeriod"/>
            </a:pPr>
            <a:r>
              <a:rPr lang="id-ID" dirty="0" smtClean="0">
                <a:solidFill>
                  <a:schemeClr val="tx1"/>
                </a:solidFill>
                <a:latin typeface="Times New Roman" pitchFamily="18" charset="0"/>
                <a:cs typeface="Times New Roman" pitchFamily="18" charset="0"/>
              </a:rPr>
              <a:t>Erfstelling → pasal 954 KUHPerdata</a:t>
            </a:r>
          </a:p>
          <a:p>
            <a:pPr marL="800100" lvl="1" indent="-342900" algn="just">
              <a:lnSpc>
                <a:spcPct val="150000"/>
              </a:lnSpc>
            </a:pPr>
            <a:r>
              <a:rPr lang="id-ID" dirty="0" smtClean="0">
                <a:solidFill>
                  <a:schemeClr val="tx1"/>
                </a:solidFill>
                <a:latin typeface="Times New Roman" pitchFamily="18" charset="0"/>
                <a:cs typeface="Times New Roman" pitchFamily="18" charset="0"/>
              </a:rPr>
              <a:t>	Testamentair erfgenaam</a:t>
            </a:r>
          </a:p>
          <a:p>
            <a:pPr marL="800100" lvl="1" indent="-342900" algn="just">
              <a:lnSpc>
                <a:spcPct val="150000"/>
              </a:lnSpc>
              <a:buFont typeface="+mj-lt"/>
              <a:buAutoNum type="alphaLcPeriod" startAt="2"/>
            </a:pPr>
            <a:r>
              <a:rPr lang="id-ID" dirty="0" smtClean="0">
                <a:solidFill>
                  <a:schemeClr val="tx1"/>
                </a:solidFill>
                <a:latin typeface="Times New Roman" pitchFamily="18" charset="0"/>
                <a:cs typeface="Times New Roman" pitchFamily="18" charset="0"/>
              </a:rPr>
              <a:t>Legaat (berhubungan dengan harta) → pasal 957 KUHPerdata</a:t>
            </a:r>
          </a:p>
          <a:p>
            <a:pPr marL="800100" lvl="1" indent="-342900" algn="just">
              <a:lnSpc>
                <a:spcPct val="150000"/>
              </a:lnSpc>
            </a:pPr>
            <a:r>
              <a:rPr lang="id-ID" dirty="0" smtClean="0">
                <a:solidFill>
                  <a:schemeClr val="tx1"/>
                </a:solidFill>
                <a:latin typeface="Times New Roman" pitchFamily="18" charset="0"/>
                <a:cs typeface="Times New Roman" pitchFamily="18" charset="0"/>
              </a:rPr>
              <a:t>	Legetaris</a:t>
            </a:r>
          </a:p>
          <a:p>
            <a:pPr marL="800100" lvl="1" indent="-342900" algn="just">
              <a:lnSpc>
                <a:spcPct val="150000"/>
              </a:lnSpc>
              <a:buFont typeface="+mj-lt"/>
              <a:buAutoNum type="alphaLcPeriod" startAt="3"/>
            </a:pPr>
            <a:r>
              <a:rPr lang="id-ID" dirty="0" smtClean="0">
                <a:solidFill>
                  <a:schemeClr val="tx1"/>
                </a:solidFill>
                <a:latin typeface="Times New Roman" pitchFamily="18" charset="0"/>
                <a:cs typeface="Times New Roman" pitchFamily="18" charset="0"/>
              </a:rPr>
              <a:t>Codicil (tidak berhubungan dengan harta)</a:t>
            </a:r>
          </a:p>
        </p:txBody>
      </p:sp>
      <p:pic>
        <p:nvPicPr>
          <p:cNvPr id="7" name="Picture 4" descr="bs00554_"/>
          <p:cNvPicPr>
            <a:picLocks noChangeAspect="1" noChangeArrowheads="1"/>
          </p:cNvPicPr>
          <p:nvPr/>
        </p:nvPicPr>
        <p:blipFill>
          <a:blip r:embed="rId2">
            <a:lum bright="39000"/>
          </a:blip>
          <a:srcRect/>
          <a:stretch>
            <a:fillRect/>
          </a:stretch>
        </p:blipFill>
        <p:spPr>
          <a:xfrm>
            <a:off x="6172200" y="990600"/>
            <a:ext cx="2252870" cy="1295400"/>
          </a:xfrm>
          <a:prstGeom prst="rect">
            <a:avLst/>
          </a:prstGeom>
          <a:noFill/>
          <a:ln/>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plus(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9572" y="228600"/>
            <a:ext cx="8763000" cy="6019800"/>
          </a:xfrm>
          <a:prstGeom prst="roundRect">
            <a:avLst/>
          </a:prstGeom>
          <a:solidFill>
            <a:srgbClr val="FFFF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7" algn="ctr">
              <a:lnSpc>
                <a:spcPct val="150000"/>
              </a:lnSpc>
            </a:pPr>
            <a:r>
              <a:rPr lang="id-ID" b="1" dirty="0" smtClean="0">
                <a:solidFill>
                  <a:srgbClr val="FF0000"/>
                </a:solidFill>
              </a:rPr>
              <a:t>SYARAT – SYARAT AHLI WARIS</a:t>
            </a:r>
          </a:p>
          <a:p>
            <a:pPr marL="342900" lvl="0" indent="-342900" algn="just">
              <a:lnSpc>
                <a:spcPct val="150000"/>
              </a:lnSpc>
              <a:spcBef>
                <a:spcPts val="0"/>
              </a:spcBef>
              <a:spcAft>
                <a:spcPts val="0"/>
              </a:spcAft>
              <a:buFont typeface="+mj-lt"/>
              <a:buAutoNum type="arabicPeriod"/>
            </a:pPr>
            <a:r>
              <a:rPr lang="id-ID" sz="1800" dirty="0" smtClean="0">
                <a:solidFill>
                  <a:schemeClr val="tx1"/>
                </a:solidFill>
              </a:rPr>
              <a:t>Mempunyai hak atas harta peninggalan si pewaris, yang timbul karena :</a:t>
            </a:r>
          </a:p>
          <a:p>
            <a:pPr marL="800100" lvl="1" indent="-342900" algn="just">
              <a:lnSpc>
                <a:spcPct val="150000"/>
              </a:lnSpc>
              <a:spcBef>
                <a:spcPts val="0"/>
              </a:spcBef>
              <a:spcAft>
                <a:spcPts val="0"/>
              </a:spcAft>
              <a:buFont typeface="+mj-lt"/>
              <a:buAutoNum type="alphaLcPeriod"/>
            </a:pPr>
            <a:r>
              <a:rPr lang="id-ID" sz="1800" dirty="0" smtClean="0">
                <a:solidFill>
                  <a:schemeClr val="tx1"/>
                </a:solidFill>
              </a:rPr>
              <a:t>Hubungan darah (pasal 832 BW)</a:t>
            </a:r>
          </a:p>
          <a:p>
            <a:pPr marL="800100" lvl="1" indent="-342900" algn="just">
              <a:lnSpc>
                <a:spcPct val="150000"/>
              </a:lnSpc>
              <a:spcBef>
                <a:spcPts val="0"/>
              </a:spcBef>
              <a:spcAft>
                <a:spcPts val="0"/>
              </a:spcAft>
              <a:buFont typeface="+mj-lt"/>
              <a:buAutoNum type="alphaLcPeriod"/>
            </a:pPr>
            <a:r>
              <a:rPr lang="id-ID" sz="1800" dirty="0" smtClean="0">
                <a:solidFill>
                  <a:schemeClr val="tx1"/>
                </a:solidFill>
              </a:rPr>
              <a:t>Karena wasiat (pasal 874 BW)</a:t>
            </a:r>
          </a:p>
          <a:p>
            <a:pPr marL="342900" lvl="0" indent="-342900" algn="just">
              <a:lnSpc>
                <a:spcPct val="150000"/>
              </a:lnSpc>
              <a:spcBef>
                <a:spcPts val="0"/>
              </a:spcBef>
              <a:spcAft>
                <a:spcPts val="0"/>
              </a:spcAft>
              <a:buFont typeface="+mj-lt"/>
              <a:buAutoNum type="arabicPeriod"/>
            </a:pPr>
            <a:r>
              <a:rPr lang="id-ID" sz="1800" dirty="0" smtClean="0">
                <a:solidFill>
                  <a:schemeClr val="tx1"/>
                </a:solidFill>
              </a:rPr>
              <a:t>Harus sudah ada dan masih ada ketika si pewaris meninggal dunia (pasal 836 BW), dengan tetap memperhatikan ketentuan dari pasal 2 BW, yang menyatakan bahwa anak yang masih dalam kandungan di anggap telah lahir jika kepentingan si anak itu menghendaki, jika dilahirkan mati maka di anggap tidak pernah ada.</a:t>
            </a:r>
          </a:p>
          <a:p>
            <a:pPr marL="342900" lvl="0" indent="-342900" algn="just">
              <a:lnSpc>
                <a:spcPct val="150000"/>
              </a:lnSpc>
              <a:spcBef>
                <a:spcPts val="0"/>
              </a:spcBef>
              <a:spcAft>
                <a:spcPts val="0"/>
              </a:spcAft>
              <a:buFont typeface="+mj-lt"/>
              <a:buAutoNum type="arabicPeriod"/>
            </a:pPr>
            <a:r>
              <a:rPr lang="id-ID" sz="1800" dirty="0" smtClean="0">
                <a:solidFill>
                  <a:schemeClr val="tx1"/>
                </a:solidFill>
              </a:rPr>
              <a:t>Ahli waris yang tidak dinyatakan </a:t>
            </a:r>
            <a:r>
              <a:rPr lang="id-ID" sz="1800" b="1" u="sng" dirty="0" smtClean="0">
                <a:solidFill>
                  <a:schemeClr val="tx1"/>
                </a:solidFill>
              </a:rPr>
              <a:t>tidak patut</a:t>
            </a:r>
            <a:r>
              <a:rPr lang="id-ID" sz="1800" dirty="0" smtClean="0">
                <a:solidFill>
                  <a:schemeClr val="tx1"/>
                </a:solidFill>
              </a:rPr>
              <a:t> menerima warisan atau orang yang menolak harta warisan. </a:t>
            </a:r>
          </a:p>
          <a:p>
            <a:pPr marL="342900" lvl="0" indent="-342900" algn="just">
              <a:lnSpc>
                <a:spcPct val="150000"/>
              </a:lnSpc>
              <a:spcBef>
                <a:spcPts val="0"/>
              </a:spcBef>
              <a:spcAft>
                <a:spcPts val="0"/>
              </a:spcAft>
            </a:pPr>
            <a:endParaRPr lang="id-ID" sz="1800" dirty="0" smtClean="0">
              <a:solidFill>
                <a:schemeClr val="tx1"/>
              </a:solidFill>
            </a:endParaRP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381000" y="1066800"/>
            <a:ext cx="8305800" cy="4419600"/>
          </a:xfrm>
          <a:prstGeom prst="flowChartAlternateProcess">
            <a:avLst/>
          </a:prstGeom>
          <a:solidFill>
            <a:srgbClr val="FFFF00">
              <a:alpha val="44000"/>
            </a:srgbClr>
          </a:solidFill>
          <a:ln w="139700" cmpd="dbl">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pPr>
            <a:r>
              <a:rPr lang="id-ID" sz="2800" dirty="0" smtClean="0">
                <a:solidFill>
                  <a:schemeClr val="tx1"/>
                </a:solidFill>
                <a:latin typeface="Times New Roman" pitchFamily="18" charset="0"/>
                <a:cs typeface="Times New Roman" pitchFamily="18" charset="0"/>
              </a:rPr>
              <a:t>Pencabutan suatu testament :</a:t>
            </a:r>
          </a:p>
          <a:p>
            <a:pPr marL="800100" lvl="1" indent="-342900" algn="just">
              <a:lnSpc>
                <a:spcPct val="150000"/>
              </a:lnSpc>
              <a:buFont typeface="+mj-lt"/>
              <a:buAutoNum type="alphaLcPeriod"/>
            </a:pPr>
            <a:r>
              <a:rPr lang="id-ID" sz="2800" dirty="0" smtClean="0">
                <a:solidFill>
                  <a:schemeClr val="tx1"/>
                </a:solidFill>
                <a:latin typeface="Times New Roman" pitchFamily="18" charset="0"/>
                <a:cs typeface="Times New Roman" pitchFamily="18" charset="0"/>
              </a:rPr>
              <a:t>Secara tegas, jika dibuat surat wasiat baru yang isinya mengenai pencabutan surat wasiat</a:t>
            </a:r>
          </a:p>
          <a:p>
            <a:pPr marL="800100" lvl="1" indent="-342900" algn="just">
              <a:lnSpc>
                <a:spcPct val="150000"/>
              </a:lnSpc>
              <a:buFont typeface="+mj-lt"/>
              <a:buAutoNum type="alphaLcPeriod"/>
            </a:pPr>
            <a:r>
              <a:rPr lang="id-ID" sz="2800" dirty="0" smtClean="0">
                <a:solidFill>
                  <a:schemeClr val="tx1"/>
                </a:solidFill>
                <a:latin typeface="Times New Roman" pitchFamily="18" charset="0"/>
                <a:cs typeface="Times New Roman" pitchFamily="18" charset="0"/>
              </a:rPr>
              <a:t>Secara diam-diam, dibuat testament baru yang memuat pesan-pesan yang bertentangan dengan testament lama.</a:t>
            </a:r>
            <a:endParaRPr lang="id-ID" sz="2800" b="1" dirty="0" smtClean="0">
              <a:solidFill>
                <a:schemeClr val="tx1"/>
              </a:solidFill>
              <a:latin typeface="Times New Roman" pitchFamily="18" charset="0"/>
              <a:cs typeface="Times New Roman" pitchFamily="18" charset="0"/>
            </a:endParaRPr>
          </a:p>
        </p:txBody>
      </p:sp>
      <p:pic>
        <p:nvPicPr>
          <p:cNvPr id="2050" name="Picture 2" descr="http://3.bp.blogspot.com/-WVkdg7hXb1Y/T9_nZSDzGKI/AAAAAAAAEgU/wBKDFvgYYo0/s1600/menulis1.jpg"/>
          <p:cNvPicPr>
            <a:picLocks noChangeAspect="1" noChangeArrowheads="1"/>
          </p:cNvPicPr>
          <p:nvPr/>
        </p:nvPicPr>
        <p:blipFill>
          <a:blip r:embed="rId2"/>
          <a:srcRect/>
          <a:stretch>
            <a:fillRect/>
          </a:stretch>
        </p:blipFill>
        <p:spPr bwMode="auto">
          <a:xfrm>
            <a:off x="4724400" y="4572000"/>
            <a:ext cx="2457287" cy="1600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2362200"/>
            <a:ext cx="8686800" cy="2743200"/>
          </a:xfrm>
          <a:prstGeom prst="roundRect">
            <a:avLst/>
          </a:prstGeom>
          <a:solidFill>
            <a:srgbClr val="99CCFF">
              <a:alpha val="2600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b="1" dirty="0" smtClean="0">
                <a:solidFill>
                  <a:schemeClr val="tx1"/>
                </a:solidFill>
              </a:rPr>
              <a:t>	</a:t>
            </a:r>
            <a:r>
              <a:rPr lang="id-ID" sz="1800" dirty="0" smtClean="0">
                <a:solidFill>
                  <a:schemeClr val="tx1"/>
                </a:solidFill>
              </a:rPr>
              <a:t>hukum waris testament timbul atas dasar prinsip bahwa setiap orang berhak atau bebas untuk berbuat apa saja  terhadap harta bendanya. Demikian juga orang tersebut bebas untuk mewasiatkan hartanya kepada siapa saja yang diingini walaupun demikian masih juga ada batas-batas yang diizinkan oleh undang-undang.</a:t>
            </a:r>
          </a:p>
        </p:txBody>
      </p:sp>
      <p:sp>
        <p:nvSpPr>
          <p:cNvPr id="4" name="Rounded Rectangle 3"/>
          <p:cNvSpPr/>
          <p:nvPr/>
        </p:nvSpPr>
        <p:spPr>
          <a:xfrm>
            <a:off x="1143000" y="990600"/>
            <a:ext cx="6500858" cy="904860"/>
          </a:xfrm>
          <a:prstGeom prst="roundRect">
            <a:avLst/>
          </a:prstGeom>
          <a:solidFill>
            <a:srgbClr val="FFFF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latin typeface="Kristen ITC" pitchFamily="66" charset="0"/>
              </a:rPr>
              <a:t>TIMBULNYA WARIS TESTAMENTAIR</a:t>
            </a:r>
            <a:endParaRPr lang="id-ID" sz="2400" dirty="0">
              <a:solidFill>
                <a:srgbClr val="FF0000"/>
              </a:solidFill>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4"/>
                                        </p:tgtEl>
                                        <p:attrNameLst>
                                          <p:attrName>ppt_x</p:attrName>
                                          <p:attrName>ppt_y</p:attrName>
                                        </p:attrNameLst>
                                      </p:cBhvr>
                                    </p:animMotion>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52400" y="381000"/>
            <a:ext cx="8686800" cy="6019800"/>
          </a:xfrm>
          <a:prstGeom prst="flowChartAlternateProcess">
            <a:avLst/>
          </a:prstGeom>
          <a:solidFill>
            <a:srgbClr val="FFFF00">
              <a:alpha val="39000"/>
            </a:srgbClr>
          </a:solidFill>
          <a:ln w="508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3600" b="1" dirty="0" smtClean="0">
                <a:solidFill>
                  <a:srgbClr val="FF0000"/>
                </a:solidFill>
                <a:latin typeface="Times New Roman" pitchFamily="18" charset="0"/>
                <a:cs typeface="Times New Roman" pitchFamily="18" charset="0"/>
              </a:rPr>
              <a:t>DASAR HUKUM WARIS TESTAMENTAIR</a:t>
            </a:r>
          </a:p>
          <a:p>
            <a:pPr lvl="0" algn="ctr"/>
            <a:endParaRPr lang="id-ID" sz="1000" b="1" dirty="0" smtClean="0">
              <a:solidFill>
                <a:srgbClr val="FF0000"/>
              </a:solidFill>
              <a:latin typeface="Times New Roman" pitchFamily="18" charset="0"/>
              <a:cs typeface="Times New Roman" pitchFamily="18" charset="0"/>
            </a:endParaRPr>
          </a:p>
          <a:p>
            <a:pPr algn="just">
              <a:lnSpc>
                <a:spcPct val="150000"/>
              </a:lnSpc>
            </a:pPr>
            <a:r>
              <a:rPr lang="id-ID" sz="2800" dirty="0" smtClean="0">
                <a:solidFill>
                  <a:schemeClr val="tx1"/>
                </a:solidFill>
                <a:latin typeface="Times New Roman" pitchFamily="18" charset="0"/>
                <a:cs typeface="Times New Roman" pitchFamily="18" charset="0"/>
              </a:rPr>
              <a:t>Dasar hukum dari waris testamentair adalah pasal 874 BW yang menyatakan bahwa, “Segala harta peningga lan seseorang yang meninggal dunia adalah kepunyaan sekalian ahli waris menurut ketentuan undang-undang, sekedar terhadap itu dengan surat wasiat tidak telah diambil suatu ketetapan yang sah”.</a:t>
            </a:r>
          </a:p>
        </p:txBody>
      </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52400" y="381000"/>
            <a:ext cx="8686800" cy="6019800"/>
          </a:xfrm>
          <a:prstGeom prst="flowChartAlternateProcess">
            <a:avLst/>
          </a:prstGeom>
          <a:solidFill>
            <a:srgbClr val="FFFF00">
              <a:alpha val="39000"/>
            </a:srgbClr>
          </a:solidFill>
          <a:ln w="508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dirty="0" smtClean="0">
                <a:solidFill>
                  <a:schemeClr val="tx1"/>
                </a:solidFill>
                <a:latin typeface="Times New Roman" pitchFamily="18" charset="0"/>
                <a:cs typeface="Times New Roman" pitchFamily="18" charset="0"/>
              </a:rPr>
              <a:t>Dari ketentuan Pasal 874 BW dapatlah kita tarik suatu kesimpulan bahwa :</a:t>
            </a:r>
          </a:p>
          <a:p>
            <a:pPr marL="357188" lvl="1" indent="-342900" algn="just">
              <a:lnSpc>
                <a:spcPct val="150000"/>
              </a:lnSpc>
              <a:buFont typeface="+mj-lt"/>
              <a:buAutoNum type="arabicPeriod"/>
            </a:pPr>
            <a:r>
              <a:rPr lang="id-ID" sz="2000" dirty="0" smtClean="0">
                <a:solidFill>
                  <a:schemeClr val="tx1"/>
                </a:solidFill>
                <a:latin typeface="Times New Roman" pitchFamily="18" charset="0"/>
                <a:cs typeface="Times New Roman" pitchFamily="18" charset="0"/>
              </a:rPr>
              <a:t>Dengan surat wasiat si pewaris dapat mengangkat seorang atau beberapa orang ahli waris, dan pewaris dapat memberikan sesuatu kepada seseorang atau kepada beberapa orang.</a:t>
            </a:r>
          </a:p>
          <a:p>
            <a:pPr marL="357188" lvl="1" indent="-342900" algn="just">
              <a:lnSpc>
                <a:spcPct val="150000"/>
              </a:lnSpc>
              <a:buFont typeface="+mj-lt"/>
              <a:buAutoNum type="arabicPeriod"/>
            </a:pPr>
            <a:r>
              <a:rPr lang="id-ID" sz="2000" dirty="0" smtClean="0">
                <a:solidFill>
                  <a:schemeClr val="tx1"/>
                </a:solidFill>
                <a:latin typeface="Times New Roman" pitchFamily="18" charset="0"/>
                <a:cs typeface="Times New Roman" pitchFamily="18" charset="0"/>
              </a:rPr>
              <a:t>Terdapat suatu kemungkinan bahwa harta warisan tersebut yang merupakan peninggalan seseorang dibagi berdasar undang-undang (sebagian) dan selebihnya berdasar surat wasiat.</a:t>
            </a:r>
          </a:p>
          <a:p>
            <a:pPr marL="357188" lvl="1" indent="-342900" algn="just">
              <a:lnSpc>
                <a:spcPct val="150000"/>
              </a:lnSpc>
              <a:buFont typeface="+mj-lt"/>
              <a:buAutoNum type="arabicPeriod"/>
            </a:pPr>
            <a:r>
              <a:rPr lang="id-ID" sz="2000" dirty="0" smtClean="0">
                <a:solidFill>
                  <a:schemeClr val="tx1"/>
                </a:solidFill>
                <a:latin typeface="Times New Roman" pitchFamily="18" charset="0"/>
                <a:cs typeface="Times New Roman" pitchFamily="18" charset="0"/>
              </a:rPr>
              <a:t>Ahli waris yang berdasarkan terstamen lebih diutamakan daripada ahli waris menurut undang-undang.</a:t>
            </a:r>
          </a:p>
        </p:txBody>
      </p:sp>
      <p:pic>
        <p:nvPicPr>
          <p:cNvPr id="8" name="Picture 7" descr="Law_gavel.jpg"/>
          <p:cNvPicPr>
            <a:picLocks noChangeAspect="1"/>
          </p:cNvPicPr>
          <p:nvPr/>
        </p:nvPicPr>
        <p:blipFill>
          <a:blip r:embed="rId2" cstate="print"/>
          <a:stretch>
            <a:fillRect/>
          </a:stretch>
        </p:blipFill>
        <p:spPr>
          <a:xfrm>
            <a:off x="4724400" y="5486400"/>
            <a:ext cx="1676400" cy="11125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6" presetClass="entr" presetSubtype="2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905000"/>
            <a:ext cx="8382000" cy="4343400"/>
          </a:xfrm>
          <a:prstGeom prst="rect">
            <a:avLst/>
          </a:prstGeom>
          <a:solidFill>
            <a:srgbClr val="FFFF00">
              <a:alpha val="25000"/>
            </a:srgbClr>
          </a:solidFill>
          <a:ln w="50800" cmpd="dbl">
            <a:solidFill>
              <a:srgbClr val="33CC33"/>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800" dirty="0" smtClean="0">
                <a:solidFill>
                  <a:schemeClr val="tx1"/>
                </a:solidFill>
                <a:latin typeface="Times New Roman" pitchFamily="18" charset="0"/>
                <a:cs typeface="Times New Roman" pitchFamily="18" charset="0"/>
              </a:rPr>
              <a:t>	Pengertian wasiat dapat diketahui dari pasal 875 BW, yang menyatakan bahwa, “Surat wasiat ialah sesuatu yang memuat pernyataan seseorang tentang apa yang dikehendaki atau terjadi setelah ia meninggal dunia dan yang olehnya dapat dicabut kembali”.</a:t>
            </a:r>
          </a:p>
          <a:p>
            <a:pPr algn="just"/>
            <a:r>
              <a:rPr lang="id-ID" sz="1800" dirty="0" smtClean="0">
                <a:solidFill>
                  <a:schemeClr val="tx1"/>
                </a:solidFill>
                <a:latin typeface="Times New Roman" pitchFamily="18" charset="0"/>
                <a:cs typeface="Times New Roman" pitchFamily="18" charset="0"/>
              </a:rPr>
              <a:t>	Dari pengertian ini maka dapat kita tarik kesimpulan bahwa ciri-ciri surat wasiat adalah :</a:t>
            </a:r>
          </a:p>
          <a:p>
            <a:pPr marL="342900" lvl="0" indent="-342900" algn="just">
              <a:buFont typeface="+mj-lt"/>
              <a:buAutoNum type="arabicPeriod"/>
            </a:pPr>
            <a:r>
              <a:rPr lang="id-ID" sz="1800" dirty="0" smtClean="0">
                <a:solidFill>
                  <a:schemeClr val="tx1"/>
                </a:solidFill>
                <a:latin typeface="Times New Roman" pitchFamily="18" charset="0"/>
                <a:cs typeface="Times New Roman" pitchFamily="18" charset="0"/>
              </a:rPr>
              <a:t>Merupakan perbuatan sepihak yang dapat dicabut kembali.</a:t>
            </a:r>
          </a:p>
          <a:p>
            <a:pPr marL="342900" lvl="0" indent="-342900" algn="just">
              <a:buFont typeface="+mj-lt"/>
              <a:buAutoNum type="arabicPeriod"/>
            </a:pPr>
            <a:r>
              <a:rPr lang="id-ID" sz="1800" dirty="0" smtClean="0">
                <a:solidFill>
                  <a:schemeClr val="tx1"/>
                </a:solidFill>
                <a:latin typeface="Times New Roman" pitchFamily="18" charset="0"/>
                <a:cs typeface="Times New Roman" pitchFamily="18" charset="0"/>
              </a:rPr>
              <a:t>Merupakan kehendak terakhir dan mempunyai kekuatan hukum setelah pewaris meninggal dunia.</a:t>
            </a:r>
          </a:p>
          <a:p>
            <a:pPr algn="just"/>
            <a:r>
              <a:rPr lang="id-ID" sz="1800" b="1" dirty="0" smtClean="0">
                <a:solidFill>
                  <a:schemeClr val="tx1"/>
                </a:solidFill>
                <a:latin typeface="Times New Roman" pitchFamily="18" charset="0"/>
                <a:cs typeface="Times New Roman" pitchFamily="18" charset="0"/>
              </a:rPr>
              <a:t> </a:t>
            </a:r>
            <a:endParaRPr lang="id-ID" sz="1800" dirty="0" smtClean="0">
              <a:solidFill>
                <a:schemeClr val="tx1"/>
              </a:solidFill>
              <a:latin typeface="Times New Roman" pitchFamily="18" charset="0"/>
              <a:cs typeface="Times New Roman" pitchFamily="18" charset="0"/>
            </a:endParaRPr>
          </a:p>
          <a:p>
            <a:pPr algn="just"/>
            <a:r>
              <a:rPr lang="id-ID" sz="1800" dirty="0" smtClean="0">
                <a:solidFill>
                  <a:schemeClr val="tx1"/>
                </a:solidFill>
                <a:latin typeface="Times New Roman" pitchFamily="18" charset="0"/>
                <a:cs typeface="Times New Roman" pitchFamily="18" charset="0"/>
              </a:rPr>
              <a:t>	Dengan melihat ciri pokok dari testamen/surat wasiat tersebut maka terdapat suatu larangan untuk membuat wasiat yang dilakukan oleh dua orang atau lebih secara bersama-sama untuk menguntungkan satu dengan yang lainnya maupun untuk kepentingan pihak ketiga dalam suatu akta (930 BW).</a:t>
            </a:r>
          </a:p>
        </p:txBody>
      </p:sp>
      <p:sp>
        <p:nvSpPr>
          <p:cNvPr id="6" name="Plaque 5"/>
          <p:cNvSpPr/>
          <p:nvPr/>
        </p:nvSpPr>
        <p:spPr>
          <a:xfrm>
            <a:off x="990600" y="609600"/>
            <a:ext cx="6705600" cy="990600"/>
          </a:xfrm>
          <a:prstGeom prst="plaque">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rgbClr val="7030A0"/>
                </a:solidFill>
              </a:rPr>
              <a:t>PENGERTIAN WASIAT</a:t>
            </a:r>
            <a:endParaRPr lang="id-ID" sz="2800" b="1" dirty="0">
              <a:solidFill>
                <a:srgbClr val="7030A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381000" y="714356"/>
            <a:ext cx="8610600" cy="857256"/>
          </a:xfrm>
          <a:prstGeom prst="ribbon2">
            <a:avLst/>
          </a:prstGeom>
          <a:solidFill>
            <a:srgbClr val="0070C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latin typeface="Bookman Old Style" pitchFamily="18" charset="0"/>
              </a:rPr>
              <a:t>JENIS-JENIS SURAT WASIAT</a:t>
            </a:r>
            <a:endParaRPr lang="id-ID" sz="2400" b="1" dirty="0">
              <a:solidFill>
                <a:schemeClr val="tx1"/>
              </a:solidFill>
              <a:latin typeface="Bookman Old Style" pitchFamily="18" charset="0"/>
            </a:endParaRPr>
          </a:p>
        </p:txBody>
      </p:sp>
      <p:sp>
        <p:nvSpPr>
          <p:cNvPr id="3" name="Rounded Rectangle 2"/>
          <p:cNvSpPr/>
          <p:nvPr/>
        </p:nvSpPr>
        <p:spPr>
          <a:xfrm>
            <a:off x="428596" y="1905000"/>
            <a:ext cx="8358246" cy="4429156"/>
          </a:xfrm>
          <a:prstGeom prst="roundRect">
            <a:avLst/>
          </a:prstGeom>
          <a:noFill/>
          <a:ln w="50800" cmpd="db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solidFill>
                  <a:schemeClr val="tx1"/>
                </a:solidFill>
                <a:latin typeface="Times New Roman" pitchFamily="18" charset="0"/>
                <a:cs typeface="Times New Roman" pitchFamily="18" charset="0"/>
              </a:rPr>
              <a:t>Burgerlijk Wetboek mengenal tiga macam/jenis cara pembuatan surat wasiat, yaitu :</a:t>
            </a:r>
          </a:p>
          <a:p>
            <a:pPr marL="457200" lvl="0" indent="-457200">
              <a:buFont typeface="+mj-lt"/>
              <a:buAutoNum type="arabicPeriod"/>
            </a:pPr>
            <a:r>
              <a:rPr lang="id-ID" dirty="0" smtClean="0">
                <a:solidFill>
                  <a:schemeClr val="tx1"/>
                </a:solidFill>
                <a:latin typeface="Times New Roman" pitchFamily="18" charset="0"/>
                <a:cs typeface="Times New Roman" pitchFamily="18" charset="0"/>
              </a:rPr>
              <a:t>Surat wasiat yang ditulis sendiri (olografis)</a:t>
            </a:r>
          </a:p>
          <a:p>
            <a:pPr marL="457200" lvl="0" indent="-457200">
              <a:buFont typeface="+mj-lt"/>
              <a:buAutoNum type="arabicPeriod"/>
            </a:pPr>
            <a:r>
              <a:rPr lang="id-ID" dirty="0" smtClean="0">
                <a:solidFill>
                  <a:schemeClr val="tx1"/>
                </a:solidFill>
                <a:latin typeface="Times New Roman" pitchFamily="18" charset="0"/>
                <a:cs typeface="Times New Roman" pitchFamily="18" charset="0"/>
              </a:rPr>
              <a:t>Surat wasiat tak rahasia (openbaar)</a:t>
            </a:r>
          </a:p>
          <a:p>
            <a:pPr marL="457200" lvl="0" indent="-457200">
              <a:buFont typeface="+mj-lt"/>
              <a:buAutoNum type="arabicPeriod"/>
            </a:pPr>
            <a:r>
              <a:rPr lang="id-ID" dirty="0" smtClean="0">
                <a:solidFill>
                  <a:schemeClr val="tx1"/>
                </a:solidFill>
                <a:latin typeface="Times New Roman" pitchFamily="18" charset="0"/>
                <a:cs typeface="Times New Roman" pitchFamily="18" charset="0"/>
              </a:rPr>
              <a:t>Surat wasiat rahasia (geheim)</a:t>
            </a:r>
          </a:p>
          <a:p>
            <a:r>
              <a:rPr lang="id-ID" dirty="0" smtClean="0">
                <a:solidFill>
                  <a:schemeClr val="tx1"/>
                </a:solidFill>
                <a:latin typeface="Times New Roman" pitchFamily="18" charset="0"/>
                <a:cs typeface="Times New Roman" pitchFamily="18" charset="0"/>
              </a:rPr>
              <a:t>	Ketiga jenis surat wasiat tersebut di atas memerlukan campur tangan notaris dalam pembuatannya.</a:t>
            </a:r>
            <a:endParaRPr lang="id-ID" dirty="0">
              <a:solidFill>
                <a:schemeClr val="tx1"/>
              </a:solidFill>
              <a:latin typeface="Times New Roman" pitchFamily="18" charset="0"/>
              <a:cs typeface="Times New Roman" pitchFamily="18" charset="0"/>
            </a:endParaRPr>
          </a:p>
        </p:txBody>
      </p:sp>
      <p:sp>
        <p:nvSpPr>
          <p:cNvPr id="4" name="TextBox 6"/>
          <p:cNvSpPr txBox="1"/>
          <p:nvPr/>
        </p:nvSpPr>
        <p:spPr>
          <a:xfrm>
            <a:off x="8715404" y="6478809"/>
            <a:ext cx="571504" cy="307777"/>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id-ID" sz="1400" dirty="0">
              <a:latin typeface="Lucida Sans" pitchFamily="34" charset="0"/>
            </a:endParaRPr>
          </a:p>
        </p:txBody>
      </p:sp>
      <p:sp>
        <p:nvSpPr>
          <p:cNvPr id="6" name="TextBox 5"/>
          <p:cNvSpPr txBox="1"/>
          <p:nvPr/>
        </p:nvSpPr>
        <p:spPr>
          <a:xfrm>
            <a:off x="76200" y="6477000"/>
            <a:ext cx="571504" cy="33855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600" dirty="0" smtClean="0"/>
              <a:t>61</a:t>
            </a:r>
            <a:endParaRPr lang="id-ID" sz="1600" dirty="0"/>
          </a:p>
        </p:txBody>
      </p:sp>
      <p:sp>
        <p:nvSpPr>
          <p:cNvPr id="7" name="Rectangle 6"/>
          <p:cNvSpPr/>
          <p:nvPr/>
        </p:nvSpPr>
        <p:spPr>
          <a:xfrm>
            <a:off x="5943600" y="6781800"/>
            <a:ext cx="3581400" cy="152400"/>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lvl="0" algn="ctr"/>
            <a:r>
              <a:rPr lang="id-ID" sz="1200" dirty="0" smtClean="0">
                <a:solidFill>
                  <a:schemeClr val="tx1"/>
                </a:solidFill>
                <a:latin typeface="Tempus Sans ITC" pitchFamily="82" charset="0"/>
              </a:rPr>
              <a:t>Dr. HENNY TANUWIDJAJA, S.H, Sp.N</a:t>
            </a:r>
            <a:endParaRPr lang="en-US" sz="1200" dirty="0" smtClean="0">
              <a:solidFill>
                <a:schemeClr val="tx1"/>
              </a:solidFill>
              <a:latin typeface="Tempus Sans ITC" pitchFamily="82" charset="0"/>
            </a:endParaRPr>
          </a:p>
          <a:p>
            <a:pPr algn="ctr"/>
            <a:endParaRPr lang="id-ID" sz="1200" dirty="0">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plus(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1142976" y="152400"/>
            <a:ext cx="6929486" cy="928694"/>
          </a:xfrm>
          <a:prstGeom prst="plaque">
            <a:avLst/>
          </a:prstGeom>
          <a:solidFill>
            <a:srgbClr val="FFFF00">
              <a:alpha val="43000"/>
            </a:srgbClr>
          </a:solidFill>
          <a:ln w="50800" cmpd="thinThick">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FF0000"/>
                </a:solidFill>
              </a:rPr>
              <a:t>SURAT WASIAT OLOGRAFIS</a:t>
            </a:r>
            <a:endParaRPr lang="id-ID" dirty="0">
              <a:solidFill>
                <a:srgbClr val="FF0000"/>
              </a:solidFill>
            </a:endParaRPr>
          </a:p>
        </p:txBody>
      </p:sp>
      <p:sp>
        <p:nvSpPr>
          <p:cNvPr id="3" name="Rounded Rectangle 2"/>
          <p:cNvSpPr/>
          <p:nvPr/>
        </p:nvSpPr>
        <p:spPr>
          <a:xfrm>
            <a:off x="214282" y="1295400"/>
            <a:ext cx="8701118" cy="5105400"/>
          </a:xfrm>
          <a:prstGeom prst="round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500"/>
              </a:lnSpc>
            </a:pPr>
            <a:r>
              <a:rPr lang="id-ID" sz="1800" dirty="0" smtClean="0">
                <a:solidFill>
                  <a:schemeClr val="tx1"/>
                </a:solidFill>
              </a:rPr>
              <a:t>	Surat wasiat olografis, oleh Burgerlijk Wetboek di atur dalam pasal 931 dan seterusnya.</a:t>
            </a:r>
          </a:p>
          <a:p>
            <a:pPr algn="just">
              <a:lnSpc>
                <a:spcPts val="2500"/>
              </a:lnSpc>
            </a:pPr>
            <a:r>
              <a:rPr lang="id-ID" sz="1800" dirty="0" smtClean="0">
                <a:solidFill>
                  <a:schemeClr val="tx1"/>
                </a:solidFill>
              </a:rPr>
              <a:t>	Dalam ketentuannya, surat wasiat ini seluruhnya harus ditulis dan ditanda tangani oleh si pewaris dan kemudian disimpan oleh Notaris, pada waktu menyimpan haruslah dihadiri oleh dua orang saksi.</a:t>
            </a:r>
          </a:p>
          <a:p>
            <a:pPr algn="just">
              <a:lnSpc>
                <a:spcPts val="2500"/>
              </a:lnSpc>
            </a:pPr>
            <a:r>
              <a:rPr lang="id-ID" sz="1800" dirty="0" smtClean="0">
                <a:solidFill>
                  <a:schemeClr val="tx1"/>
                </a:solidFill>
              </a:rPr>
              <a:t>	Sewaktu menyerahkan kepada Notaris tersebut, mungkin terjadi bahwa surat wasiat tersebut sudah dimasukkan dalam sampul dan disegel. Jika denikian maka pada sampul, si peninggal warisan dan saksi mencatat bahwa itu merupakan surat wasiatnya dan harus ditanda tanganinya.</a:t>
            </a:r>
          </a:p>
          <a:p>
            <a:pPr algn="just">
              <a:lnSpc>
                <a:spcPts val="2500"/>
              </a:lnSpc>
            </a:pPr>
            <a:r>
              <a:rPr lang="id-ID" sz="1800" dirty="0" smtClean="0">
                <a:solidFill>
                  <a:schemeClr val="tx1"/>
                </a:solidFill>
              </a:rPr>
              <a:t>	Oleh Notaris dibuatkan sebuah akta tersendiri dan ditandatangani oleh si peninggal warisan, saksi dan juga Notaris. Namun apabila surat wasiat tersebut diserahan kepada Notaris tidak dalam keadaan disegel/tidak ditutup yang berarti terbuka, maka akta penerimaan (akta van bewaargeving) tadi oleh Notaris ditulis pada surat wasiat itu sendiri di bawah tulisan si peninggal warisan. Kemudian akta tersebut ditanda tangani oleh Notaris saksi-saksi dan si peninggal warisan.</a:t>
            </a:r>
            <a:endParaRPr lang="id-ID" sz="1800" dirty="0">
              <a:solidFill>
                <a:schemeClr val="tx1"/>
              </a:solidFill>
              <a:latin typeface="Book Antiqua" pitchFamily="18"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from="(-#ppt_w/2)" to="(#ppt_x)" calcmode="lin" valueType="num">
                                      <p:cBhvr>
                                        <p:cTn id="13" dur="600" fill="hold">
                                          <p:stCondLst>
                                            <p:cond delay="0"/>
                                          </p:stCondLst>
                                        </p:cTn>
                                        <p:tgtEl>
                                          <p:spTgt spid="2"/>
                                        </p:tgtEl>
                                        <p:attrNameLst>
                                          <p:attrName>ppt_x</p:attrName>
                                        </p:attrNameLst>
                                      </p:cBhvr>
                                    </p:anim>
                                    <p:anim from="0" to="-1.0" calcmode="lin" valueType="num">
                                      <p:cBhvr>
                                        <p:cTn id="14" dur="200" decel="50000" autoRev="1" fill="hold">
                                          <p:stCondLst>
                                            <p:cond delay="600"/>
                                          </p:stCondLst>
                                        </p:cTn>
                                        <p:tgtEl>
                                          <p:spTgt spid="2"/>
                                        </p:tgtEl>
                                        <p:attrNameLst>
                                          <p:attrName>xshear</p:attrName>
                                        </p:attrNameLst>
                                      </p:cBhvr>
                                    </p:anim>
                                    <p:animScale>
                                      <p:cBhvr>
                                        <p:cTn id="15" dur="200" decel="100000" autoRev="1" fill="hold">
                                          <p:stCondLst>
                                            <p:cond delay="600"/>
                                          </p:stCondLst>
                                        </p:cTn>
                                        <p:tgtEl>
                                          <p:spTgt spid="2"/>
                                        </p:tgtEl>
                                      </p:cBhvr>
                                      <p:from x="100000" y="100000"/>
                                      <p:to x="80000" y="100000"/>
                                    </p:animScale>
                                    <p:anim by="(#ppt_h/3+#ppt_w*0.1)" calcmode="lin" valueType="num">
                                      <p:cBhvr additive="sum">
                                        <p:cTn id="16"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143000"/>
            <a:ext cx="8610600" cy="5072082"/>
          </a:xfrm>
          <a:prstGeom prst="roundRect">
            <a:avLst/>
          </a:prstGeom>
          <a:solidFill>
            <a:srgbClr val="FF0000">
              <a:alpha val="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rPr>
              <a:t>	Sewaktu menyerahkan surat wasiat tersebut kepada Notaris mungkin pula si peninggal warisan tidak dapat mendatanginya sendiri, jika terjadi demikian maka oleh Notaris harus mencatat sebabnya hal ini menurut ketentuan pasal 932 ayat 2 BW.</a:t>
            </a:r>
          </a:p>
          <a:p>
            <a:pPr algn="just">
              <a:lnSpc>
                <a:spcPct val="150000"/>
              </a:lnSpc>
            </a:pPr>
            <a:r>
              <a:rPr lang="id-ID" sz="1800" dirty="0" smtClean="0">
                <a:solidFill>
                  <a:schemeClr val="tx1"/>
                </a:solidFill>
              </a:rPr>
              <a:t>	Kekuatan dari testamen olografis menurut pasal 933 BW adalah sama dengan testamen/surat wasiat tak rahasia dan pembuatannya dianggap pada tanggal sesuai dengan akta penerimaan Notaris, dengan demikian tanggal 1 yang ditulis oleh si peninggal warisan tidak dianggap tidak ada.</a:t>
            </a:r>
          </a:p>
          <a:p>
            <a:pPr algn="just">
              <a:lnSpc>
                <a:spcPct val="150000"/>
              </a:lnSpc>
            </a:pPr>
            <a:r>
              <a:rPr lang="id-ID" sz="1800" dirty="0" smtClean="0">
                <a:solidFill>
                  <a:schemeClr val="tx1"/>
                </a:solidFill>
              </a:rPr>
              <a:t>	Oleh ayat 2 dari pasal 933 BW, dinyatakan bahwa terbuktinya hal bahwa terstamen/surat wasiat tersebut sampai dibuktikan sebalik nya.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 y="457200"/>
            <a:ext cx="8763000" cy="5962672"/>
          </a:xfrm>
          <a:prstGeom prst="roundRect">
            <a:avLst/>
          </a:prstGeom>
          <a:noFill/>
          <a:ln w="82550" cmpd="dbl">
            <a:solidFill>
              <a:srgbClr val="FF0000">
                <a:alpha val="94000"/>
              </a:srgb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900" dirty="0" smtClean="0">
                <a:solidFill>
                  <a:schemeClr val="tx1"/>
                </a:solidFill>
                <a:latin typeface="Times New Roman" pitchFamily="18" charset="0"/>
                <a:cs typeface="Times New Roman" pitchFamily="18" charset="0"/>
              </a:rPr>
              <a:t>	Sesuai dengan maksudnya, bahwa surat wasiat adalah merupakan kemauan terakhir dari seseorang, maka dalam hal ini testamen/surat wasiat olografis dapat diminta kembali, jika terjadi bahwa surat wasiat tersebut diminta kembali maka oleh notaris dibuat suatu akta autentik yang menyatakan permintaannya kembali. Dengan dimintanya kembali surat wasiat olografis, maka dianggap bahwa surat wasiat tersebut ditarik kembali (herroepen).</a:t>
            </a:r>
          </a:p>
          <a:p>
            <a:pPr algn="just">
              <a:lnSpc>
                <a:spcPct val="150000"/>
              </a:lnSpc>
            </a:pPr>
            <a:r>
              <a:rPr lang="id-ID" sz="1900" dirty="0" smtClean="0">
                <a:solidFill>
                  <a:schemeClr val="tx1"/>
                </a:solidFill>
                <a:latin typeface="Times New Roman" pitchFamily="18" charset="0"/>
                <a:cs typeface="Times New Roman" pitchFamily="18" charset="0"/>
              </a:rPr>
              <a:t>	Testamen/surat wasiat olografis yang diserahkan kepada Notaris dalam keadaan disampul yang disegel, maka Notaris tidak berhak untuk membukanya, jika si peninggal warisan itu meninggal duniamaka oleh Notaris diserahkan kepada Weeskamer (Balai Harta Peninggalan) untuk dibuka dan diperlakukan sebagaimana surat wasiat, sehingga diperlukan suatu proses verbal, setelah dibuka maka surat wasiat tersebut diserahkan kembali kepada Notaris.</a:t>
            </a:r>
            <a:endParaRPr lang="id-ID" sz="1900" dirty="0">
              <a:solidFill>
                <a:schemeClr val="tx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428596" y="304800"/>
            <a:ext cx="8229600" cy="1219200"/>
          </a:xfrm>
          <a:prstGeom prst="plaqu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rPr>
              <a:t>SURAT WASIAT  TAK RAHASIA (Openbaar Testament)</a:t>
            </a:r>
            <a:endParaRPr lang="id-ID" sz="2000" b="1" dirty="0" smtClean="0">
              <a:solidFill>
                <a:schemeClr val="tx1"/>
              </a:solidFill>
              <a:latin typeface="Book Antiqua" pitchFamily="18" charset="0"/>
            </a:endParaRPr>
          </a:p>
        </p:txBody>
      </p:sp>
      <p:sp>
        <p:nvSpPr>
          <p:cNvPr id="4" name="Rectangle 3"/>
          <p:cNvSpPr/>
          <p:nvPr/>
        </p:nvSpPr>
        <p:spPr>
          <a:xfrm>
            <a:off x="304800" y="1714488"/>
            <a:ext cx="8534400" cy="4786346"/>
          </a:xfrm>
          <a:prstGeom prst="rect">
            <a:avLst/>
          </a:prstGeom>
          <a:solidFill>
            <a:srgbClr val="FFFF00">
              <a:alpha val="45000"/>
            </a:srgb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2000" dirty="0" smtClean="0">
                <a:solidFill>
                  <a:schemeClr val="tx1"/>
                </a:solidFill>
                <a:latin typeface="Times New Roman" pitchFamily="18" charset="0"/>
                <a:cs typeface="Times New Roman" pitchFamily="18" charset="0"/>
              </a:rPr>
              <a:t>	Mengenai surat wasiat tak rahasia ini, diatur dalam pasal-pasal 938 dan seterusnya. Menurut pasal 938 menentukan bahwa surat wasiat ini harus dibuat dihadapan Notaris dan dihadiri oleh dua orang saksi. Setelah itu maka si peninggal warisan menyatakan kehendaknya kepada Notaris, kemudian Notaris menulisnya dengan kata-kata yang terang, setelah hal ini sesuai dengan kehendak si peninggal warisan, maka oleh notaris dibuatkan akta yang harus ditanda tangani oleh Notaris, si peninggal warisan, maka oleh Notaris, si peninggal warisan dan saksi-saksi.</a:t>
            </a:r>
            <a:endParaRPr lang="id-ID" sz="2000" dirty="0">
              <a:solidFill>
                <a:schemeClr val="tx1"/>
              </a:solidFill>
              <a:latin typeface="Times New Roman" pitchFamily="18" charset="0"/>
              <a:cs typeface="Times New Roman" pitchFamily="18"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0 0  L 0.25 0  E" pathEditMode="relative" ptsTypes="">
                                      <p:cBhvr>
                                        <p:cTn id="6" dur="2000" fill="hold"/>
                                        <p:tgtEl>
                                          <p:spTgt spid="2"/>
                                        </p:tgtEl>
                                        <p:attrNameLst>
                                          <p:attrName>ppt_x</p:attrName>
                                          <p:attrName>ppt_y</p:attrName>
                                        </p:attrNameLst>
                                      </p:cBhvr>
                                    </p:animMotion>
                                  </p:childTnLst>
                                </p:cTn>
                              </p:par>
                            </p:childTnLst>
                          </p:cTn>
                        </p:par>
                        <p:par>
                          <p:cTn id="7" fill="hold">
                            <p:stCondLst>
                              <p:cond delay="2000"/>
                            </p:stCondLst>
                            <p:childTnLst>
                              <p:par>
                                <p:cTn id="8" presetID="5" presetClass="entr" presetSubtype="1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533400"/>
            <a:ext cx="8610600" cy="5791200"/>
          </a:xfrm>
          <a:prstGeom prst="roundRect">
            <a:avLst/>
          </a:prstGeom>
          <a:solidFill>
            <a:srgbClr val="FF0000">
              <a:alpha val="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Pasal 838 B.W menentukan : O</a:t>
            </a:r>
            <a:r>
              <a:rPr lang="en-US" sz="1800" dirty="0" smtClean="0">
                <a:solidFill>
                  <a:schemeClr val="tx1"/>
                </a:solidFill>
                <a:latin typeface="Times New Roman" pitchFamily="18" charset="0"/>
                <a:cs typeface="Times New Roman" pitchFamily="18" charset="0"/>
              </a:rPr>
              <a:t>rang yang </a:t>
            </a:r>
            <a:r>
              <a:rPr lang="en-US" sz="1800" dirty="0" err="1" smtClean="0">
                <a:solidFill>
                  <a:schemeClr val="tx1"/>
                </a:solidFill>
                <a:latin typeface="Times New Roman" pitchFamily="18" charset="0"/>
                <a:cs typeface="Times New Roman" pitchFamily="18" charset="0"/>
              </a:rPr>
              <a:t>dianggap</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tidak</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pantas</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untuk</a:t>
            </a:r>
            <a:r>
              <a:rPr lang="en-US" sz="1800" dirty="0" smtClean="0">
                <a:solidFill>
                  <a:schemeClr val="tx1"/>
                </a:solidFill>
                <a:latin typeface="Times New Roman" pitchFamily="18" charset="0"/>
                <a:cs typeface="Times New Roman" pitchFamily="18" charset="0"/>
              </a:rPr>
              <a:t> me</a:t>
            </a:r>
            <a:r>
              <a:rPr lang="id-ID" sz="1800" dirty="0" smtClean="0">
                <a:solidFill>
                  <a:schemeClr val="tx1"/>
                </a:solidFill>
                <a:latin typeface="Times New Roman" pitchFamily="18" charset="0"/>
                <a:cs typeface="Times New Roman" pitchFamily="18" charset="0"/>
              </a:rPr>
              <a:t>n</a:t>
            </a:r>
            <a:r>
              <a:rPr lang="en-US" sz="1800" dirty="0" err="1" smtClean="0">
                <a:solidFill>
                  <a:schemeClr val="tx1"/>
                </a:solidFill>
                <a:latin typeface="Times New Roman" pitchFamily="18" charset="0"/>
                <a:cs typeface="Times New Roman" pitchFamily="18" charset="0"/>
              </a:rPr>
              <a:t>jadi</a:t>
            </a:r>
            <a:r>
              <a:rPr lang="id-ID"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ahli</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waris</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dan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dengan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demikian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tidak</a:t>
            </a:r>
            <a:r>
              <a:rPr lang="en-US" sz="1800" dirty="0" smtClean="0">
                <a:solidFill>
                  <a:schemeClr val="tx1"/>
                </a:solidFill>
                <a:latin typeface="Times New Roman" pitchFamily="18" charset="0"/>
                <a:cs typeface="Times New Roman" pitchFamily="18" charset="0"/>
              </a:rPr>
              <a:t> </a:t>
            </a:r>
            <a:r>
              <a:rPr lang="id-ID" sz="1800" dirty="0" smtClean="0">
                <a:solidFill>
                  <a:schemeClr val="tx1"/>
                </a:solidFill>
                <a:latin typeface="Times New Roman" pitchFamily="18" charset="0"/>
                <a:cs typeface="Times New Roman" pitchFamily="18" charset="0"/>
              </a:rPr>
              <a:t>berhak mewaris</a:t>
            </a:r>
            <a:r>
              <a:rPr lang="en-US" sz="1800" dirty="0" smtClean="0">
                <a:solidFill>
                  <a:schemeClr val="tx1"/>
                </a:solidFill>
                <a:latin typeface="Times New Roman" pitchFamily="18" charset="0"/>
                <a:cs typeface="Times New Roman" pitchFamily="18" charset="0"/>
              </a:rPr>
              <a:t>, </a:t>
            </a:r>
            <a:r>
              <a:rPr lang="id-ID" sz="1800" dirty="0" smtClean="0">
                <a:solidFill>
                  <a:schemeClr val="tx1"/>
                </a:solidFill>
                <a:latin typeface="Times New Roman" pitchFamily="18" charset="0"/>
                <a:cs typeface="Times New Roman" pitchFamily="18" charset="0"/>
              </a:rPr>
              <a:t>adalah :</a:t>
            </a:r>
          </a:p>
          <a:p>
            <a:pPr marL="342900" indent="-342900">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D</a:t>
            </a:r>
            <a:r>
              <a:rPr lang="en-US" sz="1800" dirty="0" err="1" smtClean="0">
                <a:solidFill>
                  <a:schemeClr val="tx1"/>
                </a:solidFill>
                <a:latin typeface="Times New Roman" pitchFamily="18" charset="0"/>
                <a:cs typeface="Times New Roman" pitchFamily="18" charset="0"/>
              </a:rPr>
              <a:t>ia</a:t>
            </a:r>
            <a:r>
              <a:rPr lang="en-US" sz="1800" dirty="0" smtClean="0">
                <a:solidFill>
                  <a:schemeClr val="tx1"/>
                </a:solidFill>
                <a:latin typeface="Times New Roman" pitchFamily="18" charset="0"/>
                <a:cs typeface="Times New Roman" pitchFamily="18" charset="0"/>
              </a:rPr>
              <a:t> yang </a:t>
            </a:r>
            <a:r>
              <a:rPr lang="en-US" sz="1800" dirty="0" err="1" smtClean="0">
                <a:solidFill>
                  <a:schemeClr val="tx1"/>
                </a:solidFill>
                <a:latin typeface="Times New Roman" pitchFamily="18" charset="0"/>
                <a:cs typeface="Times New Roman" pitchFamily="18" charset="0"/>
              </a:rPr>
              <a:t>telah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dijatuhi</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hukuman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karena</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membunuh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atau</a:t>
            </a:r>
            <a:r>
              <a:rPr lang="id-ID"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mencoba</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membunuh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orang</a:t>
            </a:r>
            <a:r>
              <a:rPr lang="en-US" sz="1800" dirty="0" smtClean="0">
                <a:solidFill>
                  <a:schemeClr val="tx1"/>
                </a:solidFill>
                <a:latin typeface="Times New Roman" pitchFamily="18" charset="0"/>
                <a:cs typeface="Times New Roman" pitchFamily="18" charset="0"/>
              </a:rPr>
              <a:t> yang </a:t>
            </a:r>
            <a:r>
              <a:rPr lang="en-US" sz="1800" dirty="0" err="1" smtClean="0">
                <a:solidFill>
                  <a:schemeClr val="tx1"/>
                </a:solidFill>
                <a:latin typeface="Times New Roman" pitchFamily="18" charset="0"/>
                <a:cs typeface="Times New Roman" pitchFamily="18" charset="0"/>
              </a:rPr>
              <a:t>meninggal</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itu</a:t>
            </a:r>
            <a:r>
              <a:rPr lang="en-US" sz="1800" dirty="0" smtClean="0">
                <a:solidFill>
                  <a:schemeClr val="tx1"/>
                </a:solidFill>
                <a:latin typeface="Times New Roman" pitchFamily="18" charset="0"/>
                <a:cs typeface="Times New Roman" pitchFamily="18" charset="0"/>
              </a:rPr>
              <a:t>;(KUHP 53, 338, 340.)</a:t>
            </a:r>
            <a:endParaRPr lang="id-ID" sz="1800" dirty="0" smtClean="0">
              <a:solidFill>
                <a:schemeClr val="tx1"/>
              </a:solidFill>
              <a:latin typeface="Times New Roman" pitchFamily="18" charset="0"/>
              <a:cs typeface="Times New Roman" pitchFamily="18" charset="0"/>
            </a:endParaRPr>
          </a:p>
          <a:p>
            <a:pPr marL="342900" indent="-342900">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D</a:t>
            </a:r>
            <a:r>
              <a:rPr lang="en-US" sz="1800" dirty="0" err="1" smtClean="0">
                <a:solidFill>
                  <a:schemeClr val="tx1"/>
                </a:solidFill>
                <a:latin typeface="Times New Roman" pitchFamily="18" charset="0"/>
                <a:cs typeface="Times New Roman" pitchFamily="18" charset="0"/>
              </a:rPr>
              <a:t>ia</a:t>
            </a:r>
            <a:r>
              <a:rPr lang="en-US" sz="1800" dirty="0" smtClean="0">
                <a:solidFill>
                  <a:schemeClr val="tx1"/>
                </a:solidFill>
                <a:latin typeface="Times New Roman" pitchFamily="18" charset="0"/>
                <a:cs typeface="Times New Roman" pitchFamily="18" charset="0"/>
              </a:rPr>
              <a:t> yang </a:t>
            </a:r>
            <a:r>
              <a:rPr lang="en-US" sz="1800" dirty="0" err="1" smtClean="0">
                <a:solidFill>
                  <a:schemeClr val="tx1"/>
                </a:solidFill>
                <a:latin typeface="Times New Roman" pitchFamily="18" charset="0"/>
                <a:cs typeface="Times New Roman" pitchFamily="18" charset="0"/>
              </a:rPr>
              <a:t>dengan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putusan</a:t>
            </a:r>
            <a:r>
              <a:rPr lang="en-US" sz="1800" dirty="0" smtClean="0">
                <a:solidFill>
                  <a:schemeClr val="tx1"/>
                </a:solidFill>
                <a:latin typeface="Times New Roman" pitchFamily="18" charset="0"/>
                <a:cs typeface="Times New Roman" pitchFamily="18" charset="0"/>
              </a:rPr>
              <a:t> hakim </a:t>
            </a:r>
            <a:r>
              <a:rPr lang="en-US" sz="1800" dirty="0" err="1" smtClean="0">
                <a:solidFill>
                  <a:schemeClr val="tx1"/>
                </a:solidFill>
                <a:latin typeface="Times New Roman" pitchFamily="18" charset="0"/>
                <a:cs typeface="Times New Roman" pitchFamily="18" charset="0"/>
              </a:rPr>
              <a:t>pernah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dipersalahkan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karena</a:t>
            </a:r>
            <a:r>
              <a:rPr lang="id-ID"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dengan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fitnah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telah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mengajukan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tuduhan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terhadap</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pewaris</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bahwa</a:t>
            </a:r>
            <a:r>
              <a:rPr lang="id-ID"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pewaris</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pernah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melakukan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suatu</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kejahatan</a:t>
            </a:r>
            <a:r>
              <a:rPr lang="en-US" sz="1800" dirty="0" smtClean="0">
                <a:solidFill>
                  <a:schemeClr val="tx1"/>
                </a:solidFill>
                <a:latin typeface="Times New Roman" pitchFamily="18" charset="0"/>
                <a:cs typeface="Times New Roman" pitchFamily="18" charset="0"/>
              </a:rPr>
              <a:t> yang </a:t>
            </a:r>
            <a:r>
              <a:rPr lang="en-US" sz="1800" dirty="0" err="1" smtClean="0">
                <a:solidFill>
                  <a:schemeClr val="tx1"/>
                </a:solidFill>
                <a:latin typeface="Times New Roman" pitchFamily="18" charset="0"/>
                <a:cs typeface="Times New Roman" pitchFamily="18" charset="0"/>
              </a:rPr>
              <a:t>diancam</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dengan</a:t>
            </a:r>
            <a:r>
              <a:rPr lang="id-ID"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hukuman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penjara</a:t>
            </a:r>
            <a:r>
              <a:rPr lang="en-US" sz="1800" dirty="0" smtClean="0">
                <a:solidFill>
                  <a:schemeClr val="tx1"/>
                </a:solidFill>
                <a:latin typeface="Times New Roman" pitchFamily="18" charset="0"/>
                <a:cs typeface="Times New Roman" pitchFamily="18" charset="0"/>
              </a:rPr>
              <a:t> lima </a:t>
            </a:r>
            <a:r>
              <a:rPr lang="en-US" sz="1800" dirty="0" err="1" smtClean="0">
                <a:solidFill>
                  <a:schemeClr val="tx1"/>
                </a:solidFill>
                <a:latin typeface="Times New Roman" pitchFamily="18" charset="0"/>
                <a:cs typeface="Times New Roman" pitchFamily="18" charset="0"/>
              </a:rPr>
              <a:t>tahun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atau</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hukuman</a:t>
            </a:r>
            <a:r>
              <a:rPr lang="en-US" sz="1800" dirty="0" smtClean="0">
                <a:solidFill>
                  <a:schemeClr val="tx1"/>
                </a:solidFill>
                <a:latin typeface="Times New Roman" pitchFamily="18" charset="0"/>
                <a:cs typeface="Times New Roman" pitchFamily="18" charset="0"/>
              </a:rPr>
              <a:t> yang </a:t>
            </a:r>
            <a:r>
              <a:rPr lang="en-US" sz="1800" dirty="0" err="1" smtClean="0">
                <a:solidFill>
                  <a:schemeClr val="tx1"/>
                </a:solidFill>
                <a:latin typeface="Times New Roman" pitchFamily="18" charset="0"/>
                <a:cs typeface="Times New Roman" pitchFamily="18" charset="0"/>
              </a:rPr>
              <a:t>lebih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berat</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lagi</a:t>
            </a:r>
            <a:r>
              <a:rPr lang="en-US" sz="1800" dirty="0" smtClean="0">
                <a:solidFill>
                  <a:schemeClr val="tx1"/>
                </a:solidFill>
                <a:latin typeface="Times New Roman" pitchFamily="18" charset="0"/>
                <a:cs typeface="Times New Roman" pitchFamily="18" charset="0"/>
              </a:rPr>
              <a:t>;</a:t>
            </a:r>
            <a:r>
              <a:rPr lang="id-ID" sz="1800" dirty="0" smtClean="0">
                <a:solidFill>
                  <a:schemeClr val="tx1"/>
                </a:solidFill>
                <a:latin typeface="Times New Roman" pitchFamily="18" charset="0"/>
                <a:cs typeface="Times New Roman" pitchFamily="18" charset="0"/>
              </a:rPr>
              <a:t> </a:t>
            </a:r>
            <a:r>
              <a:rPr lang="en-US" sz="1800" dirty="0" smtClean="0">
                <a:solidFill>
                  <a:schemeClr val="tx1"/>
                </a:solidFill>
                <a:latin typeface="Times New Roman" pitchFamily="18" charset="0"/>
                <a:cs typeface="Times New Roman" pitchFamily="18" charset="0"/>
              </a:rPr>
              <a:t>(</a:t>
            </a:r>
            <a:r>
              <a:rPr lang="en-US" sz="1800" dirty="0" err="1" smtClean="0">
                <a:solidFill>
                  <a:schemeClr val="tx1"/>
                </a:solidFill>
                <a:latin typeface="Times New Roman" pitchFamily="18" charset="0"/>
                <a:cs typeface="Times New Roman" pitchFamily="18" charset="0"/>
              </a:rPr>
              <a:t>KUHPerd</a:t>
            </a:r>
            <a:r>
              <a:rPr lang="en-US" sz="1800" dirty="0" smtClean="0">
                <a:solidFill>
                  <a:schemeClr val="tx1"/>
                </a:solidFill>
                <a:latin typeface="Times New Roman" pitchFamily="18" charset="0"/>
                <a:cs typeface="Times New Roman" pitchFamily="18" charset="0"/>
              </a:rPr>
              <a:t>. 1372 </a:t>
            </a:r>
            <a:r>
              <a:rPr lang="en-US" sz="1800" dirty="0" err="1" smtClean="0">
                <a:solidFill>
                  <a:schemeClr val="tx1"/>
                </a:solidFill>
                <a:latin typeface="Times New Roman" pitchFamily="18" charset="0"/>
                <a:cs typeface="Times New Roman" pitchFamily="18" charset="0"/>
              </a:rPr>
              <a:t>dst</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Sv</a:t>
            </a:r>
            <a:r>
              <a:rPr lang="en-US" sz="1800" dirty="0" smtClean="0">
                <a:solidFill>
                  <a:schemeClr val="tx1"/>
                </a:solidFill>
                <a:latin typeface="Times New Roman" pitchFamily="18" charset="0"/>
                <a:cs typeface="Times New Roman" pitchFamily="18" charset="0"/>
              </a:rPr>
              <a:t>. 7 </a:t>
            </a:r>
            <a:r>
              <a:rPr lang="en-US" sz="1800" dirty="0" err="1" smtClean="0">
                <a:solidFill>
                  <a:schemeClr val="tx1"/>
                </a:solidFill>
                <a:latin typeface="Times New Roman" pitchFamily="18" charset="0"/>
                <a:cs typeface="Times New Roman" pitchFamily="18" charset="0"/>
              </a:rPr>
              <a:t>dst</a:t>
            </a:r>
            <a:r>
              <a:rPr lang="en-US" sz="1800" dirty="0" smtClean="0">
                <a:solidFill>
                  <a:schemeClr val="tx1"/>
                </a:solidFill>
                <a:latin typeface="Times New Roman" pitchFamily="18" charset="0"/>
                <a:cs typeface="Times New Roman" pitchFamily="18" charset="0"/>
              </a:rPr>
              <a:t>., IR. 44; KUHP 311, 317.)</a:t>
            </a:r>
            <a:endParaRPr lang="id-ID" sz="1800" dirty="0" smtClean="0">
              <a:solidFill>
                <a:schemeClr val="tx1"/>
              </a:solidFill>
              <a:latin typeface="Times New Roman" pitchFamily="18" charset="0"/>
              <a:cs typeface="Times New Roman" pitchFamily="18" charset="0"/>
            </a:endParaRPr>
          </a:p>
          <a:p>
            <a:pPr marL="34290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D</a:t>
            </a:r>
            <a:r>
              <a:rPr lang="en-US" sz="1800" dirty="0" err="1" smtClean="0">
                <a:solidFill>
                  <a:schemeClr val="tx1"/>
                </a:solidFill>
                <a:latin typeface="Times New Roman" pitchFamily="18" charset="0"/>
                <a:cs typeface="Times New Roman" pitchFamily="18" charset="0"/>
              </a:rPr>
              <a:t>ia</a:t>
            </a:r>
            <a:r>
              <a:rPr lang="en-US" sz="1800" dirty="0" smtClean="0">
                <a:solidFill>
                  <a:schemeClr val="tx1"/>
                </a:solidFill>
                <a:latin typeface="Times New Roman" pitchFamily="18" charset="0"/>
                <a:cs typeface="Times New Roman" pitchFamily="18" charset="0"/>
              </a:rPr>
              <a:t> yang </a:t>
            </a:r>
            <a:r>
              <a:rPr lang="en-US" sz="1800" dirty="0" err="1" smtClean="0">
                <a:solidFill>
                  <a:schemeClr val="tx1"/>
                </a:solidFill>
                <a:latin typeface="Times New Roman" pitchFamily="18" charset="0"/>
                <a:cs typeface="Times New Roman" pitchFamily="18" charset="0"/>
              </a:rPr>
              <a:t>telah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menghalangi</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orang</a:t>
            </a:r>
            <a:r>
              <a:rPr lang="en-US" sz="1800" dirty="0" smtClean="0">
                <a:solidFill>
                  <a:schemeClr val="tx1"/>
                </a:solidFill>
                <a:latin typeface="Times New Roman" pitchFamily="18" charset="0"/>
                <a:cs typeface="Times New Roman" pitchFamily="18" charset="0"/>
              </a:rPr>
              <a:t> yang </a:t>
            </a:r>
            <a:r>
              <a:rPr lang="en-US" sz="1800" dirty="0" err="1" smtClean="0">
                <a:solidFill>
                  <a:schemeClr val="tx1"/>
                </a:solidFill>
                <a:latin typeface="Times New Roman" pitchFamily="18" charset="0"/>
                <a:cs typeface="Times New Roman" pitchFamily="18" charset="0"/>
              </a:rPr>
              <a:t>meninggal</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itu</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dengan</a:t>
            </a:r>
            <a:r>
              <a:rPr lang="id-ID"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kekerasan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atau</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perbuatan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nyata</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untuk</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membuat</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atau</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menarik</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kembali</a:t>
            </a:r>
            <a:r>
              <a:rPr lang="id-ID"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wasiatnya</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KUHPerd</a:t>
            </a:r>
            <a:r>
              <a:rPr lang="en-US" sz="1800" dirty="0" smtClean="0">
                <a:solidFill>
                  <a:schemeClr val="tx1"/>
                </a:solidFill>
                <a:latin typeface="Times New Roman" pitchFamily="18" charset="0"/>
                <a:cs typeface="Times New Roman" pitchFamily="18" charset="0"/>
              </a:rPr>
              <a:t>. 875, 992 </a:t>
            </a:r>
            <a:r>
              <a:rPr lang="en-US" sz="1800" dirty="0" err="1" smtClean="0">
                <a:solidFill>
                  <a:schemeClr val="tx1"/>
                </a:solidFill>
                <a:latin typeface="Times New Roman" pitchFamily="18" charset="0"/>
                <a:cs typeface="Times New Roman" pitchFamily="18" charset="0"/>
              </a:rPr>
              <a:t>dst</a:t>
            </a:r>
            <a:r>
              <a:rPr lang="en-US" sz="1800" dirty="0" smtClean="0">
                <a:solidFill>
                  <a:schemeClr val="tx1"/>
                </a:solidFill>
                <a:latin typeface="Times New Roman" pitchFamily="18" charset="0"/>
                <a:cs typeface="Times New Roman" pitchFamily="18" charset="0"/>
              </a:rPr>
              <a:t>.)</a:t>
            </a:r>
            <a:endParaRPr lang="id-ID" sz="1800" dirty="0" smtClean="0">
              <a:solidFill>
                <a:schemeClr val="tx1"/>
              </a:solidFill>
              <a:latin typeface="Times New Roman" pitchFamily="18" charset="0"/>
              <a:cs typeface="Times New Roman" pitchFamily="18" charset="0"/>
            </a:endParaRPr>
          </a:p>
          <a:p>
            <a:pPr marL="34290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D</a:t>
            </a:r>
            <a:r>
              <a:rPr lang="en-US" sz="1800" dirty="0" err="1" smtClean="0">
                <a:solidFill>
                  <a:schemeClr val="tx1"/>
                </a:solidFill>
                <a:latin typeface="Times New Roman" pitchFamily="18" charset="0"/>
                <a:cs typeface="Times New Roman" pitchFamily="18" charset="0"/>
              </a:rPr>
              <a:t>ia</a:t>
            </a:r>
            <a:r>
              <a:rPr lang="en-US" sz="1800" dirty="0" smtClean="0">
                <a:solidFill>
                  <a:schemeClr val="tx1"/>
                </a:solidFill>
                <a:latin typeface="Times New Roman" pitchFamily="18" charset="0"/>
                <a:cs typeface="Times New Roman" pitchFamily="18" charset="0"/>
              </a:rPr>
              <a:t> yang </a:t>
            </a:r>
            <a:r>
              <a:rPr lang="en-US" sz="1800" dirty="0" err="1" smtClean="0">
                <a:solidFill>
                  <a:schemeClr val="tx1"/>
                </a:solidFill>
                <a:latin typeface="Times New Roman" pitchFamily="18" charset="0"/>
                <a:cs typeface="Times New Roman" pitchFamily="18" charset="0"/>
              </a:rPr>
              <a:t>telah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menggelapkan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memusnahkan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atau</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memalsukan</a:t>
            </a:r>
            <a:r>
              <a:rPr lang="id-ID"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wasiat</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orang</a:t>
            </a:r>
            <a:r>
              <a:rPr lang="en-US" sz="1800" dirty="0" smtClean="0">
                <a:solidFill>
                  <a:schemeClr val="tx1"/>
                </a:solidFill>
                <a:latin typeface="Times New Roman" pitchFamily="18" charset="0"/>
                <a:cs typeface="Times New Roman" pitchFamily="18" charset="0"/>
              </a:rPr>
              <a:t> yang </a:t>
            </a:r>
            <a:r>
              <a:rPr lang="en-US" sz="1800" dirty="0" err="1" smtClean="0">
                <a:solidFill>
                  <a:schemeClr val="tx1"/>
                </a:solidFill>
                <a:latin typeface="Times New Roman" pitchFamily="18" charset="0"/>
                <a:cs typeface="Times New Roman" pitchFamily="18" charset="0"/>
              </a:rPr>
              <a:t>meninggal</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itu</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KUHPerd</a:t>
            </a:r>
            <a:r>
              <a:rPr lang="en-US" sz="1800" dirty="0" smtClean="0">
                <a:solidFill>
                  <a:schemeClr val="tx1"/>
                </a:solidFill>
                <a:latin typeface="Times New Roman" pitchFamily="18" charset="0"/>
                <a:cs typeface="Times New Roman" pitchFamily="18" charset="0"/>
              </a:rPr>
              <a:t>. 833, 839, 912.)</a:t>
            </a:r>
            <a:endParaRPr lang="id-ID" sz="1800" dirty="0" smtClean="0">
              <a:solidFill>
                <a:schemeClr val="tx1"/>
              </a:solidFill>
              <a:latin typeface="Times New Roman" pitchFamily="18" charset="0"/>
              <a:cs typeface="Times New Roman"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 y="228584"/>
            <a:ext cx="8382000" cy="99061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800" b="1" dirty="0" smtClean="0"/>
              <a:t>SURAT WASIAT RAHASIA (GEHEIM)</a:t>
            </a:r>
            <a:endParaRPr lang="id-ID" sz="2800" b="1" dirty="0">
              <a:latin typeface="Book Antiqua" pitchFamily="18" charset="0"/>
            </a:endParaRPr>
          </a:p>
        </p:txBody>
      </p:sp>
      <p:sp>
        <p:nvSpPr>
          <p:cNvPr id="3" name="Rectangle 2"/>
          <p:cNvSpPr/>
          <p:nvPr/>
        </p:nvSpPr>
        <p:spPr>
          <a:xfrm>
            <a:off x="152400" y="1447800"/>
            <a:ext cx="8839200" cy="4876800"/>
          </a:xfrm>
          <a:prstGeom prst="rect">
            <a:avLst/>
          </a:prstGeom>
          <a:solidFill>
            <a:srgbClr val="7030A0">
              <a:alpha val="25000"/>
            </a:srgbClr>
          </a:solid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Book Antiqua" pitchFamily="18" charset="0"/>
              </a:rPr>
              <a:t>	Syarat-syarat pembuatan </a:t>
            </a:r>
            <a:r>
              <a:rPr lang="id-ID" sz="1800" b="1" dirty="0" smtClean="0">
                <a:solidFill>
                  <a:srgbClr val="0070C0"/>
                </a:solidFill>
                <a:latin typeface="Book Antiqua" pitchFamily="18" charset="0"/>
              </a:rPr>
              <a:t>SURAT WASIAT RAHASIA</a:t>
            </a:r>
            <a:r>
              <a:rPr lang="id-ID" sz="1800" dirty="0" smtClean="0">
                <a:solidFill>
                  <a:schemeClr val="tx1"/>
                </a:solidFill>
                <a:latin typeface="Book Antiqua" pitchFamily="18" charset="0"/>
              </a:rPr>
              <a:t> ini diatur dalam pasal 940 dan 941 BW. Pembuatan surat wasiat rahasia haruslah dibaut sendiri dan ditanda tanganinya dan dimasukkan dalam sampul yang disegel untuk selanjutnya diserahkan kepada Notaris dengan dihadiri oleh empat orang saksi.</a:t>
            </a:r>
          </a:p>
          <a:p>
            <a:pPr algn="just">
              <a:lnSpc>
                <a:spcPct val="150000"/>
              </a:lnSpc>
            </a:pPr>
            <a:r>
              <a:rPr lang="id-ID" sz="1800" dirty="0" smtClean="0">
                <a:solidFill>
                  <a:schemeClr val="tx1"/>
                </a:solidFill>
                <a:latin typeface="Book Antiqua" pitchFamily="18" charset="0"/>
              </a:rPr>
              <a:t>	Di muka Notaris, si peninggal warisan kemudian menerangkan di hadapan Notaris bahwa yang ada di dalam sampul tersebut adalah surat wasiatnya dan yang menulisnya adalah dia sendiri atau dituliskan oleh orang lain.</a:t>
            </a:r>
          </a:p>
          <a:p>
            <a:pPr algn="just">
              <a:lnSpc>
                <a:spcPct val="150000"/>
              </a:lnSpc>
            </a:pPr>
            <a:r>
              <a:rPr lang="id-ID" sz="1800" dirty="0" smtClean="0">
                <a:solidFill>
                  <a:schemeClr val="tx1"/>
                </a:solidFill>
                <a:latin typeface="Book Antiqua" pitchFamily="18" charset="0"/>
              </a:rPr>
              <a:t>	Oleh Notaris kemudian dibuatkan akta superscriptie yang dapat dituliskan pada sampul surat wasiat atau pada kertas tersendiri dan ditanda tangani oleh peninggal warisan, Notaris dan saksi-saksi.</a:t>
            </a:r>
          </a:p>
          <a:p>
            <a:pPr algn="just">
              <a:lnSpc>
                <a:spcPct val="150000"/>
              </a:lnSpc>
            </a:pPr>
            <a:r>
              <a:rPr lang="id-ID" sz="1800" dirty="0" smtClean="0">
                <a:solidFill>
                  <a:schemeClr val="tx1"/>
                </a:solidFill>
                <a:latin typeface="Book Antiqua" pitchFamily="18" charset="0"/>
              </a:rPr>
              <a:t>	</a:t>
            </a:r>
            <a:endParaRPr lang="id-ID" sz="1800" b="1" dirty="0">
              <a:solidFill>
                <a:schemeClr val="tx1"/>
              </a:solidFill>
              <a:latin typeface="Book Antiqua" pitchFamily="18"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143000"/>
            <a:ext cx="8534400" cy="4495800"/>
          </a:xfrm>
          <a:prstGeom prst="rect">
            <a:avLst/>
          </a:prstGeom>
          <a:solidFill>
            <a:schemeClr val="accent1">
              <a:alpha val="15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2000" dirty="0" smtClean="0">
                <a:solidFill>
                  <a:schemeClr val="tx1"/>
                </a:solidFill>
                <a:latin typeface="Times New Roman" pitchFamily="18" charset="0"/>
                <a:cs typeface="Times New Roman" pitchFamily="18" charset="0"/>
              </a:rPr>
              <a:t>	Penyimpanan </a:t>
            </a:r>
            <a:r>
              <a:rPr lang="id-ID" sz="2000" b="1" dirty="0" smtClean="0">
                <a:solidFill>
                  <a:srgbClr val="FF0000"/>
                </a:solidFill>
                <a:latin typeface="Times New Roman" pitchFamily="18" charset="0"/>
                <a:cs typeface="Times New Roman" pitchFamily="18" charset="0"/>
              </a:rPr>
              <a:t>SURAT WASIAT RAHASIA</a:t>
            </a:r>
            <a:r>
              <a:rPr lang="id-ID" sz="2000" dirty="0" smtClean="0">
                <a:solidFill>
                  <a:schemeClr val="tx1"/>
                </a:solidFill>
                <a:latin typeface="Times New Roman" pitchFamily="18" charset="0"/>
                <a:cs typeface="Times New Roman" pitchFamily="18" charset="0"/>
              </a:rPr>
              <a:t> ini haruslah bersama- sama dengan orisinil-orisinil akta lainnya, hal ini sesuai dengan ketentuan pasal 940 BW.</a:t>
            </a:r>
          </a:p>
          <a:p>
            <a:pPr algn="just">
              <a:lnSpc>
                <a:spcPct val="150000"/>
              </a:lnSpc>
            </a:pPr>
            <a:r>
              <a:rPr lang="id-ID" sz="2000" dirty="0" smtClean="0">
                <a:solidFill>
                  <a:schemeClr val="tx1"/>
                </a:solidFill>
                <a:latin typeface="Times New Roman" pitchFamily="18" charset="0"/>
                <a:cs typeface="Times New Roman" pitchFamily="18" charset="0"/>
              </a:rPr>
              <a:t>	Pasal 941 BW, menunjukkan pada suatu kemungkinan apabila si peninggal warisan tersebut adalah bisu, jika demikian maka tetaplah harus ia yang menulis, dan di atas akta superscriptie haruslah ia menulis bahwa surat wasiat yang ada di dalamnya adalah surat wasiatnya dan kemudian Notaris membuat keterangan pada akta superscriptie bahwa keterangan tertulis dari si pembuat surat wasiat tersebut adalah ditulis dihadapan Notaris dan para saksi.</a:t>
            </a:r>
            <a:endParaRPr lang="id-ID" sz="2000" b="1" dirty="0">
              <a:solidFill>
                <a:schemeClr val="tx1"/>
              </a:solidFill>
              <a:latin typeface="Times New Roman" pitchFamily="18" charset="0"/>
              <a:cs typeface="Times New Roman" pitchFamily="18"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1000" y="228600"/>
            <a:ext cx="8229600" cy="914400"/>
          </a:xfrm>
          <a:prstGeom prst="ellipse">
            <a:avLst/>
          </a:prstGeom>
          <a:solidFill>
            <a:srgbClr val="FFFF00">
              <a:alpha val="12000"/>
            </a:srgbClr>
          </a:solidFill>
          <a:ln w="50800" cmpd="sng">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latin typeface="Book Antiqua" pitchFamily="18" charset="0"/>
              </a:rPr>
              <a:t>Syarat-syarat Saksi Dalam Pembuatan Surat Wasiat</a:t>
            </a:r>
            <a:endParaRPr lang="id-ID" b="1" dirty="0">
              <a:solidFill>
                <a:schemeClr val="tx1"/>
              </a:solidFill>
              <a:latin typeface="Book Antiqua" pitchFamily="18" charset="0"/>
            </a:endParaRPr>
          </a:p>
        </p:txBody>
      </p:sp>
      <p:sp>
        <p:nvSpPr>
          <p:cNvPr id="3" name="Flowchart: Alternate Process 2"/>
          <p:cNvSpPr/>
          <p:nvPr/>
        </p:nvSpPr>
        <p:spPr>
          <a:xfrm>
            <a:off x="152400" y="1295400"/>
            <a:ext cx="8839200" cy="5334000"/>
          </a:xfrm>
          <a:prstGeom prst="flowChartAlternateProcess">
            <a:avLst/>
          </a:prstGeom>
          <a:solidFill>
            <a:srgbClr val="00B0F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Mengenai syarat-syarat yang harus dipenuhi untuk dapatnya seseorang menjadi saksi dalam pembuatan surat wasiat adalah dimuat dalam pasal 4 BW, yang antara lain disebutkan :</a:t>
            </a:r>
          </a:p>
          <a:p>
            <a:pPr marL="623888" lvl="0" indent="-361950" algn="just">
              <a:lnSpc>
                <a:spcPct val="150000"/>
              </a:lnSpc>
              <a:buFont typeface="Wingdings" pitchFamily="2" charset="2"/>
              <a:buChar char="Ø"/>
            </a:pPr>
            <a:r>
              <a:rPr lang="id-ID" sz="1800" dirty="0" smtClean="0">
                <a:solidFill>
                  <a:schemeClr val="tx1"/>
                </a:solidFill>
                <a:latin typeface="Times New Roman" pitchFamily="18" charset="0"/>
                <a:cs typeface="Times New Roman" pitchFamily="18" charset="0"/>
              </a:rPr>
              <a:t>Sudah berumur 21 tahun atau sudah kawin.</a:t>
            </a:r>
          </a:p>
          <a:p>
            <a:pPr marL="623888" lvl="0" indent="-361950" algn="just">
              <a:lnSpc>
                <a:spcPct val="150000"/>
              </a:lnSpc>
              <a:buFont typeface="Wingdings" pitchFamily="2" charset="2"/>
              <a:buChar char="Ø"/>
            </a:pPr>
            <a:r>
              <a:rPr lang="id-ID" sz="1800" dirty="0" smtClean="0">
                <a:solidFill>
                  <a:schemeClr val="tx1"/>
                </a:solidFill>
                <a:latin typeface="Times New Roman" pitchFamily="18" charset="0"/>
                <a:cs typeface="Times New Roman" pitchFamily="18" charset="0"/>
              </a:rPr>
              <a:t>Penduduk Indonesia.</a:t>
            </a:r>
          </a:p>
          <a:p>
            <a:pPr marL="623888" lvl="0" indent="-361950" algn="just">
              <a:lnSpc>
                <a:spcPct val="150000"/>
              </a:lnSpc>
              <a:buFont typeface="Wingdings" pitchFamily="2" charset="2"/>
              <a:buChar char="Ø"/>
            </a:pPr>
            <a:r>
              <a:rPr lang="id-ID" sz="1800" dirty="0" smtClean="0">
                <a:solidFill>
                  <a:schemeClr val="tx1"/>
                </a:solidFill>
                <a:latin typeface="Times New Roman" pitchFamily="18" charset="0"/>
                <a:cs typeface="Times New Roman" pitchFamily="18" charset="0"/>
              </a:rPr>
              <a:t>Mengerti bahasa yang dipergunakan oleh si peninggal warisan dan yang dipergunakan untuk/dalam surat wasiat.</a:t>
            </a:r>
          </a:p>
          <a:p>
            <a:pPr algn="just">
              <a:lnSpc>
                <a:spcPct val="150000"/>
              </a:lnSpc>
            </a:pPr>
            <a:r>
              <a:rPr lang="id-ID" sz="1800" dirty="0" smtClean="0">
                <a:solidFill>
                  <a:schemeClr val="tx1"/>
                </a:solidFill>
                <a:latin typeface="Times New Roman" pitchFamily="18" charset="0"/>
                <a:cs typeface="Times New Roman" pitchFamily="18" charset="0"/>
              </a:rPr>
              <a:t>	Kemudian oleh pasal 944 ayat 2 BW, dinyatakan bahwa syarat-syarat, bagi para saksi dalam pembuatan surat wasiat tak rahasia, saksi tidak diperbolehkan :</a:t>
            </a:r>
          </a:p>
          <a:p>
            <a:pPr marL="623888" lvl="0" indent="-363538" algn="just">
              <a:lnSpc>
                <a:spcPct val="150000"/>
              </a:lnSpc>
              <a:buFont typeface="Wingdings" pitchFamily="2" charset="2"/>
              <a:buChar char="Ø"/>
            </a:pPr>
            <a:r>
              <a:rPr lang="id-ID" sz="1800" dirty="0" smtClean="0">
                <a:solidFill>
                  <a:schemeClr val="tx1"/>
                </a:solidFill>
                <a:latin typeface="Times New Roman" pitchFamily="18" charset="0"/>
                <a:cs typeface="Times New Roman" pitchFamily="18" charset="0"/>
              </a:rPr>
              <a:t>Para ahli waris, sanak famili atau orang yang dihibahi barang-barang atau sanak-sanaknya sampai derajad 4.</a:t>
            </a:r>
          </a:p>
          <a:p>
            <a:pPr marL="623888" lvl="0" indent="-363538" algn="just">
              <a:lnSpc>
                <a:spcPct val="150000"/>
              </a:lnSpc>
              <a:buFont typeface="Wingdings" pitchFamily="2" charset="2"/>
              <a:buChar char="Ø"/>
            </a:pPr>
            <a:r>
              <a:rPr lang="id-ID" sz="1800" dirty="0" smtClean="0">
                <a:solidFill>
                  <a:schemeClr val="tx1"/>
                </a:solidFill>
                <a:latin typeface="Times New Roman" pitchFamily="18" charset="0"/>
                <a:cs typeface="Times New Roman" pitchFamily="18" charset="0"/>
              </a:rPr>
              <a:t>Anak-anak, cucu-cucu, menantu ataupun cucu menantu Notaris.</a:t>
            </a:r>
          </a:p>
          <a:p>
            <a:pPr marL="623888" indent="-363538" algn="just">
              <a:lnSpc>
                <a:spcPct val="150000"/>
              </a:lnSpc>
              <a:buFont typeface="Wingdings" pitchFamily="2" charset="2"/>
              <a:buChar char="Ø"/>
            </a:pPr>
            <a:r>
              <a:rPr lang="id-ID" sz="1800" dirty="0" smtClean="0">
                <a:solidFill>
                  <a:schemeClr val="tx1"/>
                </a:solidFill>
                <a:latin typeface="Times New Roman" pitchFamily="18" charset="0"/>
                <a:cs typeface="Times New Roman" pitchFamily="18" charset="0"/>
              </a:rPr>
              <a:t>Pelayan-pelayan Notaris.</a:t>
            </a:r>
          </a:p>
        </p:txBody>
      </p:sp>
      <p:sp>
        <p:nvSpPr>
          <p:cNvPr id="4" name="Lightning Bolt 3"/>
          <p:cNvSpPr/>
          <p:nvPr/>
        </p:nvSpPr>
        <p:spPr>
          <a:xfrm rot="4357589">
            <a:off x="8161401" y="290874"/>
            <a:ext cx="990600" cy="914400"/>
          </a:xfrm>
          <a:prstGeom prst="lightningBolt">
            <a:avLst/>
          </a:prstGeom>
          <a:solidFill>
            <a:srgbClr val="FFFF00">
              <a:alpha val="47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2" presetClass="path" presetSubtype="0" accel="50000" decel="50000" fill="hold" grpId="0" nodeType="afterEffect">
                                  <p:stCondLst>
                                    <p:cond delay="0"/>
                                  </p:stCondLst>
                                  <p:childTnLst>
                                    <p:animMotion origin="layout" path="M -0.46146 -0.28379 L -0.42552 -0.28379 L -0.42552 -0.23588 L -0.38958 -0.23588 L -0.38958 -0.18796 L -0.35365 -0.18796 L -0.35365 -0.14004 L -0.31771 -0.14004 L -0.31771 -0.09213 L -0.28177 -0.09213 L -0.28177 -0.04421 L -0.24583 -0.04421 L -0.24583 0.00371 L -0.2099 0.00371 L -0.2099 0.05162 " pathEditMode="relative" rAng="0" ptsTypes="FFFFFFFFFFFFFFF">
                                      <p:cBhvr>
                                        <p:cTn id="11" dur="2000" fill="hold"/>
                                        <p:tgtEl>
                                          <p:spTgt spid="4"/>
                                        </p:tgtEl>
                                        <p:attrNameLst>
                                          <p:attrName>ppt_x</p:attrName>
                                          <p:attrName>ppt_y</p:attrName>
                                        </p:attrNameLst>
                                      </p:cBhvr>
                                      <p:rCtr x="12600" y="16800"/>
                                    </p:animMotion>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0286034"/>
          <p:cNvPicPr>
            <a:picLocks noChangeAspect="1" noChangeArrowheads="1"/>
          </p:cNvPicPr>
          <p:nvPr/>
        </p:nvPicPr>
        <p:blipFill>
          <a:blip r:embed="rId2"/>
          <a:srcRect/>
          <a:stretch>
            <a:fillRect/>
          </a:stretch>
        </p:blipFill>
        <p:spPr>
          <a:xfrm>
            <a:off x="3714744" y="5562600"/>
            <a:ext cx="1071570" cy="1109840"/>
          </a:xfrm>
          <a:prstGeom prst="rect">
            <a:avLst/>
          </a:prstGeom>
          <a:noFill/>
          <a:ln/>
        </p:spPr>
      </p:pic>
      <p:sp>
        <p:nvSpPr>
          <p:cNvPr id="3" name="Cloud 2"/>
          <p:cNvSpPr/>
          <p:nvPr/>
        </p:nvSpPr>
        <p:spPr>
          <a:xfrm>
            <a:off x="228600" y="642918"/>
            <a:ext cx="8686800" cy="838200"/>
          </a:xfrm>
          <a:prstGeom prst="cloud">
            <a:avLst/>
          </a:prstGeom>
          <a:solidFill>
            <a:srgbClr val="FFFF00">
              <a:alpha val="40000"/>
            </a:srgb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FF0000"/>
                </a:solidFill>
                <a:latin typeface="Book Antiqua" pitchFamily="18" charset="0"/>
              </a:rPr>
              <a:t>SURAT WASIAT YANG DI BUAT DI LUAR NEGERI</a:t>
            </a:r>
            <a:endParaRPr lang="id-ID" b="1" dirty="0">
              <a:solidFill>
                <a:srgbClr val="FF0000"/>
              </a:solidFill>
              <a:latin typeface="Book Antiqua" pitchFamily="18" charset="0"/>
            </a:endParaRPr>
          </a:p>
        </p:txBody>
      </p:sp>
      <p:sp>
        <p:nvSpPr>
          <p:cNvPr id="4" name="Rounded Rectangle 3"/>
          <p:cNvSpPr/>
          <p:nvPr/>
        </p:nvSpPr>
        <p:spPr>
          <a:xfrm>
            <a:off x="228600" y="1643050"/>
            <a:ext cx="8686800" cy="3886200"/>
          </a:xfrm>
          <a:prstGeom prst="roundRect">
            <a:avLst/>
          </a:prstGeom>
          <a:solidFill>
            <a:srgbClr val="FFFF00">
              <a:alpha val="18000"/>
            </a:srgbClr>
          </a:solidFill>
          <a:ln w="50800">
            <a:solidFill>
              <a:srgbClr val="FF0000">
                <a:alpha val="87000"/>
              </a:srgb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2000" dirty="0" smtClean="0">
                <a:solidFill>
                  <a:schemeClr val="tx1"/>
                </a:solidFill>
                <a:latin typeface="Times New Roman" pitchFamily="18" charset="0"/>
                <a:cs typeface="Times New Roman" pitchFamily="18" charset="0"/>
              </a:rPr>
              <a:t>	Ketentuan dari pasal 945 BW menyatakan bahwa seorang warga negara Indonesia yang tunduk pada hukum perdata barat (Burgerlijk Wetboek) dapat membuat </a:t>
            </a:r>
            <a:r>
              <a:rPr lang="id-ID" sz="2000" b="1" dirty="0" smtClean="0">
                <a:solidFill>
                  <a:srgbClr val="FF0000"/>
                </a:solidFill>
                <a:latin typeface="Times New Roman" pitchFamily="18" charset="0"/>
                <a:cs typeface="Times New Roman" pitchFamily="18" charset="0"/>
              </a:rPr>
              <a:t>SURAT WASIAT DI LUAR NEGERI</a:t>
            </a:r>
            <a:r>
              <a:rPr lang="id-ID" sz="2000" dirty="0" smtClean="0">
                <a:solidFill>
                  <a:schemeClr val="tx1"/>
                </a:solidFill>
                <a:latin typeface="Times New Roman" pitchFamily="18" charset="0"/>
                <a:cs typeface="Times New Roman" pitchFamily="18" charset="0"/>
              </a:rPr>
              <a:t>, namun dengan suatu akta autentik dan dengan mengikuti acara-acara yang lazim dipergunakan di negara tersebut, dan konsul Indonesia dapat melakukan tindakan-tindakan yang lazim dilakukan oleh Notaris Indonesia.</a:t>
            </a:r>
          </a:p>
        </p:txBody>
      </p:sp>
      <p:pic>
        <p:nvPicPr>
          <p:cNvPr id="5" name="Picture 4" descr="j0286034"/>
          <p:cNvPicPr>
            <a:picLocks noChangeAspect="1" noChangeArrowheads="1"/>
          </p:cNvPicPr>
          <p:nvPr/>
        </p:nvPicPr>
        <p:blipFill>
          <a:blip r:embed="rId2"/>
          <a:srcRect/>
          <a:stretch>
            <a:fillRect/>
          </a:stretch>
        </p:blipFill>
        <p:spPr>
          <a:xfrm>
            <a:off x="285720" y="5562600"/>
            <a:ext cx="1071570" cy="1109840"/>
          </a:xfrm>
          <a:prstGeom prst="rect">
            <a:avLst/>
          </a:prstGeom>
          <a:noFill/>
          <a:ln/>
        </p:spPr>
      </p:pic>
      <p:pic>
        <p:nvPicPr>
          <p:cNvPr id="6" name="Picture 5" descr="j0286034"/>
          <p:cNvPicPr>
            <a:picLocks noChangeAspect="1" noChangeArrowheads="1"/>
          </p:cNvPicPr>
          <p:nvPr/>
        </p:nvPicPr>
        <p:blipFill>
          <a:blip r:embed="rId2"/>
          <a:srcRect/>
          <a:stretch>
            <a:fillRect/>
          </a:stretch>
        </p:blipFill>
        <p:spPr>
          <a:xfrm>
            <a:off x="7715272" y="5519560"/>
            <a:ext cx="1071570" cy="1109840"/>
          </a:xfrm>
          <a:prstGeom prst="rect">
            <a:avLst/>
          </a:prstGeom>
          <a:noFill/>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j0286034"/>
          <p:cNvPicPr>
            <a:picLocks noChangeAspect="1" noChangeArrowheads="1"/>
          </p:cNvPicPr>
          <p:nvPr/>
        </p:nvPicPr>
        <p:blipFill>
          <a:blip r:embed="rId2"/>
          <a:srcRect/>
          <a:stretch>
            <a:fillRect/>
          </a:stretch>
        </p:blipFill>
        <p:spPr>
          <a:xfrm>
            <a:off x="285720" y="1071546"/>
            <a:ext cx="1071570" cy="1109840"/>
          </a:xfrm>
          <a:prstGeom prst="rect">
            <a:avLst/>
          </a:prstGeom>
          <a:ln/>
        </p:spPr>
      </p:pic>
      <p:pic>
        <p:nvPicPr>
          <p:cNvPr id="9" name="Picture 8" descr="j0286034"/>
          <p:cNvPicPr>
            <a:picLocks noChangeAspect="1" noChangeArrowheads="1"/>
          </p:cNvPicPr>
          <p:nvPr/>
        </p:nvPicPr>
        <p:blipFill>
          <a:blip r:embed="rId2"/>
          <a:srcRect/>
          <a:stretch>
            <a:fillRect/>
          </a:stretch>
        </p:blipFill>
        <p:spPr>
          <a:xfrm>
            <a:off x="7715272" y="1071546"/>
            <a:ext cx="1071570" cy="1109840"/>
          </a:xfrm>
          <a:prstGeom prst="rect">
            <a:avLst/>
          </a:prstGeom>
          <a:ln/>
        </p:spPr>
      </p:pic>
      <p:sp>
        <p:nvSpPr>
          <p:cNvPr id="3" name="Cloud 2"/>
          <p:cNvSpPr/>
          <p:nvPr/>
        </p:nvSpPr>
        <p:spPr>
          <a:xfrm>
            <a:off x="857224" y="533400"/>
            <a:ext cx="7500990" cy="947718"/>
          </a:xfrm>
          <a:prstGeom prst="cloud">
            <a:avLst/>
          </a:prstGeom>
          <a:solidFill>
            <a:srgbClr val="00B050">
              <a:alpha val="29000"/>
            </a:srgb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latin typeface="Book Antiqua" pitchFamily="18" charset="0"/>
              </a:rPr>
              <a:t>Pembuatan Surat Wasiat Dalam Keadaan Luar Biasa</a:t>
            </a:r>
            <a:endParaRPr lang="id-ID" b="1" dirty="0">
              <a:solidFill>
                <a:schemeClr val="tx1"/>
              </a:solidFill>
              <a:latin typeface="Book Antiqua" pitchFamily="18" charset="0"/>
            </a:endParaRPr>
          </a:p>
        </p:txBody>
      </p:sp>
      <p:sp>
        <p:nvSpPr>
          <p:cNvPr id="4" name="Rounded Rectangle 3"/>
          <p:cNvSpPr/>
          <p:nvPr/>
        </p:nvSpPr>
        <p:spPr>
          <a:xfrm>
            <a:off x="214282" y="2000240"/>
            <a:ext cx="8686800" cy="4572032"/>
          </a:xfrm>
          <a:prstGeom prst="roundRect">
            <a:avLst/>
          </a:prstGeom>
          <a:solidFill>
            <a:srgbClr val="FFFF00">
              <a:alpha val="33000"/>
            </a:srgbClr>
          </a:solidFill>
          <a:ln w="50800">
            <a:solidFill>
              <a:srgbClr val="00CC00">
                <a:alpha val="86000"/>
              </a:srgb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Mengenai pembuatan </a:t>
            </a:r>
            <a:r>
              <a:rPr lang="id-ID" sz="1800" b="1" dirty="0" smtClean="0">
                <a:solidFill>
                  <a:srgbClr val="0070C0"/>
                </a:solidFill>
                <a:latin typeface="Times New Roman" pitchFamily="18" charset="0"/>
                <a:cs typeface="Times New Roman" pitchFamily="18" charset="0"/>
              </a:rPr>
              <a:t>SURAT WASIAT DALAM KEADAAN LUAR BIASA</a:t>
            </a:r>
            <a:r>
              <a:rPr lang="id-ID" sz="1800" dirty="0" smtClean="0">
                <a:solidFill>
                  <a:srgbClr val="0070C0"/>
                </a:solidFill>
                <a:latin typeface="Times New Roman" pitchFamily="18" charset="0"/>
                <a:cs typeface="Times New Roman" pitchFamily="18" charset="0"/>
              </a:rPr>
              <a:t> </a:t>
            </a:r>
            <a:r>
              <a:rPr lang="id-ID" sz="1800" dirty="0" smtClean="0">
                <a:solidFill>
                  <a:schemeClr val="tx1"/>
                </a:solidFill>
                <a:latin typeface="Times New Roman" pitchFamily="18" charset="0"/>
                <a:cs typeface="Times New Roman" pitchFamily="18" charset="0"/>
              </a:rPr>
              <a:t>ini diatur oleh pasal-pasal 946, 947 dan 948 BW.</a:t>
            </a:r>
          </a:p>
          <a:p>
            <a:pPr algn="just">
              <a:lnSpc>
                <a:spcPct val="150000"/>
              </a:lnSpc>
            </a:pPr>
            <a:r>
              <a:rPr lang="id-ID" sz="1800" dirty="0" smtClean="0">
                <a:solidFill>
                  <a:schemeClr val="tx1"/>
                </a:solidFill>
                <a:latin typeface="Times New Roman" pitchFamily="18" charset="0"/>
                <a:cs typeface="Times New Roman" pitchFamily="18" charset="0"/>
              </a:rPr>
              <a:t>	Pasal 946 BW memberikan kemungkinan pada prajurit atau seseorang yang ada dalam dinas ketentaraan, dalam keadaan perang dapat membuat surat wasiatnya dihadapan </a:t>
            </a:r>
            <a:r>
              <a:rPr lang="id-ID" sz="1800" smtClean="0">
                <a:solidFill>
                  <a:schemeClr val="tx1"/>
                </a:solidFill>
                <a:latin typeface="Times New Roman" pitchFamily="18" charset="0"/>
                <a:cs typeface="Times New Roman" pitchFamily="18" charset="0"/>
              </a:rPr>
              <a:t>seorang perwira perang </a:t>
            </a:r>
            <a:r>
              <a:rPr lang="id-ID" sz="1800" dirty="0" smtClean="0">
                <a:solidFill>
                  <a:schemeClr val="tx1"/>
                </a:solidFill>
                <a:latin typeface="Times New Roman" pitchFamily="18" charset="0"/>
                <a:cs typeface="Times New Roman" pitchFamily="18" charset="0"/>
              </a:rPr>
              <a:t>yang berpangkat serendah-rendahnya letnan, atau jika tidak ada perwira maka dapat dilakukan dihadapan seorang yang pangkatnya paling tinggi dengan dihadiri oleh dua orang saksi.</a:t>
            </a:r>
          </a:p>
          <a:p>
            <a:pPr algn="just">
              <a:lnSpc>
                <a:spcPct val="150000"/>
              </a:lnSpc>
            </a:pPr>
            <a:r>
              <a:rPr lang="id-ID" sz="1800" dirty="0" smtClean="0">
                <a:solidFill>
                  <a:schemeClr val="tx1"/>
                </a:solidFill>
                <a:latin typeface="Times New Roman" pitchFamily="18" charset="0"/>
                <a:cs typeface="Times New Roman" pitchFamily="18" charset="0"/>
              </a:rPr>
              <a:t>	Pasal 947 BW memberikan ketentuan untuk membuat surat wasiat di dalam kapal laut yang sedang berlayar. Di sini surat wasiat dibuat dihadapan Kapten dan dihadiri oleh dua orang saksi.</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228600" y="381000"/>
            <a:ext cx="8686800" cy="6096000"/>
          </a:xfrm>
          <a:prstGeom prst="horizontalScroll">
            <a:avLst/>
          </a:prstGeom>
          <a:noFill/>
          <a:ln w="50800" cmpd="sng">
            <a:solidFill>
              <a:srgbClr val="0070C0"/>
            </a:solidFill>
            <a:prstDash val="dash"/>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Jika seseorang ada di daerah terpencil yang terputus hubungan dengan luar karena pemberontakan wabah penyakit ataupun karena bencana alam, maka surat wasiat dapat dibuat dihadapan seorang pegawai Pamong Praja dan dihadiri sekurang-kurangnya satu orang saksi.</a:t>
            </a:r>
          </a:p>
          <a:p>
            <a:pPr algn="just">
              <a:lnSpc>
                <a:spcPct val="150000"/>
              </a:lnSpc>
            </a:pPr>
            <a:r>
              <a:rPr lang="id-ID" sz="1800" dirty="0" smtClean="0">
                <a:solidFill>
                  <a:schemeClr val="tx1"/>
                </a:solidFill>
                <a:latin typeface="Times New Roman" pitchFamily="18" charset="0"/>
                <a:cs typeface="Times New Roman" pitchFamily="18" charset="0"/>
              </a:rPr>
              <a:t>	Jika pembuat surat wasiat tersebut itu seorang buta huruf maka hal ini harus diterangkan dalam surat wasiat.</a:t>
            </a:r>
          </a:p>
          <a:p>
            <a:pPr algn="just">
              <a:lnSpc>
                <a:spcPct val="150000"/>
              </a:lnSpc>
            </a:pPr>
            <a:r>
              <a:rPr lang="id-ID" sz="1800" dirty="0" smtClean="0">
                <a:solidFill>
                  <a:schemeClr val="tx1"/>
                </a:solidFill>
                <a:latin typeface="Times New Roman" pitchFamily="18" charset="0"/>
                <a:cs typeface="Times New Roman" pitchFamily="18" charset="0"/>
              </a:rPr>
              <a:t>	Pasal 950 BW memberikan keterangan bahwa surat wasiat yang dibuat dalam keadaan luar biasa tersebut akan menjadi tidak mempunyai kekuatan lagi (krachteloos) jika setelah berakhirnya masa luar biasa tersebut dengan tenggang waktu 6 bulan.			</a:t>
            </a:r>
          </a:p>
          <a:p>
            <a:pPr lvl="0" algn="just">
              <a:lnSpc>
                <a:spcPct val="150000"/>
              </a:lnSpc>
            </a:pPr>
            <a:endParaRPr lang="id-ID" sz="1800" dirty="0" smtClean="0">
              <a:solidFill>
                <a:schemeClr val="tx1"/>
              </a:solidFill>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 descr="bs01580_"/>
          <p:cNvPicPr>
            <a:picLocks noChangeAspect="1" noChangeArrowheads="1"/>
          </p:cNvPicPr>
          <p:nvPr/>
        </p:nvPicPr>
        <p:blipFill>
          <a:blip r:embed="rId3"/>
          <a:srcRect/>
          <a:stretch>
            <a:fillRect/>
          </a:stretch>
        </p:blipFill>
        <p:spPr bwMode="auto">
          <a:xfrm>
            <a:off x="7696200" y="1458677"/>
            <a:ext cx="1143000" cy="1055923"/>
          </a:xfrm>
          <a:prstGeom prst="rect">
            <a:avLst/>
          </a:prstGeom>
          <a:noFill/>
        </p:spPr>
      </p:pic>
      <p:pic>
        <p:nvPicPr>
          <p:cNvPr id="5" name="Picture 25" descr="bs01580_"/>
          <p:cNvPicPr>
            <a:picLocks noChangeAspect="1" noChangeArrowheads="1"/>
          </p:cNvPicPr>
          <p:nvPr/>
        </p:nvPicPr>
        <p:blipFill>
          <a:blip r:embed="rId3"/>
          <a:srcRect/>
          <a:stretch>
            <a:fillRect/>
          </a:stretch>
        </p:blipFill>
        <p:spPr bwMode="auto">
          <a:xfrm>
            <a:off x="71406" y="1158631"/>
            <a:ext cx="1143000" cy="1055923"/>
          </a:xfrm>
          <a:prstGeom prst="rect">
            <a:avLst/>
          </a:prstGeom>
          <a:noFill/>
        </p:spPr>
      </p:pic>
      <p:sp>
        <p:nvSpPr>
          <p:cNvPr id="2" name="Oval 1"/>
          <p:cNvSpPr/>
          <p:nvPr/>
        </p:nvSpPr>
        <p:spPr>
          <a:xfrm>
            <a:off x="685800" y="685800"/>
            <a:ext cx="7772400" cy="1066800"/>
          </a:xfrm>
          <a:prstGeom prst="ellipse">
            <a:avLst/>
          </a:prstGeom>
          <a:noFill/>
          <a:ln w="38100" cmpd="sng">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accent1"/>
                </a:solidFill>
              </a:rPr>
              <a:t>ERFSTELLING DAN LEGAAT</a:t>
            </a:r>
            <a:endParaRPr lang="id-ID" dirty="0" smtClean="0">
              <a:solidFill>
                <a:schemeClr val="accent1"/>
              </a:solidFill>
            </a:endParaRPr>
          </a:p>
        </p:txBody>
      </p:sp>
      <p:sp>
        <p:nvSpPr>
          <p:cNvPr id="3" name="Rounded Rectangle 2"/>
          <p:cNvSpPr/>
          <p:nvPr/>
        </p:nvSpPr>
        <p:spPr>
          <a:xfrm>
            <a:off x="138545" y="2366954"/>
            <a:ext cx="8839200" cy="3957646"/>
          </a:xfrm>
          <a:prstGeom prst="roundRect">
            <a:avLst/>
          </a:prstGeom>
          <a:solidFill>
            <a:srgbClr val="FFFF00">
              <a:alpha val="37000"/>
            </a:srgbClr>
          </a:solidFill>
          <a:ln w="44450"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Antara </a:t>
            </a:r>
            <a:r>
              <a:rPr lang="id-ID" sz="1800" b="1" dirty="0" smtClean="0">
                <a:solidFill>
                  <a:srgbClr val="FF0000"/>
                </a:solidFill>
                <a:latin typeface="Times New Roman" pitchFamily="18" charset="0"/>
                <a:cs typeface="Times New Roman" pitchFamily="18" charset="0"/>
              </a:rPr>
              <a:t>ERFSTELLING DAN LEGAAT</a:t>
            </a:r>
            <a:r>
              <a:rPr lang="id-ID" sz="1800" dirty="0" smtClean="0">
                <a:solidFill>
                  <a:schemeClr val="tx1"/>
                </a:solidFill>
                <a:latin typeface="Times New Roman" pitchFamily="18" charset="0"/>
                <a:cs typeface="Times New Roman" pitchFamily="18" charset="0"/>
              </a:rPr>
              <a:t> terdapat suatu perbedaan, dimana erfstelling adalah merupakan penentuan dalam surat wasiat, dimana seseorang tertentu ditunjuk untuk menerima seluruh harta warisan atau sebagian tertentu, misalnya ½ , ¼, ¾ dan sebagainya, hal ini dapat kita lihat dari pasal 954 BW, sedangkan legaat adalah dimana seorang peninggal warisan menunjuk seseorang tertentu, misalnya rumah tertentu, seluruh barang bergerak milik peninggal warisan, atau hak memetik/memungut hasil atas sebagian atau seluruh harta peninggalan dan sebagainya, yang mana hal ini dapat kita lihat dalam pasal 956 BW.</a:t>
            </a:r>
            <a:endParaRPr lang="id-ID" sz="1800" dirty="0">
              <a:solidFill>
                <a:schemeClr val="tx1"/>
              </a:solidFill>
              <a:latin typeface="Times New Roman" pitchFamily="18" charset="0"/>
              <a:cs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out)">
                                      <p:cBhvr>
                                        <p:cTn id="11" dur="500"/>
                                        <p:tgtEl>
                                          <p:spTgt spid="5"/>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p:stCondLst>
                              <p:cond delay="1000"/>
                            </p:stCondLst>
                            <p:childTnLst>
                              <p:par>
                                <p:cTn id="13" presetID="5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Scale>
                                      <p:cBhvr>
                                        <p:cTn id="1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gtEl>
                                        <p:attrNameLst>
                                          <p:attrName>ppt_x</p:attrName>
                                          <p:attrName>ppt_y</p:attrName>
                                        </p:attrNameLst>
                                      </p:cBhvr>
                                    </p:animMotion>
                                    <p:animEffect transition="in" filter="fade">
                                      <p:cBhvr>
                                        <p:cTn id="17" dur="1000"/>
                                        <p:tgtEl>
                                          <p:spTgt spid="3"/>
                                        </p:tgtEl>
                                      </p:cBhvr>
                                    </p:animEffect>
                                  </p:childTnLst>
                                </p:cTn>
                              </p:par>
                            </p:childTnLst>
                          </p:cTn>
                        </p:par>
                        <p:par>
                          <p:cTn id="18" fill="hold">
                            <p:stCondLst>
                              <p:cond delay="2000"/>
                            </p:stCondLst>
                            <p:childTnLst>
                              <p:par>
                                <p:cTn id="19" presetID="5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Scale>
                                      <p:cBhvr>
                                        <p:cTn id="2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
                                        </p:tgtEl>
                                        <p:attrNameLst>
                                          <p:attrName>ppt_x</p:attrName>
                                          <p:attrName>ppt_y</p:attrName>
                                        </p:attrNameLst>
                                      </p:cBhvr>
                                    </p:animMotion>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85720" y="762000"/>
            <a:ext cx="8382000" cy="5429288"/>
          </a:xfrm>
          <a:prstGeom prst="snip2DiagRect">
            <a:avLst/>
          </a:prstGeom>
          <a:solidFill>
            <a:srgbClr val="99FF99">
              <a:alpha val="23000"/>
            </a:srgb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Demikian juga menurut pasal 955 dan pasal 958 BW dapat disimpulkan mengenai perbedaan antara </a:t>
            </a:r>
            <a:r>
              <a:rPr lang="id-ID" sz="1800" b="1" dirty="0" smtClean="0">
                <a:solidFill>
                  <a:srgbClr val="FF0000"/>
                </a:solidFill>
                <a:latin typeface="Times New Roman" pitchFamily="18" charset="0"/>
                <a:cs typeface="Times New Roman" pitchFamily="18" charset="0"/>
              </a:rPr>
              <a:t>ERFSTELLING DAN LEGAAT</a:t>
            </a:r>
            <a:r>
              <a:rPr lang="id-ID" sz="1800" dirty="0" smtClean="0">
                <a:solidFill>
                  <a:schemeClr val="tx1"/>
                </a:solidFill>
                <a:latin typeface="Times New Roman" pitchFamily="18" charset="0"/>
                <a:cs typeface="Times New Roman" pitchFamily="18" charset="0"/>
              </a:rPr>
              <a:t>, dimana orang yang mendapat erfstelling berkedudukan sebagai ahli waris </a:t>
            </a:r>
            <a:r>
              <a:rPr lang="id-ID" sz="1800" b="1" dirty="0" smtClean="0">
                <a:solidFill>
                  <a:schemeClr val="accent1"/>
                </a:solidFill>
                <a:latin typeface="Times New Roman" pitchFamily="18" charset="0"/>
                <a:cs typeface="Times New Roman" pitchFamily="18" charset="0"/>
              </a:rPr>
              <a:t>ab-intestato</a:t>
            </a:r>
            <a:r>
              <a:rPr lang="id-ID" sz="1800" dirty="0" smtClean="0">
                <a:solidFill>
                  <a:schemeClr val="tx1"/>
                </a:solidFill>
                <a:latin typeface="Times New Roman" pitchFamily="18" charset="0"/>
                <a:cs typeface="Times New Roman" pitchFamily="18" charset="0"/>
              </a:rPr>
              <a:t>, dalam artian ini maka orang yang menerima erfstelling tidak saja menerima barangnya saja akan tetapi juga menanggung beban antara lain membayar utang si peninggal warisan.</a:t>
            </a:r>
          </a:p>
          <a:p>
            <a:pPr algn="just">
              <a:lnSpc>
                <a:spcPct val="150000"/>
              </a:lnSpc>
            </a:pPr>
            <a:r>
              <a:rPr lang="id-ID" sz="1800" dirty="0" smtClean="0">
                <a:solidFill>
                  <a:schemeClr val="tx1"/>
                </a:solidFill>
                <a:latin typeface="Times New Roman" pitchFamily="18" charset="0"/>
                <a:cs typeface="Times New Roman" pitchFamily="18" charset="0"/>
              </a:rPr>
              <a:t>	Berbeda dengan legaat yang berkedudukan sebagai seorang crediteur dari si peninggal warisan, sehingga ia tidak bertanggung jawab atas utang-utang si meninggal dunia, bahkan ia dapat menuntut dari ahli warisnya agar barang-barang tertentu diserahkan kepadanya.</a:t>
            </a:r>
            <a:endParaRPr lang="id-ID" sz="1800" dirty="0">
              <a:solidFill>
                <a:schemeClr val="tx1"/>
              </a:solidFill>
              <a:latin typeface="Times New Roman" pitchFamily="18" charset="0"/>
              <a:cs typeface="Times New Roman" pitchFamily="18" charset="0"/>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pinguin"/>
          <p:cNvPicPr>
            <a:picLocks noChangeAspect="1" noChangeArrowheads="1" noCrop="1"/>
          </p:cNvPicPr>
          <p:nvPr/>
        </p:nvPicPr>
        <p:blipFill>
          <a:blip r:embed="rId2">
            <a:lum bright="6000"/>
          </a:blip>
          <a:srcRect/>
          <a:stretch>
            <a:fillRect/>
          </a:stretch>
        </p:blipFill>
        <p:spPr bwMode="auto">
          <a:xfrm>
            <a:off x="7543800" y="704864"/>
            <a:ext cx="1518032" cy="1428736"/>
          </a:xfrm>
          <a:prstGeom prst="rect">
            <a:avLst/>
          </a:prstGeom>
          <a:noFill/>
          <a:ln w="9525">
            <a:noFill/>
            <a:miter lim="800000"/>
            <a:headEnd/>
            <a:tailEnd/>
          </a:ln>
        </p:spPr>
      </p:pic>
      <p:sp>
        <p:nvSpPr>
          <p:cNvPr id="5" name="Snip Diagonal Corner Rectangle 4"/>
          <p:cNvSpPr/>
          <p:nvPr/>
        </p:nvSpPr>
        <p:spPr>
          <a:xfrm>
            <a:off x="228600" y="2133600"/>
            <a:ext cx="8382000" cy="3962400"/>
          </a:xfrm>
          <a:prstGeom prst="snip2DiagRect">
            <a:avLst/>
          </a:prstGeom>
          <a:solidFill>
            <a:srgbClr val="99FF99">
              <a:alpha val="23000"/>
            </a:srgb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2000" dirty="0" smtClean="0">
                <a:solidFill>
                  <a:schemeClr val="tx1"/>
                </a:solidFill>
                <a:latin typeface="Times New Roman" pitchFamily="18" charset="0"/>
                <a:cs typeface="Times New Roman" pitchFamily="18" charset="0"/>
              </a:rPr>
              <a:t>	Dalam suatu legaat dapat pula dibebankan suatu kewajiban kepada penerimaan legaat (legataris), dalam pasal 961 BW, membarikan kewajiban bagi legataris untuk membayar pajak, sedangkan menurut pasal berikutnya, yaitu pasal 962 BW, menyatakan bahwa apabila beberapa legataris dibebani kewajiban oleh si peninggal warisan, maka para legataris itu wajib untuk memenuhinya seimbang dengan yang diterimanya.</a:t>
            </a:r>
            <a:endParaRPr lang="id-ID" sz="2000" dirty="0">
              <a:solidFill>
                <a:schemeClr val="tx1"/>
              </a:solidFill>
              <a:latin typeface="Times New Roman" pitchFamily="18" charset="0"/>
              <a:cs typeface="Times New Roman" pitchFamily="18" charset="0"/>
            </a:endParaRPr>
          </a:p>
        </p:txBody>
      </p:sp>
      <p:sp>
        <p:nvSpPr>
          <p:cNvPr id="8" name="Horizontal Scroll 7"/>
          <p:cNvSpPr/>
          <p:nvPr/>
        </p:nvSpPr>
        <p:spPr>
          <a:xfrm>
            <a:off x="1295400" y="685800"/>
            <a:ext cx="5638800" cy="914400"/>
          </a:xfrm>
          <a:prstGeom prst="horizontalScroll">
            <a:avLst/>
          </a:prstGeom>
          <a:noFill/>
          <a:ln>
            <a:solidFill>
              <a:srgbClr val="66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b="1" dirty="0" smtClean="0">
                <a:solidFill>
                  <a:srgbClr val="FF0000"/>
                </a:solidFill>
                <a:latin typeface="Times New Roman" pitchFamily="18" charset="0"/>
                <a:cs typeface="Times New Roman" pitchFamily="18" charset="0"/>
              </a:rPr>
              <a:t>KEWAJIBAN (LAST)</a:t>
            </a:r>
            <a:endParaRPr lang="id-ID" dirty="0" smtClean="0">
              <a:solidFill>
                <a:srgbClr val="FF0000"/>
              </a:solidFill>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s02064_"/>
          <p:cNvPicPr>
            <a:picLocks noChangeAspect="1" noChangeArrowheads="1"/>
          </p:cNvPicPr>
          <p:nvPr/>
        </p:nvPicPr>
        <p:blipFill>
          <a:blip r:embed="rId2"/>
          <a:stretch>
            <a:fillRect/>
          </a:stretch>
        </p:blipFill>
        <p:spPr bwMode="auto">
          <a:xfrm>
            <a:off x="76200" y="381000"/>
            <a:ext cx="1981200" cy="1447800"/>
          </a:xfrm>
          <a:prstGeom prst="rect">
            <a:avLst/>
          </a:prstGeom>
          <a:noFill/>
          <a:ln>
            <a:noFill/>
          </a:ln>
        </p:spPr>
      </p:pic>
      <p:sp>
        <p:nvSpPr>
          <p:cNvPr id="3" name="Oval 2"/>
          <p:cNvSpPr/>
          <p:nvPr/>
        </p:nvSpPr>
        <p:spPr>
          <a:xfrm>
            <a:off x="2209800" y="719126"/>
            <a:ext cx="5029200" cy="652474"/>
          </a:xfrm>
          <a:prstGeom prst="ellipse">
            <a:avLst/>
          </a:prstGeom>
          <a:solidFill>
            <a:schemeClr val="accent1">
              <a:alpha val="13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800" b="1" dirty="0" smtClean="0">
                <a:solidFill>
                  <a:schemeClr val="tx1"/>
                </a:solidFill>
              </a:rPr>
              <a:t>UJUD LEGAAT</a:t>
            </a:r>
            <a:endParaRPr lang="id-ID" sz="1800" dirty="0" smtClean="0">
              <a:solidFill>
                <a:schemeClr val="tx1"/>
              </a:solidFill>
            </a:endParaRPr>
          </a:p>
        </p:txBody>
      </p:sp>
      <p:sp>
        <p:nvSpPr>
          <p:cNvPr id="4" name="Rounded Rectangle 3"/>
          <p:cNvSpPr/>
          <p:nvPr/>
        </p:nvSpPr>
        <p:spPr>
          <a:xfrm>
            <a:off x="228600" y="1600200"/>
            <a:ext cx="8686800" cy="4895872"/>
          </a:xfrm>
          <a:prstGeom prst="roundRect">
            <a:avLst/>
          </a:prstGeom>
          <a:solidFill>
            <a:srgbClr val="FFFF00">
              <a:alpha val="23000"/>
            </a:srgbClr>
          </a:solidFill>
          <a:ln w="41275" cmpd="thickThin">
            <a:solidFill>
              <a:srgbClr val="00CC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Dari ketentuan yang ada dalam pasal 968 BW, dapat kita lihat bahwa </a:t>
            </a:r>
            <a:r>
              <a:rPr lang="id-ID" sz="1800" b="1" dirty="0" smtClean="0">
                <a:solidFill>
                  <a:schemeClr val="tx1"/>
                </a:solidFill>
                <a:latin typeface="Times New Roman" pitchFamily="18" charset="0"/>
                <a:cs typeface="Times New Roman" pitchFamily="18" charset="0"/>
              </a:rPr>
              <a:t>Ujud Barang Legaat </a:t>
            </a:r>
            <a:r>
              <a:rPr lang="id-ID" sz="1800" dirty="0" smtClean="0">
                <a:solidFill>
                  <a:schemeClr val="tx1"/>
                </a:solidFill>
                <a:latin typeface="Times New Roman" pitchFamily="18" charset="0"/>
                <a:cs typeface="Times New Roman" pitchFamily="18" charset="0"/>
              </a:rPr>
              <a:t>dapat berupa barang tertentu, dan juga dapat pula berupa sekumpulan barang tertentu ataupun sejumlah barang tertentu.</a:t>
            </a:r>
          </a:p>
          <a:p>
            <a:pPr algn="just">
              <a:lnSpc>
                <a:spcPct val="150000"/>
              </a:lnSpc>
            </a:pPr>
            <a:r>
              <a:rPr lang="id-ID" sz="1800" dirty="0" smtClean="0">
                <a:solidFill>
                  <a:schemeClr val="tx1"/>
                </a:solidFill>
                <a:latin typeface="Times New Roman" pitchFamily="18" charset="0"/>
                <a:cs typeface="Times New Roman" pitchFamily="18" charset="0"/>
              </a:rPr>
              <a:t>	Penyerahan barang legaat, haruslah diserahkan pula segala kelengkapan barang tersebut, jadi misalnya yang diberukan tersebut sebuah pabrik, maka yang diserahkan sebagai barang legaat adalah bangunan beserta mesin dan kelengkapan pabrik tersebut (963 BW).</a:t>
            </a:r>
          </a:p>
          <a:p>
            <a:pPr algn="just">
              <a:lnSpc>
                <a:spcPct val="150000"/>
              </a:lnSpc>
            </a:pPr>
            <a:r>
              <a:rPr lang="id-ID" sz="1800" dirty="0" smtClean="0">
                <a:solidFill>
                  <a:schemeClr val="tx1"/>
                </a:solidFill>
                <a:latin typeface="Times New Roman" pitchFamily="18" charset="0"/>
                <a:cs typeface="Times New Roman" pitchFamily="18" charset="0"/>
              </a:rPr>
              <a:t>	Kepada si legataris, jika yang diserahkan adalah jenis barang tertentu maka tidaklah perlu yang diserahkan itu merupakan barang yang terbaik, akan tetapi tidak boleh yang diserahkan itu merupakan barang yang terjelek, hal ini adalah sesuai dengan ketentuan dari pasal 969 BW.</a:t>
            </a:r>
            <a:endParaRPr lang="id-ID" sz="1800" b="1" dirty="0">
              <a:solidFill>
                <a:schemeClr val="tx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828800"/>
            <a:ext cx="8458200" cy="4495800"/>
          </a:xfrm>
          <a:prstGeom prst="rect">
            <a:avLst/>
          </a:prstGeom>
          <a:solidFill>
            <a:srgbClr val="FFFF00">
              <a:alpha val="33000"/>
            </a:srgbClr>
          </a:solidFill>
          <a:ln w="50800" cmpd="sng">
            <a:solidFill>
              <a:schemeClr val="accent5">
                <a:lumMod val="60000"/>
                <a:lumOff val="4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rPr>
              <a:t>	Dalam hukum waris menurut Bergerlijk Wetboek, dibedakan menjadi 4 (empat) golongan ahli waris, yaitu :</a:t>
            </a:r>
          </a:p>
          <a:p>
            <a:pPr marL="342900" lvl="0" indent="-342900" algn="just">
              <a:lnSpc>
                <a:spcPct val="150000"/>
              </a:lnSpc>
              <a:buFont typeface="+mj-lt"/>
              <a:buAutoNum type="arabicPeriod"/>
            </a:pPr>
            <a:r>
              <a:rPr lang="id-ID" sz="1800" dirty="0" smtClean="0">
                <a:solidFill>
                  <a:schemeClr val="tx1"/>
                </a:solidFill>
              </a:rPr>
              <a:t>Golongan I	: Golongan ini terdiri dari anak dan keturunannya ke 			  bawah tanpa batas beserta janda/duda</a:t>
            </a:r>
          </a:p>
          <a:p>
            <a:pPr marL="342900" lvl="0" indent="-342900" algn="just">
              <a:lnSpc>
                <a:spcPct val="150000"/>
              </a:lnSpc>
              <a:buFont typeface="+mj-lt"/>
              <a:buAutoNum type="arabicPeriod"/>
            </a:pPr>
            <a:r>
              <a:rPr lang="id-ID" sz="1800" dirty="0" smtClean="0">
                <a:solidFill>
                  <a:schemeClr val="tx1"/>
                </a:solidFill>
              </a:rPr>
              <a:t>Golongan II	: Golongan II  terdiri dari ayah dan/atau ibu si pewaris 			  beserta saudara dan keturunannya sampai derajad ke 6.</a:t>
            </a:r>
          </a:p>
          <a:p>
            <a:pPr marL="342900" lvl="0" indent="-342900" algn="just">
              <a:lnSpc>
                <a:spcPct val="150000"/>
              </a:lnSpc>
              <a:buFont typeface="+mj-lt"/>
              <a:buAutoNum type="arabicPeriod"/>
            </a:pPr>
            <a:r>
              <a:rPr lang="id-ID" sz="1800" dirty="0" smtClean="0">
                <a:solidFill>
                  <a:schemeClr val="tx1"/>
                </a:solidFill>
              </a:rPr>
              <a:t>Golongan III	: Golongan III terdiri dari keluarga sedarah menurut garis 		   lurus ke atas.</a:t>
            </a:r>
          </a:p>
          <a:p>
            <a:pPr marL="342900" indent="-342900" algn="just">
              <a:lnSpc>
                <a:spcPct val="150000"/>
              </a:lnSpc>
              <a:buFont typeface="+mj-lt"/>
              <a:buAutoNum type="arabicPeriod"/>
            </a:pPr>
            <a:r>
              <a:rPr lang="id-ID" sz="1800" dirty="0" smtClean="0">
                <a:solidFill>
                  <a:schemeClr val="tx1"/>
                </a:solidFill>
              </a:rPr>
              <a:t>Golongan IV	: Golongan IV terdiri dari keluarga sedarah dalam garis ke 		   samping yang lebih jauh sampai derajad ke 6.</a:t>
            </a:r>
          </a:p>
        </p:txBody>
      </p:sp>
      <p:sp>
        <p:nvSpPr>
          <p:cNvPr id="6" name="Oval 5"/>
          <p:cNvSpPr/>
          <p:nvPr/>
        </p:nvSpPr>
        <p:spPr>
          <a:xfrm>
            <a:off x="533400" y="304800"/>
            <a:ext cx="7924800" cy="1219200"/>
          </a:xfrm>
          <a:prstGeom prst="ellipse">
            <a:avLst/>
          </a:prstGeom>
          <a:noFill/>
          <a:ln w="635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PENGGOLONGAN AHLI WARIS DAN BAGIANNYA</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6630" y="895328"/>
            <a:ext cx="8748770" cy="3981472"/>
          </a:xfrm>
          <a:prstGeom prst="roundRect">
            <a:avLst/>
          </a:prstGeom>
          <a:solidFill>
            <a:srgbClr val="FFFF00">
              <a:alpha val="28000"/>
            </a:srgbClr>
          </a:solidFill>
          <a:ln w="63500" cmpd="dbl">
            <a:solidFill>
              <a:srgbClr val="00CC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Untuk yang diserahkan adlah berupa hasil dari barang tertentu, tidak disebutkan kata-kata ‘memetik hasil’ atau ‘memakai’ (vrucht gebruik atau gebruik), maka hal ini berarti bahwa barang tersebut masih ada ditangan ahli waris, dan ahli waris ini berkewajiban untuk menyerahkan/memberi hasil kepada legataris saja.</a:t>
            </a:r>
          </a:p>
          <a:p>
            <a:pPr algn="just">
              <a:lnSpc>
                <a:spcPct val="150000"/>
              </a:lnSpc>
            </a:pPr>
            <a:r>
              <a:rPr lang="id-ID" sz="1800" dirty="0" smtClean="0">
                <a:solidFill>
                  <a:schemeClr val="tx1"/>
                </a:solidFill>
                <a:latin typeface="Times New Roman" pitchFamily="18" charset="0"/>
                <a:cs typeface="Times New Roman" pitchFamily="18" charset="0"/>
              </a:rPr>
              <a:t>	Namun akan lain apabila disebutkan hak memetik hasil (recht van vrucht gebriuk) atau hak memakan (recht V. Gebruik), maka di sini harus diartikan bahwa barangnnya harus diserahkan kepada legataris.</a:t>
            </a:r>
            <a:endParaRPr lang="id-ID" sz="1800" dirty="0">
              <a:solidFill>
                <a:schemeClr val="tx1"/>
              </a:solidFill>
              <a:latin typeface="Times New Roman" pitchFamily="18" charset="0"/>
              <a:cs typeface="Times New Roman" pitchFamily="18" charset="0"/>
            </a:endParaRPr>
          </a:p>
        </p:txBody>
      </p:sp>
      <p:pic>
        <p:nvPicPr>
          <p:cNvPr id="6" name="Picture 15" descr="pinguin"/>
          <p:cNvPicPr>
            <a:picLocks noChangeAspect="1" noChangeArrowheads="1" noCrop="1"/>
          </p:cNvPicPr>
          <p:nvPr/>
        </p:nvPicPr>
        <p:blipFill>
          <a:blip r:embed="rId2">
            <a:lum bright="6000"/>
          </a:blip>
          <a:srcRect/>
          <a:stretch>
            <a:fillRect/>
          </a:stretch>
        </p:blipFill>
        <p:spPr bwMode="auto">
          <a:xfrm>
            <a:off x="3657600" y="5105400"/>
            <a:ext cx="1518032" cy="1428736"/>
          </a:xfrm>
          <a:prstGeom prst="rect">
            <a:avLst/>
          </a:prstGeom>
          <a:noFill/>
          <a:ln w="9525">
            <a:noFill/>
            <a:miter lim="800000"/>
            <a:headEnd/>
            <a:tailEnd/>
          </a:ln>
        </p:spPr>
      </p:pic>
      <p:pic>
        <p:nvPicPr>
          <p:cNvPr id="7" name="Picture 6" descr="j0286034"/>
          <p:cNvPicPr>
            <a:picLocks noChangeAspect="1" noChangeArrowheads="1"/>
          </p:cNvPicPr>
          <p:nvPr/>
        </p:nvPicPr>
        <p:blipFill>
          <a:blip r:embed="rId3"/>
          <a:srcRect/>
          <a:stretch>
            <a:fillRect/>
          </a:stretch>
        </p:blipFill>
        <p:spPr>
          <a:xfrm>
            <a:off x="762000" y="5257800"/>
            <a:ext cx="1071570" cy="1109840"/>
          </a:xfrm>
          <a:prstGeom prst="rect">
            <a:avLst/>
          </a:prstGeom>
          <a:ln/>
        </p:spPr>
      </p:pic>
      <p:pic>
        <p:nvPicPr>
          <p:cNvPr id="8" name="Picture 7" descr="j0286034"/>
          <p:cNvPicPr>
            <a:picLocks noChangeAspect="1" noChangeArrowheads="1"/>
          </p:cNvPicPr>
          <p:nvPr/>
        </p:nvPicPr>
        <p:blipFill>
          <a:blip r:embed="rId3"/>
          <a:srcRect/>
          <a:stretch>
            <a:fillRect/>
          </a:stretch>
        </p:blipFill>
        <p:spPr>
          <a:xfrm>
            <a:off x="7239000" y="5257800"/>
            <a:ext cx="1071570" cy="1109840"/>
          </a:xfrm>
          <a:prstGeom prst="rect">
            <a:avLst/>
          </a:prstGeom>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8501090" y="1785926"/>
            <a:ext cx="609600" cy="1143000"/>
          </a:xfrm>
          <a:prstGeom prst="curvedLeftArrow">
            <a:avLst>
              <a:gd name="adj1" fmla="val 37500"/>
              <a:gd name="adj2" fmla="val 75000"/>
              <a:gd name="adj3" fmla="val 33333"/>
            </a:avLst>
          </a:prstGeom>
          <a:solidFill>
            <a:srgbClr val="FFFFCC"/>
          </a:solidFill>
          <a:ln w="9525">
            <a:solidFill>
              <a:schemeClr val="tx1"/>
            </a:solidFill>
            <a:miter lim="800000"/>
            <a:headEnd/>
            <a:tailEnd/>
          </a:ln>
          <a:effectLst/>
        </p:spPr>
        <p:txBody>
          <a:bodyPr wrap="none" anchor="ctr"/>
          <a:lstStyle/>
          <a:p>
            <a:endParaRPr lang="id-ID"/>
          </a:p>
        </p:txBody>
      </p:sp>
      <p:sp>
        <p:nvSpPr>
          <p:cNvPr id="4" name="Rounded Rectangle 3"/>
          <p:cNvSpPr/>
          <p:nvPr/>
        </p:nvSpPr>
        <p:spPr>
          <a:xfrm>
            <a:off x="533400" y="990600"/>
            <a:ext cx="8001000" cy="1295400"/>
          </a:xfrm>
          <a:prstGeom prst="roundRect">
            <a:avLst/>
          </a:prstGeom>
          <a:solidFill>
            <a:srgbClr val="FFFF00">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rgbClr val="FF0000"/>
                </a:solidFill>
                <a:latin typeface="Kristen ITC" pitchFamily="66" charset="0"/>
              </a:rPr>
              <a:t>FIDEI COMMIS</a:t>
            </a:r>
            <a:endParaRPr lang="id-ID" dirty="0">
              <a:solidFill>
                <a:srgbClr val="FF0000"/>
              </a:solidFill>
            </a:endParaRPr>
          </a:p>
        </p:txBody>
      </p:sp>
      <p:sp>
        <p:nvSpPr>
          <p:cNvPr id="5" name="Rectangle 4"/>
          <p:cNvSpPr/>
          <p:nvPr/>
        </p:nvSpPr>
        <p:spPr>
          <a:xfrm>
            <a:off x="304800" y="2743200"/>
            <a:ext cx="8610600" cy="3200400"/>
          </a:xfrm>
          <a:prstGeom prst="rect">
            <a:avLst/>
          </a:prstGeom>
          <a:solidFill>
            <a:srgbClr val="FF0000">
              <a:alpha val="7000"/>
            </a:srgbClr>
          </a:solidFill>
          <a:ln w="50800" cmpd="thinThick">
            <a:solidFill>
              <a:srgbClr val="00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Larangan terhadap adanya “</a:t>
            </a:r>
            <a:r>
              <a:rPr lang="id-ID" sz="1800" b="1" dirty="0" smtClean="0">
                <a:solidFill>
                  <a:schemeClr val="tx1"/>
                </a:solidFill>
                <a:latin typeface="Times New Roman" pitchFamily="18" charset="0"/>
                <a:cs typeface="Times New Roman" pitchFamily="18" charset="0"/>
              </a:rPr>
              <a:t>Fideicommissaire Substitutien”</a:t>
            </a:r>
            <a:r>
              <a:rPr lang="id-ID" sz="1800" dirty="0" smtClean="0">
                <a:solidFill>
                  <a:schemeClr val="tx1"/>
                </a:solidFill>
                <a:latin typeface="Times New Roman" pitchFamily="18" charset="0"/>
                <a:cs typeface="Times New Roman" pitchFamily="18" charset="0"/>
              </a:rPr>
              <a:t> atau “</a:t>
            </a:r>
            <a:r>
              <a:rPr lang="id-ID" sz="1800" b="1" dirty="0" smtClean="0">
                <a:solidFill>
                  <a:schemeClr val="tx1"/>
                </a:solidFill>
                <a:latin typeface="Times New Roman" pitchFamily="18" charset="0"/>
                <a:cs typeface="Times New Roman" pitchFamily="18" charset="0"/>
              </a:rPr>
              <a:t>Erfstelling Over de Hand”</a:t>
            </a:r>
            <a:r>
              <a:rPr lang="id-ID" sz="1800" dirty="0" smtClean="0">
                <a:solidFill>
                  <a:schemeClr val="tx1"/>
                </a:solidFill>
                <a:latin typeface="Times New Roman" pitchFamily="18" charset="0"/>
                <a:cs typeface="Times New Roman" pitchFamily="18" charset="0"/>
              </a:rPr>
              <a:t> dimuat dalam pasal 879 ayat 1 BW, sedangkan pada ayat 2 dapat kita ketahui tentang maksud dari ayat di atas, yakni, bahwa setiap penetapan si meninggal/si peninggal warisan, bahwa si ahli waris di berikan kewajiban untuk menyimpan harta warisan atau barang tertentu dari harta warisan yang selanjutnya harus diserahkan kepada pihak ketiga.</a:t>
            </a:r>
            <a:endParaRPr lang="id-ID" sz="1800" dirty="0">
              <a:solidFill>
                <a:schemeClr val="tx1"/>
              </a:solidFill>
              <a:latin typeface="Times New Roman" pitchFamily="18" charset="0"/>
              <a:cs typeface="Times New Roman" pitchFamily="18"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par>
                          <p:cTn id="16" fill="hold">
                            <p:stCondLst>
                              <p:cond delay="2000"/>
                            </p:stCondLst>
                            <p:childTnLst>
                              <p:par>
                                <p:cTn id="17" presetID="35" presetClass="path" presetSubtype="0" accel="50000" decel="50000" fill="hold" grpId="0" nodeType="afterEffect">
                                  <p:stCondLst>
                                    <p:cond delay="0"/>
                                  </p:stCondLst>
                                  <p:childTnLst>
                                    <p:animMotion origin="layout" path="M 0 0  L -0.25 0  E" pathEditMode="relative" ptsTypes="">
                                      <p:cBhvr>
                                        <p:cTn id="18"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990600" y="533400"/>
            <a:ext cx="7086600" cy="1066800"/>
          </a:xfrm>
          <a:prstGeom prst="flowChartAlternateProcess">
            <a:avLst/>
          </a:prstGeom>
          <a:solidFill>
            <a:schemeClr val="accent1">
              <a:alpha val="13000"/>
            </a:schemeClr>
          </a:solidFill>
          <a:ln w="38100" cmpd="sng">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000" b="1" dirty="0" smtClean="0">
                <a:solidFill>
                  <a:srgbClr val="FF3300"/>
                </a:solidFill>
                <a:latin typeface="Times New Roman" pitchFamily="18" charset="0"/>
                <a:cs typeface="Times New Roman" pitchFamily="18" charset="0"/>
              </a:rPr>
              <a:t>FIDEI COMMIS DE RESIDUO</a:t>
            </a:r>
            <a:endParaRPr lang="id-ID" sz="2000" dirty="0" smtClean="0">
              <a:solidFill>
                <a:srgbClr val="FF3300"/>
              </a:solidFill>
              <a:latin typeface="Times New Roman" pitchFamily="18" charset="0"/>
              <a:cs typeface="Times New Roman" pitchFamily="18" charset="0"/>
            </a:endParaRPr>
          </a:p>
        </p:txBody>
      </p:sp>
      <p:sp>
        <p:nvSpPr>
          <p:cNvPr id="6" name="Rectangle 5"/>
          <p:cNvSpPr/>
          <p:nvPr/>
        </p:nvSpPr>
        <p:spPr>
          <a:xfrm>
            <a:off x="304800" y="1828800"/>
            <a:ext cx="8534400" cy="3810000"/>
          </a:xfrm>
          <a:prstGeom prst="rect">
            <a:avLst/>
          </a:prstGeom>
          <a:solidFill>
            <a:srgbClr val="00FF00">
              <a:alpha val="15000"/>
            </a:srgbClr>
          </a:solidFill>
          <a:ln w="508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800" b="1" dirty="0" smtClean="0">
                <a:solidFill>
                  <a:srgbClr val="0070C0"/>
                </a:solidFill>
                <a:latin typeface="Times New Roman" pitchFamily="18" charset="0"/>
                <a:cs typeface="Times New Roman" pitchFamily="18" charset="0"/>
              </a:rPr>
              <a:t>	</a:t>
            </a:r>
            <a:r>
              <a:rPr lang="id-ID" sz="1800" b="1" dirty="0" smtClean="0">
                <a:solidFill>
                  <a:schemeClr val="tx1"/>
                </a:solidFill>
                <a:latin typeface="Times New Roman" pitchFamily="18" charset="0"/>
                <a:cs typeface="Times New Roman" pitchFamily="18" charset="0"/>
              </a:rPr>
              <a:t>Fidei Commis De Residuo, </a:t>
            </a:r>
            <a:r>
              <a:rPr lang="id-ID" sz="1800" dirty="0" smtClean="0">
                <a:solidFill>
                  <a:schemeClr val="tx1"/>
                </a:solidFill>
                <a:latin typeface="Times New Roman" pitchFamily="18" charset="0"/>
                <a:cs typeface="Times New Roman" pitchFamily="18" charset="0"/>
              </a:rPr>
              <a:t>yang diatur dalam pasal 989 sampai dengan 991 BW, adalah merupakan kekecualian dari larangan adanya fidei commis. Tentang fidei commis de residuo ini adalah berarti bahwa seorang ahli waris diberi hak untuk memakai, menjual ataupun bahkan menghabiskan barang warisan tersebut dengan beban sisanya diserahkan kepada pihak lain.</a:t>
            </a:r>
          </a:p>
          <a:p>
            <a:pPr algn="just"/>
            <a:r>
              <a:rPr lang="id-ID" sz="1800" dirty="0" smtClean="0">
                <a:solidFill>
                  <a:schemeClr val="tx1"/>
                </a:solidFill>
                <a:latin typeface="Times New Roman" pitchFamily="18" charset="0"/>
                <a:cs typeface="Times New Roman" pitchFamily="18" charset="0"/>
              </a:rPr>
              <a:t>	Dari ketentuan pasal 990 BW, </a:t>
            </a:r>
            <a:r>
              <a:rPr lang="id-ID" sz="1800" b="1" dirty="0" smtClean="0">
                <a:solidFill>
                  <a:schemeClr val="tx1"/>
                </a:solidFill>
                <a:latin typeface="Times New Roman" pitchFamily="18" charset="0"/>
                <a:cs typeface="Times New Roman" pitchFamily="18" charset="0"/>
              </a:rPr>
              <a:t>Fidei Commis De Residuo </a:t>
            </a:r>
            <a:r>
              <a:rPr lang="id-ID" sz="1800" dirty="0" smtClean="0">
                <a:solidFill>
                  <a:schemeClr val="tx1"/>
                </a:solidFill>
                <a:latin typeface="Times New Roman" pitchFamily="18" charset="0"/>
                <a:cs typeface="Times New Roman" pitchFamily="18" charset="0"/>
              </a:rPr>
              <a:t>ini masih diperlukan kewajiban untuk mengadakan perincian barang-barang (boedelschriving).</a:t>
            </a:r>
            <a:endParaRPr lang="id-ID" sz="1800" b="1" dirty="0">
              <a:solidFill>
                <a:schemeClr val="tx1"/>
              </a:solidFill>
              <a:latin typeface="Times New Roman" pitchFamily="18" charset="0"/>
              <a:cs typeface="Times New Roman" pitchFamily="18" charset="0"/>
            </a:endParaRPr>
          </a:p>
        </p:txBody>
      </p:sp>
      <p:sp>
        <p:nvSpPr>
          <p:cNvPr id="8" name="Curved Right Arrow 7"/>
          <p:cNvSpPr/>
          <p:nvPr/>
        </p:nvSpPr>
        <p:spPr>
          <a:xfrm>
            <a:off x="161900" y="909630"/>
            <a:ext cx="838200" cy="1447800"/>
          </a:xfrm>
          <a:prstGeom prst="curvedRightArrow">
            <a:avLst/>
          </a:prstGeom>
          <a:solidFill>
            <a:srgbClr val="FFCC66">
              <a:alpha val="34000"/>
            </a:srgbClr>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pic>
        <p:nvPicPr>
          <p:cNvPr id="9" name="Picture 8" descr="bs00559_"/>
          <p:cNvPicPr>
            <a:picLocks noChangeAspect="1" noChangeArrowheads="1"/>
          </p:cNvPicPr>
          <p:nvPr/>
        </p:nvPicPr>
        <p:blipFill>
          <a:blip r:embed="rId2"/>
          <a:stretch>
            <a:fillRect/>
          </a:stretch>
        </p:blipFill>
        <p:spPr>
          <a:xfrm>
            <a:off x="3657600" y="5791200"/>
            <a:ext cx="1478377" cy="838200"/>
          </a:xfrm>
          <a:prstGeom prst="rect">
            <a:avLst/>
          </a:prstGeom>
          <a:noFill/>
          <a:ln/>
        </p:spPr>
      </p:pic>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000"/>
                            </p:stCondLst>
                            <p:childTnLst>
                              <p:par>
                                <p:cTn id="9" presetID="63" presetClass="path" presetSubtype="0" accel="50000" decel="50000" fill="hold" grpId="0" nodeType="afterEffect">
                                  <p:stCondLst>
                                    <p:cond delay="0"/>
                                  </p:stCondLst>
                                  <p:childTnLst>
                                    <p:animMotion origin="layout" path="M -3.33333E-6 -4.44444E-6 L 0.1625 0.00556 " pathEditMode="relative" rAng="0" ptsTypes="AA">
                                      <p:cBhvr>
                                        <p:cTn id="10" dur="2000" fill="hold"/>
                                        <p:tgtEl>
                                          <p:spTgt spid="8"/>
                                        </p:tgtEl>
                                        <p:attrNameLst>
                                          <p:attrName>ppt_x</p:attrName>
                                          <p:attrName>ppt_y</p:attrName>
                                        </p:attrNameLst>
                                      </p:cBhvr>
                                      <p:rCtr x="8100" y="300"/>
                                    </p:animMotion>
                                  </p:childTnLst>
                                </p:cTn>
                              </p:par>
                            </p:childTnLst>
                          </p:cTn>
                        </p:par>
                        <p:par>
                          <p:cTn id="11" fill="hold">
                            <p:stCondLst>
                              <p:cond delay="3000"/>
                            </p:stCondLst>
                            <p:childTnLst>
                              <p:par>
                                <p:cTn id="12" presetID="5"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1000"/>
                                        <p:tgtEl>
                                          <p:spTgt spid="6"/>
                                        </p:tgtEl>
                                      </p:cBhvr>
                                    </p:animEffect>
                                  </p:childTnLst>
                                </p:cTn>
                              </p:par>
                            </p:childTnLst>
                          </p:cTn>
                        </p:par>
                        <p:par>
                          <p:cTn id="15" fill="hold">
                            <p:stCondLst>
                              <p:cond delay="4000"/>
                            </p:stCondLst>
                            <p:childTnLst>
                              <p:par>
                                <p:cTn id="16" presetID="52"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Scale>
                                      <p:cBhvr>
                                        <p:cTn id="1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9"/>
                                        </p:tgtEl>
                                        <p:attrNameLst>
                                          <p:attrName>ppt_x</p:attrName>
                                          <p:attrName>ppt_y</p:attrName>
                                        </p:attrNameLst>
                                      </p:cBhvr>
                                    </p:animMotion>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s00554_"/>
          <p:cNvPicPr>
            <a:picLocks noChangeAspect="1" noChangeArrowheads="1"/>
          </p:cNvPicPr>
          <p:nvPr/>
        </p:nvPicPr>
        <p:blipFill>
          <a:blip r:embed="rId2">
            <a:lum bright="39000"/>
          </a:blip>
          <a:srcRect/>
          <a:stretch>
            <a:fillRect/>
          </a:stretch>
        </p:blipFill>
        <p:spPr>
          <a:xfrm>
            <a:off x="228600" y="1341120"/>
            <a:ext cx="2438400" cy="1402080"/>
          </a:xfrm>
          <a:prstGeom prst="rect">
            <a:avLst/>
          </a:prstGeom>
          <a:noFill/>
          <a:ln/>
        </p:spPr>
      </p:pic>
      <p:sp>
        <p:nvSpPr>
          <p:cNvPr id="2" name="Oval 1"/>
          <p:cNvSpPr/>
          <p:nvPr/>
        </p:nvSpPr>
        <p:spPr>
          <a:xfrm>
            <a:off x="533400" y="304800"/>
            <a:ext cx="7924800" cy="1371600"/>
          </a:xfrm>
          <a:prstGeom prst="ellipse">
            <a:avLst/>
          </a:prstGeom>
          <a:solidFill>
            <a:srgbClr val="FFFF00">
              <a:alpha val="52000"/>
            </a:srgbClr>
          </a:solidFill>
          <a:ln w="317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000" b="1" dirty="0" smtClean="0">
                <a:solidFill>
                  <a:srgbClr val="FF0000"/>
                </a:solidFill>
                <a:latin typeface="Times New Roman" pitchFamily="18" charset="0"/>
                <a:cs typeface="Times New Roman" pitchFamily="18" charset="0"/>
              </a:rPr>
              <a:t>PENARIKAN KEMBALI SURAT WASIAT</a:t>
            </a:r>
            <a:endParaRPr lang="id-ID" sz="2000" dirty="0" smtClean="0">
              <a:solidFill>
                <a:srgbClr val="FF0000"/>
              </a:solidFill>
              <a:latin typeface="Times New Roman" pitchFamily="18" charset="0"/>
              <a:cs typeface="Times New Roman" pitchFamily="18" charset="0"/>
            </a:endParaRPr>
          </a:p>
        </p:txBody>
      </p:sp>
      <p:sp>
        <p:nvSpPr>
          <p:cNvPr id="5" name="Snip Diagonal Corner Rectangle 4"/>
          <p:cNvSpPr/>
          <p:nvPr/>
        </p:nvSpPr>
        <p:spPr>
          <a:xfrm>
            <a:off x="228600" y="2514600"/>
            <a:ext cx="8382000" cy="2819400"/>
          </a:xfrm>
          <a:prstGeom prst="snip2DiagRect">
            <a:avLst/>
          </a:prstGeom>
          <a:solidFill>
            <a:srgbClr val="99FF99">
              <a:alpha val="23000"/>
            </a:srgbClr>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Surat wasiat, dimana didalamnya mengandung suatu pengertian yang prinsip yaitu merupakan keinginan terakhir dari si peninggal warisan, oleh karena itu memang diberi kemungkinan untuk diubah ataupun ditarik kembali. Penarikan kembali ini dapat dilakukan secara diam-diam (stizwijgend) ataupun secara terang-terangan (uitdrukkelijk).</a:t>
            </a:r>
            <a:endParaRPr lang="id-ID" sz="1800" dirty="0">
              <a:solidFill>
                <a:schemeClr val="tx1"/>
              </a:solidFill>
              <a:latin typeface="Times New Roman" pitchFamily="18" charset="0"/>
              <a:cs typeface="Times New Roman" pitchFamily="18"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1066800" y="228600"/>
            <a:ext cx="7010400" cy="914400"/>
          </a:xfrm>
          <a:prstGeom prst="flowChartPunchedTape">
            <a:avLst/>
          </a:prstGeom>
          <a:noFill/>
          <a:ln w="50800">
            <a:solidFill>
              <a:srgbClr val="00B05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2000" b="1" dirty="0" smtClean="0">
                <a:solidFill>
                  <a:srgbClr val="FF0000"/>
                </a:solidFill>
              </a:rPr>
              <a:t>PENARIKAN KEMBALI SECARA DIAM-DIAM</a:t>
            </a:r>
            <a:endParaRPr lang="id-ID" sz="2000" dirty="0" smtClean="0">
              <a:solidFill>
                <a:srgbClr val="FF0000"/>
              </a:solidFill>
            </a:endParaRPr>
          </a:p>
        </p:txBody>
      </p:sp>
      <p:sp>
        <p:nvSpPr>
          <p:cNvPr id="5" name="Rounded Rectangle 4"/>
          <p:cNvSpPr/>
          <p:nvPr/>
        </p:nvSpPr>
        <p:spPr>
          <a:xfrm>
            <a:off x="228600" y="1295400"/>
            <a:ext cx="8763000" cy="5257801"/>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pPr>
            <a:r>
              <a:rPr lang="id-ID" sz="1800" dirty="0" smtClean="0">
                <a:solidFill>
                  <a:schemeClr val="tx1"/>
                </a:solidFill>
                <a:latin typeface="Times New Roman" pitchFamily="18" charset="0"/>
                <a:cs typeface="Times New Roman" pitchFamily="18" charset="0"/>
              </a:rPr>
              <a:t>	Dari yang kita tangkap, ketentuan-ketentuan pada BW tentang penarikan kembali surat wasiat secara diam-diam ini ada tiga macam contoh, yaitu :</a:t>
            </a:r>
          </a:p>
          <a:p>
            <a:pPr marL="342900" lvl="0" indent="-342900">
              <a:lnSpc>
                <a:spcPts val="2500"/>
              </a:lnSpc>
              <a:buFont typeface="+mj-lt"/>
              <a:buAutoNum type="arabicPeriod"/>
            </a:pPr>
            <a:r>
              <a:rPr lang="id-ID" sz="1800" dirty="0" smtClean="0">
                <a:solidFill>
                  <a:schemeClr val="tx1"/>
                </a:solidFill>
                <a:latin typeface="Times New Roman" pitchFamily="18" charset="0"/>
                <a:cs typeface="Times New Roman" pitchFamily="18" charset="0"/>
              </a:rPr>
              <a:t>Jika seseorang peninggal warisan membuat surat wasiat lebih dari satu yang isinya berbeda satu dengan yang lainnya saling bertentangan. Dalam hal ini, pasal 994 BW, menyatakan bahwa jika ada dua surat wasiat yang berurutan berbeda dengan yang lainnya, maka dianggap penarikan kembali dari ayat-ayatnya dikemukakan bahwa penarikan kembali secara diam-diam ini dianggap tidak pernah ada jika surat wasiat yang kedua tidak memenuhi ketentuan acara-acara yang ditentukan oleh BW.</a:t>
            </a:r>
          </a:p>
          <a:p>
            <a:pPr marL="342900" lvl="0" indent="-342900">
              <a:lnSpc>
                <a:spcPts val="2500"/>
              </a:lnSpc>
              <a:buFont typeface="+mj-lt"/>
              <a:buAutoNum type="arabicPeriod"/>
            </a:pPr>
            <a:r>
              <a:rPr lang="id-ID" sz="1800" dirty="0" smtClean="0">
                <a:solidFill>
                  <a:schemeClr val="tx1"/>
                </a:solidFill>
                <a:latin typeface="Times New Roman" pitchFamily="18" charset="0"/>
                <a:cs typeface="Times New Roman" pitchFamily="18" charset="0"/>
              </a:rPr>
              <a:t>Ketentuan dari pasal 996 BW, meyatakan bahwa jika terjadi suat barang yang dihibahkan, namun oleh si peninggal warisan, sebelum meninggal dunia barang tersebut kemudian dijual atau ditukarkan, maka hal inipun dianggap telah ada penarikan kembali.</a:t>
            </a:r>
          </a:p>
          <a:p>
            <a:pPr marL="342900" indent="-342900">
              <a:lnSpc>
                <a:spcPts val="2500"/>
              </a:lnSpc>
              <a:buFont typeface="+mj-lt"/>
              <a:buAutoNum type="arabicPeriod"/>
            </a:pPr>
            <a:r>
              <a:rPr lang="id-ID" sz="1800" dirty="0" smtClean="0">
                <a:solidFill>
                  <a:schemeClr val="tx1"/>
                </a:solidFill>
                <a:latin typeface="Times New Roman" pitchFamily="18" charset="0"/>
                <a:cs typeface="Times New Roman" pitchFamily="18" charset="0"/>
              </a:rPr>
              <a:t>Jika terjadi suatu surat wasiat olografis yang diminta kembali oleh si pembuat surat wasiat tersebut dari Notaris, maka hal inipun dianggap telah terjadi penarikan kembali surat wasiat tersebut (934 BW).</a:t>
            </a:r>
          </a:p>
        </p:txBody>
      </p: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228600" y="304800"/>
            <a:ext cx="8686800" cy="6019800"/>
          </a:xfrm>
          <a:prstGeom prst="verticalScroll">
            <a:avLst/>
          </a:prstGeom>
          <a:solidFill>
            <a:srgbClr val="0070C0">
              <a:alpha val="9000"/>
            </a:srgbClr>
          </a:solidFill>
          <a:ln cap="sq" cmpd="sng">
            <a:prstDash val="sysDot"/>
            <a:beve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id-ID" sz="1800" b="1" dirty="0" smtClean="0">
                <a:solidFill>
                  <a:srgbClr val="FF0000"/>
                </a:solidFill>
                <a:latin typeface="Times New Roman" pitchFamily="18" charset="0"/>
                <a:cs typeface="Times New Roman" pitchFamily="18" charset="0"/>
              </a:rPr>
              <a:t>PENARIKAN KEMBALI SECARA TEGAS</a:t>
            </a:r>
            <a:endParaRPr lang="id-ID" sz="1800" dirty="0" smtClean="0">
              <a:solidFill>
                <a:srgbClr val="FF0000"/>
              </a:solidFill>
              <a:latin typeface="Times New Roman" pitchFamily="18" charset="0"/>
              <a:cs typeface="Times New Roman" pitchFamily="18" charset="0"/>
            </a:endParaRPr>
          </a:p>
          <a:p>
            <a:pPr algn="just">
              <a:lnSpc>
                <a:spcPct val="150000"/>
              </a:lnSpc>
            </a:pPr>
            <a:r>
              <a:rPr lang="id-ID" sz="1800" dirty="0" smtClean="0">
                <a:solidFill>
                  <a:schemeClr val="tx1"/>
                </a:solidFill>
                <a:latin typeface="Times New Roman" pitchFamily="18" charset="0"/>
                <a:cs typeface="Times New Roman" pitchFamily="18" charset="0"/>
              </a:rPr>
              <a:t>	Tentang penarikan kembali surat wasiat secara tegas oleh BW diatur dalam pasal 992 dan 993.</a:t>
            </a:r>
          </a:p>
          <a:p>
            <a:pPr algn="just">
              <a:lnSpc>
                <a:spcPct val="150000"/>
              </a:lnSpc>
            </a:pPr>
            <a:r>
              <a:rPr lang="id-ID" sz="1800" dirty="0" smtClean="0">
                <a:solidFill>
                  <a:schemeClr val="tx1"/>
                </a:solidFill>
                <a:latin typeface="Times New Roman" pitchFamily="18" charset="0"/>
                <a:cs typeface="Times New Roman" pitchFamily="18" charset="0"/>
              </a:rPr>
              <a:t>	Menurut pasal 992 BW, penarikan kembali secara tegas ini dapat dilakukan dengan:</a:t>
            </a:r>
          </a:p>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Dalam suatu surat wasiat baru yang dibuat menurut pasal-pasal BW, atau</a:t>
            </a:r>
          </a:p>
          <a:p>
            <a:pPr marL="342900" lvl="0" indent="-342900" algn="just">
              <a:lnSpc>
                <a:spcPct val="150000"/>
              </a:lnSpc>
              <a:buFont typeface="+mj-lt"/>
              <a:buAutoNum type="arabicPeriod"/>
            </a:pPr>
            <a:r>
              <a:rPr lang="id-ID" sz="1800" dirty="0" smtClean="0">
                <a:solidFill>
                  <a:schemeClr val="tx1"/>
                </a:solidFill>
                <a:latin typeface="Times New Roman" pitchFamily="18" charset="0"/>
                <a:cs typeface="Times New Roman" pitchFamily="18" charset="0"/>
              </a:rPr>
              <a:t>Dalam suatu akta Notaris khusus (bijzondere notariele akta).</a:t>
            </a:r>
          </a:p>
          <a:p>
            <a:pPr algn="just">
              <a:lnSpc>
                <a:spcPct val="150000"/>
              </a:lnSpc>
            </a:pPr>
            <a:r>
              <a:rPr lang="id-ID" sz="1800" dirty="0" smtClean="0">
                <a:solidFill>
                  <a:schemeClr val="tx1"/>
                </a:solidFill>
                <a:latin typeface="Times New Roman" pitchFamily="18" charset="0"/>
                <a:cs typeface="Times New Roman" pitchFamily="18" charset="0"/>
              </a:rPr>
              <a:t>	Tentang apa yang dimaksud dengan ‘khusus’ pada ketentuan ini adalah suatu akta yang memang secara khusus memuat tentang penarikan suatu surat wasiat.</a:t>
            </a:r>
            <a:endParaRPr lang="id-ID" sz="1600" dirty="0">
              <a:solidFill>
                <a:schemeClr val="tx1"/>
              </a:solidFill>
              <a:latin typeface="Times New Roman" pitchFamily="18" charset="0"/>
              <a:cs typeface="Times New Roman" pitchFamily="18" charset="0"/>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1000"/>
                                        <p:tgtEl>
                                          <p:spTgt spid="2">
                                            <p:txEl>
                                              <p:pRg st="0" end="0"/>
                                            </p:txEl>
                                          </p:spTgt>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1000"/>
                                        <p:tgtEl>
                                          <p:spTgt spid="2">
                                            <p:txEl>
                                              <p:pRg st="1" end="1"/>
                                            </p:txEl>
                                          </p:spTgt>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1000"/>
                                        <p:tgtEl>
                                          <p:spTgt spid="2">
                                            <p:txEl>
                                              <p:pRg st="2" end="2"/>
                                            </p:txEl>
                                          </p:spTgt>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1000"/>
                                        <p:tgtEl>
                                          <p:spTgt spid="2">
                                            <p:txEl>
                                              <p:pRg st="3" end="3"/>
                                            </p:txEl>
                                          </p:spTgt>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1000"/>
                                        <p:tgtEl>
                                          <p:spTgt spid="2">
                                            <p:txEl>
                                              <p:pRg st="4" end="4"/>
                                            </p:txEl>
                                          </p:spTgt>
                                        </p:tgtEl>
                                      </p:cBhvr>
                                    </p:animEffect>
                                  </p:childTnLst>
                                </p:cTn>
                              </p:par>
                            </p:childTnLst>
                          </p:cTn>
                        </p:par>
                        <p:par>
                          <p:cTn id="24" fill="hold">
                            <p:stCondLst>
                              <p:cond delay="5000"/>
                            </p:stCondLst>
                            <p:childTnLst>
                              <p:par>
                                <p:cTn id="25" presetID="22" presetClass="entr" presetSubtype="4"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2438400" y="457200"/>
            <a:ext cx="4038600" cy="762000"/>
          </a:xfrm>
          <a:prstGeom prst="flowChartAlternateProcess">
            <a:avLst/>
          </a:prstGeom>
          <a:solidFill>
            <a:srgbClr val="00FF00">
              <a:alpha val="14000"/>
            </a:srgbClr>
          </a:solidFill>
          <a:ln w="50800" cmpd="sng">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d-ID" sz="1800" b="1" dirty="0" smtClean="0">
                <a:solidFill>
                  <a:schemeClr val="tx1"/>
                </a:solidFill>
                <a:latin typeface="Times New Roman" pitchFamily="18" charset="0"/>
                <a:cs typeface="Times New Roman" pitchFamily="18" charset="0"/>
              </a:rPr>
              <a:t>PENAMBAHAN (Aanwas)</a:t>
            </a:r>
            <a:endParaRPr lang="id-ID" sz="1800" dirty="0" smtClean="0">
              <a:solidFill>
                <a:schemeClr val="tx1"/>
              </a:solidFill>
              <a:latin typeface="Times New Roman" pitchFamily="18" charset="0"/>
              <a:cs typeface="Times New Roman" pitchFamily="18" charset="0"/>
            </a:endParaRPr>
          </a:p>
        </p:txBody>
      </p:sp>
      <p:sp>
        <p:nvSpPr>
          <p:cNvPr id="3" name="Flowchart: Alternate Process 2"/>
          <p:cNvSpPr/>
          <p:nvPr/>
        </p:nvSpPr>
        <p:spPr>
          <a:xfrm>
            <a:off x="228600" y="1371600"/>
            <a:ext cx="8458200" cy="5181600"/>
          </a:xfrm>
          <a:prstGeom prst="flowChartAlternateProcess">
            <a:avLst/>
          </a:prstGeom>
          <a:solidFill>
            <a:srgbClr val="00FF00">
              <a:alpha val="14000"/>
            </a:srgbClr>
          </a:solidFill>
          <a:ln w="508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800"/>
              </a:lnSpc>
            </a:pPr>
            <a:r>
              <a:rPr lang="id-ID" sz="1800" b="1" dirty="0" smtClean="0">
                <a:solidFill>
                  <a:schemeClr val="tx1"/>
                </a:solidFill>
                <a:latin typeface="Times New Roman" pitchFamily="18" charset="0"/>
                <a:cs typeface="Times New Roman" pitchFamily="18" charset="0"/>
              </a:rPr>
              <a:t>	</a:t>
            </a:r>
            <a:r>
              <a:rPr lang="id-ID" sz="1800" dirty="0" smtClean="0">
                <a:solidFill>
                  <a:schemeClr val="tx1"/>
                </a:solidFill>
                <a:latin typeface="Times New Roman" pitchFamily="18" charset="0"/>
                <a:cs typeface="Times New Roman" pitchFamily="18" charset="0"/>
              </a:rPr>
              <a:t>Jikalau terjadi, suatu harta warisan yang diberikan kepada ahli waris tidak dapat dilaksanakan terhadap salah seorang dari mereka, maka bagiannya yang tidak dapat diberikan tadi dibagi dan ditambahkan kepada yang lain.</a:t>
            </a:r>
          </a:p>
          <a:p>
            <a:pPr algn="just">
              <a:lnSpc>
                <a:spcPts val="2800"/>
              </a:lnSpc>
            </a:pPr>
            <a:r>
              <a:rPr lang="id-ID" sz="1800" dirty="0" smtClean="0">
                <a:solidFill>
                  <a:schemeClr val="tx1"/>
                </a:solidFill>
                <a:latin typeface="Times New Roman" pitchFamily="18" charset="0"/>
                <a:cs typeface="Times New Roman" pitchFamily="18" charset="0"/>
              </a:rPr>
              <a:t>	Misalnya, harta warisan diberikan secara bersama-sama diberikan kepada V, W dan X, kemudian untuk si W tak dapat dilaksanakan, maka bagian W dibagi dan ditambahkan kepada V dan X, namun pemberian bersama ini tidak ada/dianggap tidak ada jika telah ditetapkan berapa bagiannya, misalnya ¾, ½ atau ¼ dan sebagainya.</a:t>
            </a:r>
          </a:p>
          <a:p>
            <a:pPr algn="just">
              <a:lnSpc>
                <a:spcPts val="2800"/>
              </a:lnSpc>
            </a:pPr>
            <a:r>
              <a:rPr lang="id-ID" sz="1800" dirty="0" smtClean="0">
                <a:solidFill>
                  <a:schemeClr val="tx1"/>
                </a:solidFill>
                <a:latin typeface="Times New Roman" pitchFamily="18" charset="0"/>
                <a:cs typeface="Times New Roman" pitchFamily="18" charset="0"/>
              </a:rPr>
              <a:t>	Tentang </a:t>
            </a:r>
            <a:r>
              <a:rPr lang="id-ID" sz="1800" b="1" dirty="0" smtClean="0">
                <a:solidFill>
                  <a:schemeClr val="tx1"/>
                </a:solidFill>
                <a:latin typeface="Times New Roman" pitchFamily="18" charset="0"/>
                <a:cs typeface="Times New Roman" pitchFamily="18" charset="0"/>
              </a:rPr>
              <a:t>Aanwas</a:t>
            </a:r>
            <a:r>
              <a:rPr lang="id-ID" sz="1800" dirty="0" smtClean="0">
                <a:solidFill>
                  <a:schemeClr val="tx1"/>
                </a:solidFill>
                <a:latin typeface="Times New Roman" pitchFamily="18" charset="0"/>
                <a:cs typeface="Times New Roman" pitchFamily="18" charset="0"/>
              </a:rPr>
              <a:t> ini diatur dalam pasal 1002 BW, “dalam hal bilamana dengan surat wasiat diangkat beberapa ahli waris atau dihibahkan kepada beberapa orang bersama-sama dan terhadap seseorang atau lebih di antara mereka itu tidak dapat dilaksanakan, maka hal ini dapat mengakibatkan bertambahnya warisan atau hibah bagi mereka masing-masing”.</a:t>
            </a:r>
            <a:endParaRPr lang="id-ID" sz="1800" dirty="0">
              <a:solidFill>
                <a:schemeClr val="tx1"/>
              </a:solidFill>
              <a:latin typeface="Times New Roman" pitchFamily="18" charset="0"/>
              <a:cs typeface="Times New Roman" pitchFamily="18" charset="0"/>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800" y="990600"/>
            <a:ext cx="8534400" cy="5638800"/>
          </a:xfrm>
          <a:prstGeom prst="roundRect">
            <a:avLst/>
          </a:prstGeom>
          <a:solidFill>
            <a:srgbClr val="99CCFF">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Jadi dapat kita simpulkan bahwa aanwas ini tidak akan terjadi kecuali adanya perwarisan bersama-sama (gezamelijk). Tentang gezamelijk ini aturannya dapat kita jumpai pada pasal 1002 ayat 2, “tiap pengangkatan waris atau hibah dengan surat wasiat satu-satunya dan bagi mereka (beberapa orang) tidak disebutkan bagiannya mereka masing-masing yang tertentu harus dianggap ditetapkan bagi mereka bersama-sama”.</a:t>
            </a:r>
          </a:p>
          <a:p>
            <a:pPr algn="just">
              <a:lnSpc>
                <a:spcPct val="150000"/>
              </a:lnSpc>
            </a:pPr>
            <a:r>
              <a:rPr lang="id-ID" sz="1800" dirty="0" smtClean="0">
                <a:solidFill>
                  <a:schemeClr val="tx1"/>
                </a:solidFill>
                <a:latin typeface="Times New Roman" pitchFamily="18" charset="0"/>
                <a:cs typeface="Times New Roman" pitchFamily="18" charset="0"/>
              </a:rPr>
              <a:t>	Seandainya salah satu dari mereka itu menolak warisan atau dinyatakan tidak patut atau tidak cakap, maka hal ini berarti akan menambah bagian dari kawan wasiatnya tadi.</a:t>
            </a:r>
          </a:p>
          <a:p>
            <a:pPr algn="just">
              <a:lnSpc>
                <a:spcPct val="150000"/>
              </a:lnSpc>
            </a:pPr>
            <a:r>
              <a:rPr lang="id-ID" sz="1800" dirty="0" smtClean="0">
                <a:solidFill>
                  <a:schemeClr val="tx1"/>
                </a:solidFill>
                <a:latin typeface="Times New Roman" pitchFamily="18" charset="0"/>
                <a:cs typeface="Times New Roman" pitchFamily="18" charset="0"/>
              </a:rPr>
              <a:t>Misalnya :</a:t>
            </a:r>
          </a:p>
          <a:p>
            <a:pPr algn="just">
              <a:lnSpc>
                <a:spcPct val="150000"/>
              </a:lnSpc>
            </a:pPr>
            <a:r>
              <a:rPr lang="id-ID" sz="1800" dirty="0" smtClean="0">
                <a:solidFill>
                  <a:schemeClr val="tx1"/>
                </a:solidFill>
                <a:latin typeface="Times New Roman" pitchFamily="18" charset="0"/>
                <a:cs typeface="Times New Roman" pitchFamily="18" charset="0"/>
              </a:rPr>
              <a:t>	“saya berikan kepada Andi dan Yunus sebuah rumah, yang terletak di Jl. Kol. Isdiman 12 Yogyakarta”. Namun ternyata Andi menolak warisan, maka berarti bagian Yunus bertambah, terjadilah aanwas.</a:t>
            </a: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500"/>
                                        <p:tgtEl>
                                          <p:spTgt spid="5">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152400" y="304800"/>
            <a:ext cx="8839200" cy="1828800"/>
          </a:xfrm>
          <a:prstGeom prst="flowChartAlternateProcess">
            <a:avLst/>
          </a:prstGeom>
          <a:solidFill>
            <a:srgbClr val="00B0F0">
              <a:alpha val="13000"/>
            </a:srgbClr>
          </a:solidFill>
          <a:ln w="508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200"/>
              </a:spcAft>
            </a:pPr>
            <a:r>
              <a:rPr lang="id-ID" b="1" dirty="0" smtClean="0">
                <a:solidFill>
                  <a:srgbClr val="FF0000"/>
                </a:solidFill>
                <a:latin typeface="Times New Roman" pitchFamily="18" charset="0"/>
                <a:cs typeface="Times New Roman" pitchFamily="18" charset="0"/>
              </a:rPr>
              <a:t>OVERSPELL</a:t>
            </a:r>
            <a:endParaRPr lang="id-ID" dirty="0" smtClean="0">
              <a:solidFill>
                <a:srgbClr val="FF0000"/>
              </a:solidFill>
              <a:latin typeface="Times New Roman" pitchFamily="18" charset="0"/>
              <a:cs typeface="Times New Roman" pitchFamily="18" charset="0"/>
            </a:endParaRPr>
          </a:p>
          <a:p>
            <a:pPr algn="just"/>
            <a:r>
              <a:rPr lang="id-ID" sz="2000" dirty="0" smtClean="0">
                <a:solidFill>
                  <a:schemeClr val="tx1"/>
                </a:solidFill>
                <a:latin typeface="Times New Roman" pitchFamily="18" charset="0"/>
                <a:cs typeface="Times New Roman" pitchFamily="18" charset="0"/>
              </a:rPr>
              <a:t>	Di antara orang yang melakukan perzinahan (overspel) yang mana hal itu sudah dibuktikan dengan keputusan Hakim menurut pasal 909 BW tidak diperbolehkan saling memberi hibah wasiat.</a:t>
            </a:r>
            <a:endParaRPr lang="id-ID" sz="1800" dirty="0">
              <a:solidFill>
                <a:schemeClr val="tx1"/>
              </a:solidFill>
              <a:latin typeface="Times New Roman" pitchFamily="18" charset="0"/>
              <a:cs typeface="Times New Roman" pitchFamily="18" charset="0"/>
            </a:endParaRPr>
          </a:p>
        </p:txBody>
      </p:sp>
      <p:sp>
        <p:nvSpPr>
          <p:cNvPr id="4" name="Flowchart: Alternate Process 3"/>
          <p:cNvSpPr/>
          <p:nvPr/>
        </p:nvSpPr>
        <p:spPr>
          <a:xfrm>
            <a:off x="152400" y="2362200"/>
            <a:ext cx="8839200" cy="3962400"/>
          </a:xfrm>
          <a:prstGeom prst="flowChartAlternateProcess">
            <a:avLst/>
          </a:prstGeom>
          <a:solidFill>
            <a:srgbClr val="00B0F0">
              <a:alpha val="13000"/>
            </a:srgbClr>
          </a:solidFill>
          <a:ln w="508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1200"/>
              </a:spcAft>
            </a:pPr>
            <a:r>
              <a:rPr lang="id-ID" b="1" dirty="0" smtClean="0">
                <a:solidFill>
                  <a:srgbClr val="FF0000"/>
                </a:solidFill>
                <a:latin typeface="Times New Roman" pitchFamily="18" charset="0"/>
                <a:cs typeface="Times New Roman" pitchFamily="18" charset="0"/>
              </a:rPr>
              <a:t>SIKAP AHLI WARIS</a:t>
            </a:r>
            <a:endParaRPr lang="id-ID" dirty="0" smtClean="0">
              <a:solidFill>
                <a:srgbClr val="FF0000"/>
              </a:solidFill>
              <a:latin typeface="Times New Roman" pitchFamily="18" charset="0"/>
              <a:cs typeface="Times New Roman" pitchFamily="18" charset="0"/>
            </a:endParaRPr>
          </a:p>
          <a:p>
            <a:pPr algn="just"/>
            <a:r>
              <a:rPr lang="id-ID" sz="1800" b="1" dirty="0" smtClean="0">
                <a:solidFill>
                  <a:schemeClr val="tx1"/>
                </a:solidFill>
                <a:latin typeface="Times New Roman" pitchFamily="18" charset="0"/>
                <a:cs typeface="Times New Roman" pitchFamily="18" charset="0"/>
              </a:rPr>
              <a:t>	</a:t>
            </a:r>
            <a:r>
              <a:rPr lang="id-ID" sz="1800" dirty="0" smtClean="0">
                <a:solidFill>
                  <a:schemeClr val="tx1"/>
                </a:solidFill>
                <a:latin typeface="Times New Roman" pitchFamily="18" charset="0"/>
                <a:cs typeface="Times New Roman" pitchFamily="18" charset="0"/>
              </a:rPr>
              <a:t>Harta warisan yang menurut BW adalah semuanya yang di dalamnya termasuk pula utang-utang yang harus dibayar oleh si peninggal warisan, sehingga dapatlah dimaklumi jika BW memberikan tiga macam sikap yang harus dipilih salah satunya oleh ahli waris.</a:t>
            </a:r>
          </a:p>
          <a:p>
            <a:pPr marL="342900" lvl="0" indent="-342900" algn="just">
              <a:buFont typeface="+mj-lt"/>
              <a:buAutoNum type="arabicPeriod"/>
            </a:pPr>
            <a:r>
              <a:rPr lang="id-ID" sz="1800" dirty="0" smtClean="0">
                <a:solidFill>
                  <a:schemeClr val="tx1"/>
                </a:solidFill>
                <a:latin typeface="Times New Roman" pitchFamily="18" charset="0"/>
                <a:cs typeface="Times New Roman" pitchFamily="18" charset="0"/>
              </a:rPr>
              <a:t>Menerima seluruh harta warisan, yang dalam pengertian ini berarti juga meliputi utang-utang si peninggal warisan.</a:t>
            </a:r>
          </a:p>
          <a:p>
            <a:pPr marL="342900" lvl="0" indent="-342900" algn="just">
              <a:buFont typeface="+mj-lt"/>
              <a:buAutoNum type="arabicPeriod"/>
            </a:pPr>
            <a:r>
              <a:rPr lang="id-ID" sz="1800" dirty="0" smtClean="0">
                <a:solidFill>
                  <a:schemeClr val="tx1"/>
                </a:solidFill>
                <a:latin typeface="Times New Roman" pitchFamily="18" charset="0"/>
                <a:cs typeface="Times New Roman" pitchFamily="18" charset="0"/>
              </a:rPr>
              <a:t>Menerima dengan syarat bahwa harus diperinci barang-barangnya dengan pengertian bahwa utang-utangnya dapat di bayar sekedar harta warisan mencukupi.</a:t>
            </a:r>
          </a:p>
          <a:p>
            <a:pPr marL="342900" indent="-342900" algn="just">
              <a:buFont typeface="+mj-lt"/>
              <a:buAutoNum type="arabicPeriod"/>
            </a:pPr>
            <a:r>
              <a:rPr lang="id-ID" sz="1800" dirty="0" smtClean="0">
                <a:solidFill>
                  <a:schemeClr val="tx1"/>
                </a:solidFill>
                <a:latin typeface="Times New Roman" pitchFamily="18" charset="0"/>
                <a:cs typeface="Times New Roman" pitchFamily="18" charset="0"/>
              </a:rPr>
              <a:t>Menolak harta warisan dengan pengertian bahwa ia tidak tahu menahu tentang pengurusan harta warisan tersebut.</a:t>
            </a:r>
            <a:endParaRPr lang="id-ID" sz="1800" dirty="0">
              <a:solidFill>
                <a:schemeClr val="tx1"/>
              </a:solidFill>
              <a:latin typeface="Times New Roman" pitchFamily="18" charset="0"/>
              <a:cs typeface="Times New Roman" pitchFamily="18" charset="0"/>
            </a:endParaRPr>
          </a:p>
        </p:txBody>
      </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52400" y="609600"/>
            <a:ext cx="8839200" cy="5715000"/>
          </a:xfrm>
          <a:prstGeom prst="flowChartAlternateProcess">
            <a:avLst/>
          </a:prstGeom>
          <a:solidFill>
            <a:srgbClr val="00B0F0">
              <a:alpha val="13000"/>
            </a:srgbClr>
          </a:solidFill>
          <a:ln w="50800">
            <a:solidFill>
              <a:srgbClr val="00FF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400"/>
              </a:lnSpc>
            </a:pPr>
            <a:r>
              <a:rPr lang="id-ID" sz="1800" dirty="0" smtClean="0">
                <a:solidFill>
                  <a:schemeClr val="tx1"/>
                </a:solidFill>
                <a:latin typeface="Times New Roman" pitchFamily="18" charset="0"/>
                <a:cs typeface="Times New Roman" pitchFamily="18" charset="0"/>
              </a:rPr>
              <a:t>	Ahli waris yang menerima sikap pertama atau sikap kedua maka penerimaan harta warisannya berlaku surat sampai waktu ke waktu meninggalnya si peninggal warisan.</a:t>
            </a:r>
          </a:p>
          <a:p>
            <a:pPr algn="just">
              <a:lnSpc>
                <a:spcPts val="2400"/>
              </a:lnSpc>
            </a:pPr>
            <a:r>
              <a:rPr lang="id-ID" sz="1800" dirty="0" smtClean="0">
                <a:solidFill>
                  <a:schemeClr val="tx1"/>
                </a:solidFill>
                <a:latin typeface="Times New Roman" pitchFamily="18" charset="0"/>
                <a:cs typeface="Times New Roman" pitchFamily="18" charset="0"/>
              </a:rPr>
              <a:t>	Sikap manapun yang diambil oleh ahli waris akan mempunyai pengaruh terhadap harta warisnya maupun terhadap dirinya, oleh karena itu oleh BW diberikan waktu dan hak untuk berpikir terlebih dahulu sebelum mengambil sikap (beraad).</a:t>
            </a:r>
          </a:p>
          <a:p>
            <a:pPr algn="just">
              <a:lnSpc>
                <a:spcPts val="2400"/>
              </a:lnSpc>
            </a:pPr>
            <a:r>
              <a:rPr lang="id-ID" sz="1800" dirty="0" smtClean="0">
                <a:solidFill>
                  <a:schemeClr val="tx1"/>
                </a:solidFill>
                <a:latin typeface="Times New Roman" pitchFamily="18" charset="0"/>
                <a:cs typeface="Times New Roman" pitchFamily="18" charset="0"/>
              </a:rPr>
              <a:t>	Mengenai hak untuk berpikir (recht van beraad) ini diatur oleh 1023 sampai dengan pasal 1029 BW. Untuk berpikir ini maka ahli waris haruslah menyampaikan keterangan kepada Panitera Pengadilan Negeri agar dimasukkan dalam daftar dan tenggang waktu untuk berpikir ini menurut pasal 1024 BW ditetapkan selama 4 bulan dihitung sejak menyampaikan keterangannya kepada Panitera Pengadilan Negeri.</a:t>
            </a:r>
          </a:p>
          <a:p>
            <a:pPr algn="just">
              <a:lnSpc>
                <a:spcPts val="2400"/>
              </a:lnSpc>
            </a:pPr>
            <a:r>
              <a:rPr lang="id-ID" sz="1800" dirty="0" smtClean="0">
                <a:solidFill>
                  <a:schemeClr val="tx1"/>
                </a:solidFill>
                <a:latin typeface="Times New Roman" pitchFamily="18" charset="0"/>
                <a:cs typeface="Times New Roman" pitchFamily="18" charset="0"/>
              </a:rPr>
              <a:t>	Selama masa berpikir ini maka ahli waris diwajibkan untuk memelihara harta warisan (als een goed huisvader) dan jika terdapat barang-barang yang tidak dapat disimpan lama ataupun terdapat barang-barang yang dianggap tidak berguna maka ahli waris dapat melaporkan kepada Ketua Pengadilan Negeri, agar diambil tindakan penyelamatan.</a:t>
            </a:r>
            <a:endParaRPr lang="id-ID" sz="1800" dirty="0">
              <a:solidFill>
                <a:schemeClr val="tx1"/>
              </a:solidFill>
              <a:latin typeface="Times New Roman" pitchFamily="18" charset="0"/>
              <a:cs typeface="Times New Roman"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304800"/>
            <a:ext cx="8534400" cy="61722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b="1" dirty="0" smtClean="0">
                <a:solidFill>
                  <a:srgbClr val="FF0000"/>
                </a:solidFill>
                <a:latin typeface="Times New Roman" pitchFamily="18" charset="0"/>
                <a:cs typeface="Times New Roman" pitchFamily="18" charset="0"/>
              </a:rPr>
              <a:t>GOLONGAN I</a:t>
            </a:r>
          </a:p>
          <a:p>
            <a:pPr algn="just">
              <a:lnSpc>
                <a:spcPct val="150000"/>
              </a:lnSpc>
            </a:pPr>
            <a:r>
              <a:rPr lang="id-ID" sz="1800" b="1" u="sng" dirty="0" smtClean="0">
                <a:solidFill>
                  <a:schemeClr val="tx1"/>
                </a:solidFill>
                <a:latin typeface="Times New Roman" pitchFamily="18" charset="0"/>
                <a:cs typeface="Times New Roman" pitchFamily="18" charset="0"/>
              </a:rPr>
              <a:t>PASAL 852 B.W MENENTUKAN, BAHWA :</a:t>
            </a:r>
          </a:p>
          <a:p>
            <a:pPr algn="just">
              <a:lnSpc>
                <a:spcPct val="150000"/>
              </a:lnSpc>
            </a:pPr>
            <a:r>
              <a:rPr lang="en-US" sz="2000" dirty="0" err="1" smtClean="0">
                <a:solidFill>
                  <a:schemeClr val="tx1"/>
                </a:solidFill>
                <a:latin typeface="Times New Roman" pitchFamily="18" charset="0"/>
                <a:cs typeface="Times New Roman" pitchFamily="18" charset="0"/>
              </a:rPr>
              <a:t>Anak-anak</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atau</a:t>
            </a:r>
            <a:r>
              <a:rPr lang="en-US" sz="2000" dirty="0" smtClean="0">
                <a:solidFill>
                  <a:schemeClr val="tx1"/>
                </a:solidFill>
                <a:latin typeface="Times New Roman" pitchFamily="18" charset="0"/>
                <a:cs typeface="Times New Roman" pitchFamily="18" charset="0"/>
              </a:rPr>
              <a:t> </a:t>
            </a:r>
            <a:r>
              <a:rPr lang="id-ID" sz="2000" dirty="0" smtClean="0">
                <a:solidFill>
                  <a:schemeClr val="tx1"/>
                </a:solidFill>
                <a:latin typeface="Times New Roman" pitchFamily="18" charset="0"/>
                <a:cs typeface="Times New Roman" pitchFamily="18" charset="0"/>
              </a:rPr>
              <a:t>sekalian </a:t>
            </a:r>
            <a:r>
              <a:rPr lang="en-US" sz="2000" dirty="0" err="1" smtClean="0">
                <a:solidFill>
                  <a:schemeClr val="tx1"/>
                </a:solidFill>
                <a:latin typeface="Times New Roman" pitchFamily="18" charset="0"/>
                <a:cs typeface="Times New Roman" pitchFamily="18" charset="0"/>
              </a:rPr>
              <a:t>keturunan</a:t>
            </a:r>
            <a:r>
              <a:rPr lang="id-ID" sz="2000" dirty="0" smtClean="0">
                <a:solidFill>
                  <a:schemeClr val="tx1"/>
                </a:solidFill>
                <a:latin typeface="Times New Roman" pitchFamily="18" charset="0"/>
                <a:cs typeface="Times New Roman" pitchFamily="18" charset="0"/>
              </a:rPr>
              <a:t> mereka</a:t>
            </a:r>
            <a:r>
              <a:rPr lang="en-US" sz="2000" dirty="0" smtClean="0">
                <a:solidFill>
                  <a:schemeClr val="tx1"/>
                </a:solidFill>
                <a:latin typeface="Times New Roman" pitchFamily="18" charset="0"/>
                <a:cs typeface="Times New Roman" pitchFamily="18" charset="0"/>
              </a:rPr>
              <a:t>, </a:t>
            </a:r>
            <a:r>
              <a:rPr lang="id-ID" sz="2000" dirty="0" smtClean="0">
                <a:solidFill>
                  <a:schemeClr val="tx1"/>
                </a:solidFill>
                <a:latin typeface="Times New Roman" pitchFamily="18" charset="0"/>
                <a:cs typeface="Times New Roman" pitchFamily="18" charset="0"/>
              </a:rPr>
              <a:t>biar</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dilahirkan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dari</a:t>
            </a:r>
            <a:r>
              <a:rPr lang="en-US" sz="2000" dirty="0" smtClean="0">
                <a:solidFill>
                  <a:schemeClr val="tx1"/>
                </a:solidFill>
                <a:latin typeface="Times New Roman" pitchFamily="18" charset="0"/>
                <a:cs typeface="Times New Roman" pitchFamily="18" charset="0"/>
              </a:rPr>
              <a:t> </a:t>
            </a:r>
            <a:r>
              <a:rPr lang="id-ID" sz="2000" dirty="0" smtClean="0">
                <a:solidFill>
                  <a:schemeClr val="tx1"/>
                </a:solidFill>
                <a:latin typeface="Times New Roman" pitchFamily="18" charset="0"/>
                <a:cs typeface="Times New Roman" pitchFamily="18" charset="0"/>
              </a:rPr>
              <a:t>lain-lain </a:t>
            </a:r>
            <a:r>
              <a:rPr lang="en-US" sz="2000" dirty="0" err="1" smtClean="0">
                <a:solidFill>
                  <a:schemeClr val="tx1"/>
                </a:solidFill>
                <a:latin typeface="Times New Roman" pitchFamily="18" charset="0"/>
                <a:cs typeface="Times New Roman" pitchFamily="18" charset="0"/>
              </a:rPr>
              <a:t>Perkawinan</a:t>
            </a:r>
            <a:r>
              <a:rPr lang="en-US" sz="2000" dirty="0" smtClean="0">
                <a:solidFill>
                  <a:schemeClr val="tx1"/>
                </a:solidFill>
                <a:latin typeface="Times New Roman" pitchFamily="18" charset="0"/>
                <a:cs typeface="Times New Roman" pitchFamily="18" charset="0"/>
              </a:rPr>
              <a:t> </a:t>
            </a:r>
            <a:r>
              <a:rPr lang="id-ID" sz="2000" dirty="0" smtClean="0">
                <a:solidFill>
                  <a:schemeClr val="tx1"/>
                </a:solidFill>
                <a:latin typeface="Times New Roman" pitchFamily="18" charset="0"/>
                <a:cs typeface="Times New Roman" pitchFamily="18" charset="0"/>
              </a:rPr>
              <a:t>sekalipun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mewarisi</a:t>
            </a:r>
            <a:r>
              <a:rPr lang="en-US" sz="2000" dirty="0" smtClean="0">
                <a:solidFill>
                  <a:schemeClr val="tx1"/>
                </a:solidFill>
                <a:latin typeface="Times New Roman" pitchFamily="18" charset="0"/>
                <a:cs typeface="Times New Roman" pitchFamily="18" charset="0"/>
              </a:rPr>
              <a:t> </a:t>
            </a:r>
            <a:r>
              <a:rPr lang="id-ID" sz="2000" dirty="0" smtClean="0">
                <a:solidFill>
                  <a:schemeClr val="tx1"/>
                </a:solidFill>
                <a:latin typeface="Times New Roman" pitchFamily="18" charset="0"/>
                <a:cs typeface="Times New Roman" pitchFamily="18" charset="0"/>
              </a:rPr>
              <a:t>dari kedua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orang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tua</a:t>
            </a:r>
            <a:r>
              <a:rPr lang="en-US" sz="2000" dirty="0" smtClean="0">
                <a:solidFill>
                  <a:schemeClr val="tx1"/>
                </a:solidFill>
                <a:latin typeface="Times New Roman" pitchFamily="18" charset="0"/>
                <a:cs typeface="Times New Roman" pitchFamily="18" charset="0"/>
              </a:rPr>
              <a:t> , </a:t>
            </a:r>
            <a:r>
              <a:rPr lang="en-US" sz="2000" dirty="0" err="1" smtClean="0">
                <a:solidFill>
                  <a:schemeClr val="tx1"/>
                </a:solidFill>
                <a:latin typeface="Times New Roman" pitchFamily="18" charset="0"/>
                <a:cs typeface="Times New Roman" pitchFamily="18" charset="0"/>
              </a:rPr>
              <a:t>kakek</a:t>
            </a:r>
            <a:r>
              <a:rPr lang="id-ID"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nenek</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atau</a:t>
            </a:r>
            <a:r>
              <a:rPr lang="en-US" sz="2000" dirty="0" smtClean="0">
                <a:solidFill>
                  <a:schemeClr val="tx1"/>
                </a:solidFill>
                <a:latin typeface="Times New Roman" pitchFamily="18" charset="0"/>
                <a:cs typeface="Times New Roman" pitchFamily="18" charset="0"/>
              </a:rPr>
              <a:t> </a:t>
            </a:r>
            <a:r>
              <a:rPr lang="id-ID" sz="2000" dirty="0" smtClean="0">
                <a:solidFill>
                  <a:schemeClr val="tx1"/>
                </a:solidFill>
                <a:latin typeface="Times New Roman" pitchFamily="18" charset="0"/>
                <a:cs typeface="Times New Roman" pitchFamily="18" charset="0"/>
              </a:rPr>
              <a:t>semua </a:t>
            </a:r>
            <a:r>
              <a:rPr lang="en-US" sz="2000" dirty="0" err="1" smtClean="0">
                <a:solidFill>
                  <a:schemeClr val="tx1"/>
                </a:solidFill>
                <a:latin typeface="Times New Roman" pitchFamily="18" charset="0"/>
                <a:cs typeface="Times New Roman" pitchFamily="18" charset="0"/>
              </a:rPr>
              <a:t>keluarga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sedarah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mereka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selanjutnya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dalam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garis</a:t>
            </a:r>
            <a:r>
              <a:rPr lang="id-ID" sz="2000" dirty="0" smtClean="0">
                <a:solidFill>
                  <a:schemeClr val="tx1"/>
                </a:solidFill>
                <a:latin typeface="Times New Roman" pitchFamily="18" charset="0"/>
                <a:cs typeface="Times New Roman" pitchFamily="18" charset="0"/>
              </a:rPr>
              <a:t> lurus</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ke</a:t>
            </a:r>
            <a:r>
              <a:rPr lang="en-US" sz="2000" dirty="0" smtClean="0">
                <a:solidFill>
                  <a:schemeClr val="tx1"/>
                </a:solidFill>
                <a:latin typeface="Times New Roman" pitchFamily="18" charset="0"/>
                <a:cs typeface="Times New Roman" pitchFamily="18" charset="0"/>
              </a:rPr>
              <a:t> a</a:t>
            </a:r>
            <a:r>
              <a:rPr lang="id-ID" sz="2000" dirty="0" smtClean="0">
                <a:solidFill>
                  <a:schemeClr val="tx1"/>
                </a:solidFill>
                <a:latin typeface="Times New Roman" pitchFamily="18" charset="0"/>
                <a:cs typeface="Times New Roman" pitchFamily="18" charset="0"/>
              </a:rPr>
              <a:t>t</a:t>
            </a:r>
            <a:r>
              <a:rPr lang="en-US" sz="2000" dirty="0" smtClean="0">
                <a:solidFill>
                  <a:schemeClr val="tx1"/>
                </a:solidFill>
                <a:latin typeface="Times New Roman" pitchFamily="18" charset="0"/>
                <a:cs typeface="Times New Roman" pitchFamily="18" charset="0"/>
              </a:rPr>
              <a:t>as, </a:t>
            </a:r>
            <a:r>
              <a:rPr lang="id-ID" sz="2000" dirty="0" smtClean="0">
                <a:solidFill>
                  <a:schemeClr val="tx1"/>
                </a:solidFill>
                <a:latin typeface="Times New Roman" pitchFamily="18" charset="0"/>
                <a:cs typeface="Times New Roman" pitchFamily="18" charset="0"/>
              </a:rPr>
              <a:t>dengan tiada per</a:t>
            </a:r>
            <a:r>
              <a:rPr lang="en-US" sz="2000" dirty="0" err="1" smtClean="0">
                <a:solidFill>
                  <a:schemeClr val="tx1"/>
                </a:solidFill>
                <a:latin typeface="Times New Roman" pitchFamily="18" charset="0"/>
                <a:cs typeface="Times New Roman" pitchFamily="18" charset="0"/>
              </a:rPr>
              <a:t>bedaan</a:t>
            </a:r>
            <a:r>
              <a:rPr lang="id-ID" sz="2000" dirty="0" smtClean="0">
                <a:solidFill>
                  <a:schemeClr val="tx1"/>
                </a:solidFill>
                <a:latin typeface="Times New Roman" pitchFamily="18" charset="0"/>
                <a:cs typeface="Times New Roman" pitchFamily="18" charset="0"/>
              </a:rPr>
              <a:t> antara laki-laki atau perempuan dan tiada perbedaan berdasarkan </a:t>
            </a:r>
            <a:r>
              <a:rPr lang="en-US" sz="2000" dirty="0" err="1" smtClean="0">
                <a:solidFill>
                  <a:schemeClr val="tx1"/>
                </a:solidFill>
                <a:latin typeface="Times New Roman" pitchFamily="18" charset="0"/>
                <a:cs typeface="Times New Roman" pitchFamily="18" charset="0"/>
              </a:rPr>
              <a:t>kelahiran</a:t>
            </a:r>
            <a:r>
              <a:rPr lang="en-US" sz="2000" dirty="0" smtClean="0">
                <a:solidFill>
                  <a:schemeClr val="tx1"/>
                </a:solidFill>
                <a:latin typeface="Times New Roman" pitchFamily="18" charset="0"/>
                <a:cs typeface="Times New Roman" pitchFamily="18" charset="0"/>
              </a:rPr>
              <a:t> </a:t>
            </a:r>
            <a:r>
              <a:rPr lang="id-ID" sz="2000" dirty="0" smtClean="0">
                <a:solidFill>
                  <a:schemeClr val="tx1"/>
                </a:solidFill>
                <a:latin typeface="Times New Roman" pitchFamily="18" charset="0"/>
                <a:cs typeface="Times New Roman" pitchFamily="18" charset="0"/>
              </a:rPr>
              <a:t>l</a:t>
            </a:r>
            <a:r>
              <a:rPr lang="en-US" sz="2000" dirty="0" err="1" smtClean="0">
                <a:solidFill>
                  <a:schemeClr val="tx1"/>
                </a:solidFill>
                <a:latin typeface="Times New Roman" pitchFamily="18" charset="0"/>
                <a:cs typeface="Times New Roman" pitchFamily="18" charset="0"/>
              </a:rPr>
              <a:t>ebih</a:t>
            </a:r>
            <a:r>
              <a:rPr lang="id-ID" sz="2000" dirty="0" smtClean="0">
                <a:solidFill>
                  <a:schemeClr val="tx1"/>
                </a:solidFill>
                <a:latin typeface="Times New Roman" pitchFamily="18" charset="0"/>
                <a:cs typeface="Times New Roman" pitchFamily="18" charset="0"/>
              </a:rPr>
              <a:t> dah</a:t>
            </a:r>
            <a:r>
              <a:rPr lang="en-US" sz="2000" dirty="0" err="1" smtClean="0">
                <a:solidFill>
                  <a:schemeClr val="tx1"/>
                </a:solidFill>
                <a:latin typeface="Times New Roman" pitchFamily="18" charset="0"/>
                <a:cs typeface="Times New Roman" pitchFamily="18" charset="0"/>
              </a:rPr>
              <a:t>ulu</a:t>
            </a:r>
            <a:r>
              <a:rPr lang="en-US" sz="2000" dirty="0" smtClean="0">
                <a:solidFill>
                  <a:schemeClr val="tx1"/>
                </a:solidFill>
                <a:latin typeface="Times New Roman" pitchFamily="18" charset="0"/>
                <a:cs typeface="Times New Roman" pitchFamily="18" charset="0"/>
              </a:rPr>
              <a:t>.</a:t>
            </a:r>
            <a:endParaRPr lang="id-ID" sz="2000" dirty="0" smtClean="0">
              <a:solidFill>
                <a:schemeClr val="tx1"/>
              </a:solidFill>
              <a:latin typeface="Times New Roman" pitchFamily="18" charset="0"/>
              <a:cs typeface="Times New Roman" pitchFamily="18" charset="0"/>
            </a:endParaRPr>
          </a:p>
          <a:p>
            <a:pPr algn="just">
              <a:lnSpc>
                <a:spcPct val="150000"/>
              </a:lnSpc>
            </a:pPr>
            <a:r>
              <a:rPr lang="id-ID" sz="2000" dirty="0" smtClean="0">
                <a:solidFill>
                  <a:schemeClr val="tx1"/>
                </a:solidFill>
                <a:latin typeface="Times New Roman" pitchFamily="18" charset="0"/>
                <a:cs typeface="Times New Roman" pitchFamily="18" charset="0"/>
              </a:rPr>
              <a:t>Mereka mewaris kepala demi kepala, jika dengan si meninggal mereka bertalian keluarga dalam derajat ke satu dan masing-masing mempunyai hak karena diri sendiri; mereka mewaris pancang demi pancang, jika sekalian mereka atau sekedar sebagian mereka bertindak sebagai pengganti.</a:t>
            </a:r>
            <a:endParaRPr lang="id-ID" sz="1800" dirty="0" smtClean="0">
              <a:solidFill>
                <a:schemeClr val="tx1"/>
              </a:solidFill>
              <a:latin typeface="Times New Roman" pitchFamily="18" charset="0"/>
              <a:cs typeface="Times New Roman" pitchFamily="18" charset="0"/>
            </a:endParaRPr>
          </a:p>
          <a:p>
            <a:pPr algn="just">
              <a:lnSpc>
                <a:spcPct val="150000"/>
              </a:lnSpc>
            </a:pPr>
            <a:endParaRPr lang="id-ID" sz="1800" dirty="0" smtClean="0">
              <a:solidFill>
                <a:schemeClr val="tx1"/>
              </a:solidFill>
              <a:latin typeface="Times New Roman" pitchFamily="18" charset="0"/>
              <a:cs typeface="Times New Roman" pitchFamily="18" charset="0"/>
            </a:endParaRPr>
          </a:p>
          <a:p>
            <a:pPr algn="just">
              <a:lnSpc>
                <a:spcPct val="150000"/>
              </a:lnSpc>
            </a:pPr>
            <a:endParaRPr lang="id-ID" sz="1800" dirty="0" smtClean="0">
              <a:solidFill>
                <a:schemeClr val="tx1"/>
              </a:solidFill>
              <a:latin typeface="Times New Roman" pitchFamily="18" charset="0"/>
              <a:cs typeface="Times New Roman" pitchFamily="18" charset="0"/>
            </a:endParaRPr>
          </a:p>
          <a:p>
            <a:pPr algn="just">
              <a:lnSpc>
                <a:spcPct val="150000"/>
              </a:lnSpc>
            </a:pPr>
            <a:endParaRPr lang="id-ID" sz="1800" dirty="0" smtClean="0">
              <a:solidFill>
                <a:schemeClr val="tx1"/>
              </a:solidFill>
              <a:latin typeface="Times New Roman" pitchFamily="18" charset="0"/>
              <a:cs typeface="Times New Roman" pitchFamily="18" charset="0"/>
            </a:endParaRP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85800"/>
            <a:ext cx="8382000" cy="4724400"/>
          </a:xfrm>
          <a:prstGeom prst="rect">
            <a:avLst/>
          </a:prstGeom>
          <a:noFill/>
          <a:ln w="44450" cmpd="sng">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id-ID" b="1" dirty="0" smtClean="0">
                <a:solidFill>
                  <a:srgbClr val="FF0000"/>
                </a:solidFill>
                <a:latin typeface="Times New Roman" pitchFamily="18" charset="0"/>
                <a:cs typeface="Times New Roman" pitchFamily="18" charset="0"/>
              </a:rPr>
              <a:t>MENERIMA TANPA SYARAT</a:t>
            </a:r>
            <a:endParaRPr lang="id-ID" dirty="0" smtClean="0">
              <a:solidFill>
                <a:srgbClr val="FF0000"/>
              </a:solidFill>
              <a:latin typeface="Times New Roman" pitchFamily="18" charset="0"/>
              <a:cs typeface="Times New Roman" pitchFamily="18" charset="0"/>
            </a:endParaRPr>
          </a:p>
          <a:p>
            <a:pPr algn="just">
              <a:lnSpc>
                <a:spcPct val="150000"/>
              </a:lnSpc>
            </a:pPr>
            <a:r>
              <a:rPr lang="id-ID" sz="1800" dirty="0" smtClean="0">
                <a:solidFill>
                  <a:schemeClr val="tx1"/>
                </a:solidFill>
                <a:latin typeface="Times New Roman" pitchFamily="18" charset="0"/>
                <a:cs typeface="Times New Roman" pitchFamily="18" charset="0"/>
              </a:rPr>
              <a:t>	Ahli waris dapat mengambil sikap pertama, yaitu </a:t>
            </a:r>
            <a:r>
              <a:rPr lang="id-ID" sz="1800" b="1" dirty="0" smtClean="0">
                <a:solidFill>
                  <a:schemeClr val="accent1"/>
                </a:solidFill>
                <a:latin typeface="Times New Roman" pitchFamily="18" charset="0"/>
                <a:cs typeface="Times New Roman" pitchFamily="18" charset="0"/>
              </a:rPr>
              <a:t>Menerima Tanpa Syarat</a:t>
            </a:r>
            <a:r>
              <a:rPr lang="id-ID" sz="1800" dirty="0" smtClean="0">
                <a:solidFill>
                  <a:schemeClr val="tx1"/>
                </a:solidFill>
                <a:latin typeface="Times New Roman" pitchFamily="18" charset="0"/>
                <a:cs typeface="Times New Roman" pitchFamily="18" charset="0"/>
              </a:rPr>
              <a:t>. Menurut pasal 1048 BW, menerima tanpa syarat ini dapat dilakukan dengan dua macam cara, yaitu :</a:t>
            </a:r>
          </a:p>
          <a:p>
            <a:pPr lvl="0" algn="just">
              <a:lnSpc>
                <a:spcPct val="150000"/>
              </a:lnSpc>
            </a:pPr>
            <a:r>
              <a:rPr lang="id-ID" sz="1800" dirty="0" smtClean="0">
                <a:solidFill>
                  <a:schemeClr val="tx1"/>
                </a:solidFill>
                <a:latin typeface="Times New Roman" pitchFamily="18" charset="0"/>
                <a:cs typeface="Times New Roman" pitchFamily="18" charset="0"/>
              </a:rPr>
              <a:t>Menerima secara tegas, yaitu dengan membuat akta autentik ataupun akta bawah tangan.</a:t>
            </a:r>
          </a:p>
          <a:p>
            <a:pPr lvl="0" algn="just">
              <a:lnSpc>
                <a:spcPct val="150000"/>
              </a:lnSpc>
            </a:pPr>
            <a:r>
              <a:rPr lang="id-ID" sz="1800" dirty="0" smtClean="0">
                <a:solidFill>
                  <a:schemeClr val="tx1"/>
                </a:solidFill>
                <a:latin typeface="Times New Roman" pitchFamily="18" charset="0"/>
                <a:cs typeface="Times New Roman" pitchFamily="18" charset="0"/>
              </a:rPr>
              <a:t>Menerima diam-diam, yaitu dengan cara sikap mencerminkan sikap menerima tanpa syarat.</a:t>
            </a:r>
          </a:p>
          <a:p>
            <a:pPr algn="just">
              <a:lnSpc>
                <a:spcPct val="150000"/>
              </a:lnSpc>
            </a:pPr>
            <a:r>
              <a:rPr lang="id-ID" sz="1800" dirty="0" smtClean="0">
                <a:solidFill>
                  <a:schemeClr val="tx1"/>
                </a:solidFill>
                <a:latin typeface="Times New Roman" pitchFamily="18" charset="0"/>
                <a:cs typeface="Times New Roman" pitchFamily="18" charset="0"/>
              </a:rPr>
              <a:t>	Tindakan ahli waris yang berhubungan dengan penguburan mayat dan tindakan yang bertujuan untuk melindungi, menyimpan atau mengawasi ataupun menyimpan sementara barang-barang tertentu bagian dari harta warisan menurut pasal 1049 BW adalah bukan merupakan sikap menerima warisan secara tanpa syarat.</a:t>
            </a:r>
            <a:endParaRPr lang="id-ID" sz="1800" dirty="0">
              <a:solidFill>
                <a:schemeClr val="tx1"/>
              </a:solidFill>
              <a:latin typeface="Times New Roman" pitchFamily="18" charset="0"/>
              <a:cs typeface="Times New Roman" pitchFamily="18" charset="0"/>
            </a:endParaRPr>
          </a:p>
        </p:txBody>
      </p:sp>
      <p:pic>
        <p:nvPicPr>
          <p:cNvPr id="5" name="Picture 4" descr="bs00559_"/>
          <p:cNvPicPr>
            <a:picLocks noChangeAspect="1" noChangeArrowheads="1"/>
          </p:cNvPicPr>
          <p:nvPr/>
        </p:nvPicPr>
        <p:blipFill>
          <a:blip r:embed="rId2"/>
          <a:stretch>
            <a:fillRect/>
          </a:stretch>
        </p:blipFill>
        <p:spPr>
          <a:xfrm>
            <a:off x="3369633" y="5505450"/>
            <a:ext cx="2116767" cy="1200150"/>
          </a:xfrm>
          <a:prstGeom prst="rect">
            <a:avLst/>
          </a:prstGeom>
          <a:noFill/>
          <a:ln/>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par>
                          <p:cTn id="8" fill="hold">
                            <p:stCondLst>
                              <p:cond delay="2000"/>
                            </p:stCondLst>
                            <p:childTnLst>
                              <p:par>
                                <p:cTn id="9" presetID="5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152400"/>
            <a:ext cx="8610600" cy="6248400"/>
          </a:xfrm>
          <a:prstGeom prst="roundRect">
            <a:avLst/>
          </a:prstGeom>
          <a:solidFill>
            <a:srgbClr val="FF0000">
              <a:alpha val="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id-ID" b="1" dirty="0" smtClean="0">
                <a:solidFill>
                  <a:srgbClr val="FF0000"/>
                </a:solidFill>
                <a:latin typeface="Times New Roman" pitchFamily="18" charset="0"/>
                <a:cs typeface="Times New Roman" pitchFamily="18" charset="0"/>
              </a:rPr>
              <a:t>MENERIMA DENGAN SYARAT</a:t>
            </a:r>
          </a:p>
          <a:p>
            <a:pPr lvl="0" algn="ctr">
              <a:lnSpc>
                <a:spcPct val="150000"/>
              </a:lnSpc>
            </a:pPr>
            <a:endParaRPr lang="id-ID" sz="1800" dirty="0" smtClean="0">
              <a:solidFill>
                <a:schemeClr val="tx1"/>
              </a:solidFill>
              <a:latin typeface="Times New Roman" pitchFamily="18" charset="0"/>
              <a:cs typeface="Times New Roman" pitchFamily="18" charset="0"/>
            </a:endParaRPr>
          </a:p>
          <a:p>
            <a:pPr algn="just">
              <a:lnSpc>
                <a:spcPct val="150000"/>
              </a:lnSpc>
            </a:pPr>
            <a:r>
              <a:rPr lang="id-ID" sz="1800" dirty="0" smtClean="0">
                <a:solidFill>
                  <a:schemeClr val="tx1"/>
                </a:solidFill>
                <a:latin typeface="Times New Roman" pitchFamily="18" charset="0"/>
                <a:cs typeface="Times New Roman" pitchFamily="18" charset="0"/>
              </a:rPr>
              <a:t>	Dengan adanya sikap menerima dengan syarat ini ialah bahwa harta pribadinya tidak bercampur dengan harta warisan, dengan demikian utang-utang si peninggal warisan tidak akan dilunasi secara pribadi oleh ahli waris tersebut.</a:t>
            </a:r>
          </a:p>
          <a:p>
            <a:pPr algn="just">
              <a:lnSpc>
                <a:spcPct val="150000"/>
              </a:lnSpc>
            </a:pPr>
            <a:r>
              <a:rPr lang="id-ID" sz="1800" dirty="0" smtClean="0">
                <a:solidFill>
                  <a:schemeClr val="tx1"/>
                </a:solidFill>
                <a:latin typeface="Times New Roman" pitchFamily="18" charset="0"/>
                <a:cs typeface="Times New Roman" pitchFamily="18" charset="0"/>
              </a:rPr>
              <a:t>	Jika terjadi beberapa orang ahli waris menerima dengan syarat dan seorang menerima tanpa syarat maka akan menjadikan keadaan dimana semua ahli waris dianggap menerima dengan syarat, hal ini sesuai dengan ketentuan pasal 1050 BW.</a:t>
            </a:r>
          </a:p>
          <a:p>
            <a:pPr algn="just">
              <a:lnSpc>
                <a:spcPct val="150000"/>
              </a:lnSpc>
            </a:pPr>
            <a:r>
              <a:rPr lang="id-ID" sz="1800" dirty="0" smtClean="0">
                <a:solidFill>
                  <a:schemeClr val="tx1"/>
                </a:solidFill>
                <a:latin typeface="Times New Roman" pitchFamily="18" charset="0"/>
                <a:cs typeface="Times New Roman" pitchFamily="18" charset="0"/>
              </a:rPr>
              <a:t>	Syarat, yang dimaksud dengan syarat ini ialah bahwa harus ada perincian barang-barang yang merupakan harta warisan. Cara untuk memerinci ini tidak ditentukan oleh BW, ahli waris dapat melakukan dengan akta bawah tangan atau juga dengan akta Notaris.</a:t>
            </a:r>
            <a:endParaRPr lang="id-ID" sz="1800" dirty="0">
              <a:solidFill>
                <a:schemeClr val="tx1"/>
              </a:solidFill>
              <a:latin typeface="Times New Roman" pitchFamily="18" charset="0"/>
              <a:cs typeface="Times New Roman"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0286034"/>
          <p:cNvPicPr>
            <a:picLocks noChangeAspect="1" noChangeArrowheads="1"/>
          </p:cNvPicPr>
          <p:nvPr/>
        </p:nvPicPr>
        <p:blipFill>
          <a:blip r:embed="rId3"/>
          <a:srcRect/>
          <a:stretch>
            <a:fillRect/>
          </a:stretch>
        </p:blipFill>
        <p:spPr>
          <a:xfrm>
            <a:off x="7620000" y="487136"/>
            <a:ext cx="1295400" cy="1341664"/>
          </a:xfrm>
          <a:prstGeom prst="rect">
            <a:avLst/>
          </a:prstGeom>
          <a:noFill/>
          <a:ln/>
        </p:spPr>
      </p:pic>
      <p:sp>
        <p:nvSpPr>
          <p:cNvPr id="3" name="Rounded Rectangle 2"/>
          <p:cNvSpPr/>
          <p:nvPr/>
        </p:nvSpPr>
        <p:spPr>
          <a:xfrm>
            <a:off x="228600" y="1371600"/>
            <a:ext cx="8686800" cy="5029200"/>
          </a:xfrm>
          <a:prstGeom prst="roundRect">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Book Antiqua" pitchFamily="18" charset="0"/>
              </a:rPr>
              <a:t>	Pasal 1031 BW menyatakan bahwa seseorang kehilangan hak untuk menerima tanpa syarat apabila :</a:t>
            </a:r>
          </a:p>
          <a:p>
            <a:pPr lvl="0" algn="just">
              <a:lnSpc>
                <a:spcPct val="150000"/>
              </a:lnSpc>
            </a:pPr>
            <a:r>
              <a:rPr lang="id-ID" sz="1800" dirty="0" smtClean="0">
                <a:solidFill>
                  <a:schemeClr val="tx1"/>
                </a:solidFill>
                <a:latin typeface="Book Antiqua" pitchFamily="18" charset="0"/>
              </a:rPr>
              <a:t>Iktikad (te kwader trouw) ia tidak menyebutkan beberapa barang warisan dalam inventaris.</a:t>
            </a:r>
          </a:p>
          <a:p>
            <a:pPr lvl="0" algn="just">
              <a:lnSpc>
                <a:spcPct val="150000"/>
              </a:lnSpc>
            </a:pPr>
            <a:r>
              <a:rPr lang="id-ID" sz="1800" dirty="0" smtClean="0">
                <a:solidFill>
                  <a:schemeClr val="tx1"/>
                </a:solidFill>
                <a:latin typeface="Book Antiqua" pitchFamily="18" charset="0"/>
              </a:rPr>
              <a:t>Apabila ia menggelapkan dalam arti luas sebagaimana dimaksud dalam KUHP barang warisan.</a:t>
            </a:r>
          </a:p>
          <a:p>
            <a:pPr algn="just">
              <a:lnSpc>
                <a:spcPct val="150000"/>
              </a:lnSpc>
            </a:pPr>
            <a:r>
              <a:rPr lang="id-ID" sz="1800" dirty="0" smtClean="0">
                <a:solidFill>
                  <a:schemeClr val="tx1"/>
                </a:solidFill>
                <a:latin typeface="Book Antiqua" pitchFamily="18" charset="0"/>
              </a:rPr>
              <a:t>	Jika seseorang kehilangan haknya untuk menyatakan sikap menerima dengan syarat, maka ia dianggap menerima tanpa syarat.</a:t>
            </a:r>
          </a:p>
          <a:p>
            <a:pPr algn="just">
              <a:lnSpc>
                <a:spcPct val="150000"/>
              </a:lnSpc>
            </a:pPr>
            <a:r>
              <a:rPr lang="id-ID" sz="1800" dirty="0" smtClean="0">
                <a:solidFill>
                  <a:schemeClr val="tx1"/>
                </a:solidFill>
                <a:latin typeface="Book Antiqua" pitchFamily="18" charset="0"/>
              </a:rPr>
              <a:t>	Akibat dari sikap menerima dengan syarat ini ialah bahwa : hartanya tidak bercampur dengan harta warisan hingga hal yang menyangkut dengan utang-utang si peninggal warisan hanya dibayar sampai nilai harta warisan.</a:t>
            </a:r>
            <a:endParaRPr lang="id-ID" sz="1800" dirty="0">
              <a:solidFill>
                <a:schemeClr val="tx1"/>
              </a:solidFill>
              <a:latin typeface="Book Antiqua" pitchFamily="18"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762000"/>
            <a:ext cx="6019800" cy="838200"/>
          </a:xfrm>
          <a:prstGeom prst="roundRect">
            <a:avLst/>
          </a:prstGeom>
          <a:noFill/>
          <a:ln w="44450" cap="sq"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FF0000"/>
                </a:solidFill>
              </a:rPr>
              <a:t>KEPAILITAN HARTA WARISAN</a:t>
            </a:r>
            <a:endParaRPr lang="id-ID" b="1" dirty="0">
              <a:solidFill>
                <a:srgbClr val="FF0000"/>
              </a:solidFill>
            </a:endParaRPr>
          </a:p>
        </p:txBody>
      </p:sp>
      <p:sp>
        <p:nvSpPr>
          <p:cNvPr id="3" name="Rectangle 2"/>
          <p:cNvSpPr/>
          <p:nvPr/>
        </p:nvSpPr>
        <p:spPr>
          <a:xfrm>
            <a:off x="304800" y="1905000"/>
            <a:ext cx="8610600" cy="3581400"/>
          </a:xfrm>
          <a:prstGeom prst="rect">
            <a:avLst/>
          </a:prstGeom>
          <a:noFill/>
          <a:ln w="44450" cmpd="sng">
            <a:solidFill>
              <a:srgbClr val="7030A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Ketentuan pasal 197 Faillisementverordening memberikan kemungkinan bagi para crediteur untuk meminta pailitnya harta warisan menurut pasal 200 jika sudah lampau 3 bulan sejak harta warisan diterima ahli waris dan 6 bulan  setelah meninggalnya si peninggal warisan, dengan alasan bahwa secara singkat crediteur dapat membuktikan bahwa si peninggal warisan sudah beberapa saat berhenti membayar utang-utangnya atau bahwa barang-barang warisan tidaklah cukup untuk membayar utang-utangnya.</a:t>
            </a:r>
            <a:endParaRPr lang="id-ID" sz="1800" dirty="0">
              <a:solidFill>
                <a:schemeClr val="tx1"/>
              </a:solidFill>
              <a:latin typeface="Times New Roman" pitchFamily="18" charset="0"/>
              <a:cs typeface="Times New Roman" pitchFamily="18"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s02064_"/>
          <p:cNvPicPr>
            <a:picLocks noChangeAspect="1" noChangeArrowheads="1"/>
          </p:cNvPicPr>
          <p:nvPr/>
        </p:nvPicPr>
        <p:blipFill>
          <a:blip r:embed="rId2"/>
          <a:srcRect/>
          <a:stretch>
            <a:fillRect/>
          </a:stretch>
        </p:blipFill>
        <p:spPr bwMode="auto">
          <a:xfrm>
            <a:off x="76200" y="586000"/>
            <a:ext cx="2057400" cy="1014200"/>
          </a:xfrm>
          <a:prstGeom prst="rect">
            <a:avLst/>
          </a:prstGeom>
          <a:noFill/>
        </p:spPr>
      </p:pic>
      <p:sp>
        <p:nvSpPr>
          <p:cNvPr id="3" name="Oval 2"/>
          <p:cNvSpPr/>
          <p:nvPr/>
        </p:nvSpPr>
        <p:spPr>
          <a:xfrm>
            <a:off x="990600" y="228600"/>
            <a:ext cx="7391400" cy="838200"/>
          </a:xfrm>
          <a:prstGeom prst="ellipse">
            <a:avLst/>
          </a:prstGeom>
          <a:solidFill>
            <a:srgbClr val="00FF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FF0000"/>
                </a:solidFill>
                <a:latin typeface="Book Antiqua" pitchFamily="18" charset="0"/>
              </a:rPr>
              <a:t>MENOLAK HARTA WARISAN</a:t>
            </a:r>
          </a:p>
        </p:txBody>
      </p:sp>
      <p:sp>
        <p:nvSpPr>
          <p:cNvPr id="4" name="Rounded Rectangle 3"/>
          <p:cNvSpPr/>
          <p:nvPr/>
        </p:nvSpPr>
        <p:spPr>
          <a:xfrm>
            <a:off x="228600" y="1371600"/>
            <a:ext cx="8686800" cy="5257800"/>
          </a:xfrm>
          <a:prstGeom prst="roundRect">
            <a:avLst/>
          </a:prstGeom>
          <a:solidFill>
            <a:srgbClr val="0070C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Times New Roman" pitchFamily="18" charset="0"/>
                <a:cs typeface="Times New Roman" pitchFamily="18" charset="0"/>
              </a:rPr>
              <a:t>	Sikap </a:t>
            </a:r>
            <a:r>
              <a:rPr lang="id-ID" sz="1800" b="1" dirty="0" smtClean="0">
                <a:solidFill>
                  <a:srgbClr val="008000"/>
                </a:solidFill>
                <a:latin typeface="Times New Roman" pitchFamily="18" charset="0"/>
                <a:cs typeface="Times New Roman" pitchFamily="18" charset="0"/>
              </a:rPr>
              <a:t>MENOLAK HARTA WARISAN</a:t>
            </a:r>
            <a:r>
              <a:rPr lang="id-ID" sz="1800" dirty="0" smtClean="0">
                <a:solidFill>
                  <a:schemeClr val="tx1"/>
                </a:solidFill>
                <a:latin typeface="Times New Roman" pitchFamily="18" charset="0"/>
                <a:cs typeface="Times New Roman" pitchFamily="18" charset="0"/>
              </a:rPr>
              <a:t> ini menurut pasal 1057 BW ditentukan ada dua macam cara, yaitu dengan cara tegas, yaitu dengan cara membuat keterangan menbolak pada Panitera Pengadilan Negeri di wilayah hukum mana harta warisan tersebut berada.</a:t>
            </a:r>
          </a:p>
          <a:p>
            <a:pPr algn="just">
              <a:lnSpc>
                <a:spcPct val="150000"/>
              </a:lnSpc>
            </a:pPr>
            <a:r>
              <a:rPr lang="id-ID" sz="1800" dirty="0" smtClean="0">
                <a:solidFill>
                  <a:schemeClr val="tx1"/>
                </a:solidFill>
                <a:latin typeface="Times New Roman" pitchFamily="18" charset="0"/>
                <a:cs typeface="Times New Roman" pitchFamily="18" charset="0"/>
              </a:rPr>
              <a:t>	Akibat penolakan tersebut, menurut pasal 1059 BW adalah berlaku surut dihitung sejak saat meninggalnya peninggal warisan sehingga si penilak warisan tersebut dianggap tidak pernah ada.</a:t>
            </a:r>
          </a:p>
          <a:p>
            <a:pPr algn="just">
              <a:lnSpc>
                <a:spcPct val="150000"/>
              </a:lnSpc>
            </a:pPr>
            <a:r>
              <a:rPr lang="id-ID" sz="1800" dirty="0" smtClean="0">
                <a:solidFill>
                  <a:schemeClr val="tx1"/>
                </a:solidFill>
                <a:latin typeface="Times New Roman" pitchFamily="18" charset="0"/>
                <a:cs typeface="Times New Roman" pitchFamily="18" charset="0"/>
              </a:rPr>
              <a:t>	 Dengan penolakan ahli waris tersebut untuk menerima warisan, maka terdapat kemungkinan bahwa hal ini akan merugikan crediteur yang mempunyai piutang kepada si meninggal, jika demikian maka oleh pasal 1061 BW, diberi kemungkinan kepada crediteur tersebut untuk meminta kepada hakim agar ia diberi kuasa untuk mengganti menerima harta warisan atas nama.</a:t>
            </a: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600200"/>
            <a:ext cx="8686800" cy="4800600"/>
          </a:xfrm>
          <a:prstGeom prst="rect">
            <a:avLst/>
          </a:prstGeom>
          <a:noFill/>
          <a:ln w="50800" cmpd="sng">
            <a:solidFill>
              <a:srgbClr val="6633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id-ID" sz="1800" dirty="0" smtClean="0">
                <a:solidFill>
                  <a:schemeClr val="tx1"/>
                </a:solidFill>
              </a:rPr>
              <a:t>	Sebagaimana telah kita ketahui, bahwa seseorang itu berhak untuk memberikan hartanya kepada siapa saja. Bebas. Walaupun orang yang diberi tersebut tidak memiliki hubungan pertalian saudara, namun kebebasan tersebut adalah terbatas oleh ketentuan undang-undang. Pembatasan tersebut adalah merpakan upaya undang-undang. Pembatasan tersebut adalah merupakan upaya undang-undang untuk melindungi orang-orang yang termasuk keluarga sedarah dari si peninggal warisan.</a:t>
            </a:r>
          </a:p>
          <a:p>
            <a:pPr>
              <a:lnSpc>
                <a:spcPct val="150000"/>
              </a:lnSpc>
            </a:pPr>
            <a:r>
              <a:rPr lang="id-ID" sz="1800" dirty="0" smtClean="0">
                <a:solidFill>
                  <a:schemeClr val="tx1"/>
                </a:solidFill>
              </a:rPr>
              <a:t>	Bagi mereka ini undang-undang telah memberikan bagian tertentu yang tidak boleh dikurangi dengan cara apapun oleh si pewaris/peninggal harta warisan. Bagian ini sering disebut dengan bagian mutlak atau legitieme portie dan orang-orang yang mempunyai hak legitieme portie ini sering disebut legitimaris.</a:t>
            </a:r>
            <a:endParaRPr lang="id-ID" sz="1800" b="1" dirty="0">
              <a:solidFill>
                <a:schemeClr val="tx1"/>
              </a:solidFill>
              <a:latin typeface="Times New Roman" pitchFamily="18" charset="0"/>
              <a:cs typeface="Times New Roman" pitchFamily="18" charset="0"/>
            </a:endParaRPr>
          </a:p>
        </p:txBody>
      </p:sp>
      <p:sp>
        <p:nvSpPr>
          <p:cNvPr id="7" name="Up Ribbon 6"/>
          <p:cNvSpPr/>
          <p:nvPr/>
        </p:nvSpPr>
        <p:spPr>
          <a:xfrm>
            <a:off x="1143000" y="304800"/>
            <a:ext cx="6781800" cy="990600"/>
          </a:xfrm>
          <a:prstGeom prst="ribbon2">
            <a:avLst>
              <a:gd name="adj1" fmla="val 16667"/>
              <a:gd name="adj2" fmla="val 67293"/>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smtClean="0">
                <a:solidFill>
                  <a:schemeClr val="tx1"/>
                </a:solidFill>
                <a:latin typeface="Book Antiqua" pitchFamily="18" charset="0"/>
              </a:rPr>
              <a:t>LEGITIEME PORTIE</a:t>
            </a:r>
            <a:endParaRPr lang="id-ID" sz="3200" dirty="0" smtClean="0">
              <a:solidFill>
                <a:schemeClr val="tx1"/>
              </a:solidFill>
              <a:latin typeface="Book Antiqua" pitchFamily="18" charset="0"/>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752600"/>
            <a:ext cx="8610600" cy="4343400"/>
          </a:xfrm>
          <a:prstGeom prst="rect">
            <a:avLst/>
          </a:prstGeom>
          <a:solidFill>
            <a:schemeClr val="accent1">
              <a:alpha val="9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Book Antiqua" pitchFamily="18" charset="0"/>
                <a:cs typeface="Times New Roman" pitchFamily="18" charset="0"/>
              </a:rPr>
              <a:t>	Adapun S</a:t>
            </a:r>
            <a:r>
              <a:rPr lang="id-ID" sz="1800" b="1" dirty="0" smtClean="0">
                <a:solidFill>
                  <a:schemeClr val="tx1"/>
                </a:solidFill>
                <a:latin typeface="Book Antiqua" pitchFamily="18" charset="0"/>
                <a:cs typeface="Times New Roman" pitchFamily="18" charset="0"/>
              </a:rPr>
              <a:t>yarat-syarat</a:t>
            </a:r>
            <a:r>
              <a:rPr lang="id-ID" sz="1800" dirty="0" smtClean="0">
                <a:solidFill>
                  <a:schemeClr val="tx1"/>
                </a:solidFill>
                <a:latin typeface="Book Antiqua" pitchFamily="18" charset="0"/>
                <a:cs typeface="Times New Roman" pitchFamily="18" charset="0"/>
              </a:rPr>
              <a:t> yang harus dipenuhi agar seseorang tersebut memperoleh kedudukan sebagai </a:t>
            </a:r>
            <a:r>
              <a:rPr lang="id-ID" sz="1800" b="1" dirty="0" smtClean="0">
                <a:solidFill>
                  <a:srgbClr val="0070C0"/>
                </a:solidFill>
                <a:latin typeface="Book Antiqua" pitchFamily="18" charset="0"/>
                <a:cs typeface="Times New Roman" pitchFamily="18" charset="0"/>
              </a:rPr>
              <a:t>legitimaris</a:t>
            </a:r>
            <a:r>
              <a:rPr lang="id-ID" sz="1800" dirty="0" smtClean="0">
                <a:solidFill>
                  <a:schemeClr val="tx1"/>
                </a:solidFill>
                <a:latin typeface="Book Antiqua" pitchFamily="18" charset="0"/>
                <a:cs typeface="Times New Roman" pitchFamily="18" charset="0"/>
              </a:rPr>
              <a:t> adalah :</a:t>
            </a:r>
          </a:p>
          <a:p>
            <a:pPr marL="342900" lvl="0" indent="-342900" algn="just">
              <a:lnSpc>
                <a:spcPct val="150000"/>
              </a:lnSpc>
              <a:buFont typeface="+mj-lt"/>
              <a:buAutoNum type="arabicPeriod"/>
            </a:pPr>
            <a:r>
              <a:rPr lang="id-ID" sz="1800" dirty="0" smtClean="0">
                <a:solidFill>
                  <a:schemeClr val="tx1"/>
                </a:solidFill>
                <a:latin typeface="Book Antiqua" pitchFamily="18" charset="0"/>
                <a:cs typeface="Times New Roman" pitchFamily="18" charset="0"/>
              </a:rPr>
              <a:t>Orang tersebut adalah keluarga sedarah dalam garis lurus.</a:t>
            </a:r>
          </a:p>
          <a:p>
            <a:pPr marL="342900" indent="-342900" algn="just">
              <a:lnSpc>
                <a:spcPct val="150000"/>
              </a:lnSpc>
              <a:buFont typeface="+mj-lt"/>
              <a:buAutoNum type="arabicPeriod"/>
            </a:pPr>
            <a:r>
              <a:rPr lang="id-ID" sz="1800" dirty="0" smtClean="0">
                <a:solidFill>
                  <a:schemeClr val="tx1"/>
                </a:solidFill>
                <a:latin typeface="Book Antiqua" pitchFamily="18" charset="0"/>
                <a:cs typeface="Times New Roman" pitchFamily="18" charset="0"/>
              </a:rPr>
              <a:t>Orang tersebut adalah merupakan ahli waris menurut ketentuan undang-undang pada saat si peninggal warisan/ pewaris meninggal dunia.</a:t>
            </a:r>
          </a:p>
          <a:p>
            <a:pPr algn="just">
              <a:lnSpc>
                <a:spcPct val="150000"/>
              </a:lnSpc>
            </a:pPr>
            <a:r>
              <a:rPr lang="id-ID" sz="1800" b="1" dirty="0" smtClean="0">
                <a:solidFill>
                  <a:srgbClr val="FF0000"/>
                </a:solidFill>
                <a:latin typeface="Book Antiqua" pitchFamily="18" charset="0"/>
                <a:cs typeface="Times New Roman" pitchFamily="18" charset="0"/>
              </a:rPr>
              <a:t>Legitieme Portie</a:t>
            </a:r>
            <a:r>
              <a:rPr lang="id-ID" sz="1800" dirty="0" smtClean="0">
                <a:solidFill>
                  <a:schemeClr val="tx1"/>
                </a:solidFill>
                <a:latin typeface="Book Antiqua" pitchFamily="18" charset="0"/>
                <a:cs typeface="Times New Roman" pitchFamily="18" charset="0"/>
              </a:rPr>
              <a:t> ini harus dihitung apabila :</a:t>
            </a:r>
          </a:p>
          <a:p>
            <a:pPr marL="342900" lvl="0" indent="-342900" algn="just">
              <a:lnSpc>
                <a:spcPct val="150000"/>
              </a:lnSpc>
              <a:buFont typeface="+mj-lt"/>
              <a:buAutoNum type="arabicPeriod"/>
            </a:pPr>
            <a:r>
              <a:rPr lang="id-ID" sz="1800" dirty="0" smtClean="0">
                <a:solidFill>
                  <a:schemeClr val="tx1"/>
                </a:solidFill>
                <a:latin typeface="Book Antiqua" pitchFamily="18" charset="0"/>
                <a:cs typeface="Times New Roman" pitchFamily="18" charset="0"/>
              </a:rPr>
              <a:t>Salah satu atau beberapa ahli waris menuntut haknya.</a:t>
            </a:r>
          </a:p>
          <a:p>
            <a:pPr marL="342900" indent="-342900" algn="just">
              <a:lnSpc>
                <a:spcPct val="150000"/>
              </a:lnSpc>
              <a:buFont typeface="+mj-lt"/>
              <a:buAutoNum type="arabicPeriod"/>
            </a:pPr>
            <a:r>
              <a:rPr lang="id-ID" sz="1800" dirty="0" smtClean="0">
                <a:solidFill>
                  <a:schemeClr val="tx1"/>
                </a:solidFill>
                <a:latin typeface="Book Antiqua" pitchFamily="18" charset="0"/>
                <a:cs typeface="Times New Roman" pitchFamily="18" charset="0"/>
              </a:rPr>
              <a:t>Atau, salah satu/beberapa orang ahli waris/legitimaris masih ada di bawah umur (minder jarig).</a:t>
            </a:r>
            <a:endParaRPr lang="id-ID" sz="1800" b="1" dirty="0">
              <a:solidFill>
                <a:schemeClr val="tx1"/>
              </a:solidFill>
              <a:latin typeface="Book Antiqua" pitchFamily="18" charset="0"/>
              <a:cs typeface="Times New Roman" pitchFamily="18" charset="0"/>
            </a:endParaRPr>
          </a:p>
        </p:txBody>
      </p:sp>
      <p:pic>
        <p:nvPicPr>
          <p:cNvPr id="4" name="Picture 26" descr="bd05515_"/>
          <p:cNvPicPr>
            <a:picLocks noChangeAspect="1" noChangeArrowheads="1"/>
          </p:cNvPicPr>
          <p:nvPr/>
        </p:nvPicPr>
        <p:blipFill>
          <a:blip r:embed="rId3"/>
          <a:srcRect/>
          <a:stretch>
            <a:fillRect/>
          </a:stretch>
        </p:blipFill>
        <p:spPr bwMode="auto">
          <a:xfrm>
            <a:off x="76200" y="120555"/>
            <a:ext cx="1447800" cy="1555845"/>
          </a:xfrm>
          <a:prstGeom prst="rect">
            <a:avLst/>
          </a:prstGeom>
          <a:noFill/>
        </p:spPr>
      </p:pic>
      <p:sp>
        <p:nvSpPr>
          <p:cNvPr id="6" name="TextBox 5"/>
          <p:cNvSpPr txBox="1"/>
          <p:nvPr/>
        </p:nvSpPr>
        <p:spPr>
          <a:xfrm>
            <a:off x="76200" y="6477000"/>
            <a:ext cx="571504" cy="33855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600" dirty="0" smtClean="0"/>
              <a:t>92</a:t>
            </a:r>
            <a:endParaRPr lang="id-ID" sz="1600" dirty="0"/>
          </a:p>
        </p:txBody>
      </p:sp>
      <p:sp>
        <p:nvSpPr>
          <p:cNvPr id="7" name="Rectangle 6"/>
          <p:cNvSpPr/>
          <p:nvPr/>
        </p:nvSpPr>
        <p:spPr>
          <a:xfrm>
            <a:off x="5943600" y="6781800"/>
            <a:ext cx="3581400" cy="152400"/>
          </a:xfrm>
          <a:prstGeom prst="rect">
            <a:avLst/>
          </a:prstGeom>
          <a:no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lvl="0" algn="ctr"/>
            <a:r>
              <a:rPr lang="id-ID" sz="1200" dirty="0" smtClean="0">
                <a:solidFill>
                  <a:schemeClr val="tx1"/>
                </a:solidFill>
                <a:latin typeface="Tempus Sans ITC" pitchFamily="82" charset="0"/>
              </a:rPr>
              <a:t>Dr. HENNY TANUWIDJAJA, S.H, Sp.N</a:t>
            </a:r>
            <a:endParaRPr lang="en-US" sz="1200" dirty="0" smtClean="0">
              <a:solidFill>
                <a:schemeClr val="tx1"/>
              </a:solidFill>
              <a:latin typeface="Tempus Sans ITC" pitchFamily="82" charset="0"/>
            </a:endParaRPr>
          </a:p>
          <a:p>
            <a:pPr algn="ctr"/>
            <a:endParaRPr lang="id-ID" sz="1200" dirty="0">
              <a:solidFill>
                <a:schemeClr val="tx1"/>
              </a:solidFil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09600"/>
            <a:ext cx="7620000" cy="2514600"/>
          </a:xfrm>
          <a:prstGeom prst="rect">
            <a:avLst/>
          </a:prstGeom>
          <a:solidFill>
            <a:schemeClr val="accent1">
              <a:alpha val="9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b="1" dirty="0" smtClean="0">
                <a:solidFill>
                  <a:schemeClr val="tx1"/>
                </a:solidFill>
                <a:latin typeface="Book Antiqua" pitchFamily="18" charset="0"/>
                <a:cs typeface="Times New Roman" pitchFamily="18" charset="0"/>
              </a:rPr>
              <a:t>Contoh  I  :</a:t>
            </a:r>
          </a:p>
          <a:p>
            <a:pPr marL="3952875" algn="just"/>
            <a:r>
              <a:rPr lang="id-ID" sz="1800" dirty="0" smtClean="0">
                <a:solidFill>
                  <a:schemeClr val="tx1"/>
                </a:solidFill>
              </a:rPr>
              <a:t>P meninggal dunia dengan meninggalkan 2 orang anak, yaitu C dan D. Legitimaris adalah C dan D, sebab adalah keluarga sedarah P dalam garis lurus dan C dan D tersebut adalah ahli waris ab-intestato.</a:t>
            </a:r>
            <a:endParaRPr lang="id-ID" sz="1800" b="1" dirty="0">
              <a:solidFill>
                <a:schemeClr val="tx1"/>
              </a:solidFill>
              <a:latin typeface="Book Antiqua" pitchFamily="18" charset="0"/>
              <a:cs typeface="Times New Roman" pitchFamily="18" charset="0"/>
            </a:endParaRPr>
          </a:p>
        </p:txBody>
      </p:sp>
      <p:grpSp>
        <p:nvGrpSpPr>
          <p:cNvPr id="205826" name="Group 2"/>
          <p:cNvGrpSpPr>
            <a:grpSpLocks/>
          </p:cNvGrpSpPr>
          <p:nvPr/>
        </p:nvGrpSpPr>
        <p:grpSpPr bwMode="auto">
          <a:xfrm>
            <a:off x="1676400" y="990600"/>
            <a:ext cx="2133600" cy="1752600"/>
            <a:chOff x="2086" y="1637"/>
            <a:chExt cx="2252" cy="2192"/>
          </a:xfrm>
        </p:grpSpPr>
        <p:sp>
          <p:nvSpPr>
            <p:cNvPr id="205827" name="Text Box 3"/>
            <p:cNvSpPr txBox="1">
              <a:spLocks noChangeArrowheads="1"/>
            </p:cNvSpPr>
            <p:nvPr/>
          </p:nvSpPr>
          <p:spPr bwMode="auto">
            <a:xfrm>
              <a:off x="3116" y="1637"/>
              <a:ext cx="537" cy="32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2000" b="0" i="0" u="none" strike="noStrike" cap="none" normalizeH="0" baseline="0" dirty="0" smtClean="0">
                  <a:ln>
                    <a:noFill/>
                  </a:ln>
                  <a:solidFill>
                    <a:schemeClr val="tx1"/>
                  </a:solidFill>
                  <a:effectLst/>
                  <a:latin typeface="Calibri" pitchFamily="34" charset="0"/>
                  <a:cs typeface="Arial" pitchFamily="34" charset="0"/>
                </a:rPr>
                <a:t>P</a:t>
              </a:r>
              <a:r>
                <a:rPr kumimoji="0" lang="id-ID" sz="2000" b="0" i="0" u="none" strike="noStrike" cap="none" normalizeH="0" baseline="30000" dirty="0" smtClean="0">
                  <a:ln>
                    <a:noFill/>
                  </a:ln>
                  <a:solidFill>
                    <a:schemeClr val="tx1"/>
                  </a:solidFill>
                  <a:effectLst/>
                  <a:latin typeface="Calibri" pitchFamily="34" charset="0"/>
                  <a:cs typeface="Arial" pitchFamily="34" charset="0"/>
                </a:rPr>
                <a:t>+</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28" name="Text Box 4"/>
            <p:cNvSpPr txBox="1">
              <a:spLocks noChangeArrowheads="1"/>
            </p:cNvSpPr>
            <p:nvPr/>
          </p:nvSpPr>
          <p:spPr bwMode="auto">
            <a:xfrm>
              <a:off x="2086" y="3488"/>
              <a:ext cx="537" cy="32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2000" b="0" i="0" u="none" strike="noStrike" cap="none" normalizeH="0" baseline="0" smtClean="0">
                  <a:ln>
                    <a:noFill/>
                  </a:ln>
                  <a:solidFill>
                    <a:schemeClr val="tx1"/>
                  </a:solidFill>
                  <a:effectLst/>
                  <a:latin typeface="Calibri" pitchFamily="34" charset="0"/>
                  <a:cs typeface="Arial" pitchFamily="34" charset="0"/>
                </a:rPr>
                <a:t>C</a:t>
              </a:r>
              <a:endParaRPr kumimoji="0" lang="id-ID" sz="2000" b="0" i="0" u="none" strike="noStrike" cap="none" normalizeH="0" baseline="0" smtClean="0">
                <a:ln>
                  <a:noFill/>
                </a:ln>
                <a:solidFill>
                  <a:schemeClr val="tx1"/>
                </a:solidFill>
                <a:effectLst/>
                <a:latin typeface="Arial" pitchFamily="34" charset="0"/>
                <a:cs typeface="Arial" pitchFamily="34" charset="0"/>
              </a:endParaRPr>
            </a:p>
          </p:txBody>
        </p:sp>
        <p:sp>
          <p:nvSpPr>
            <p:cNvPr id="205829" name="Text Box 5"/>
            <p:cNvSpPr txBox="1">
              <a:spLocks noChangeArrowheads="1"/>
            </p:cNvSpPr>
            <p:nvPr/>
          </p:nvSpPr>
          <p:spPr bwMode="auto">
            <a:xfrm>
              <a:off x="3801" y="3501"/>
              <a:ext cx="537" cy="32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2000" b="0" i="0" u="none" strike="noStrike" cap="none" normalizeH="0" baseline="0" smtClean="0">
                  <a:ln>
                    <a:noFill/>
                  </a:ln>
                  <a:solidFill>
                    <a:schemeClr val="tx1"/>
                  </a:solidFill>
                  <a:effectLst/>
                  <a:latin typeface="Calibri" pitchFamily="34" charset="0"/>
                  <a:cs typeface="Arial" pitchFamily="34" charset="0"/>
                </a:rPr>
                <a:t>D</a:t>
              </a:r>
              <a:endParaRPr kumimoji="0" lang="id-ID" sz="2000" b="0" i="0" u="none" strike="noStrike" cap="none" normalizeH="0" baseline="0" smtClean="0">
                <a:ln>
                  <a:noFill/>
                </a:ln>
                <a:solidFill>
                  <a:schemeClr val="tx1"/>
                </a:solidFill>
                <a:effectLst/>
                <a:latin typeface="Arial" pitchFamily="34" charset="0"/>
                <a:cs typeface="Arial" pitchFamily="34" charset="0"/>
              </a:endParaRPr>
            </a:p>
          </p:txBody>
        </p:sp>
        <p:cxnSp>
          <p:nvCxnSpPr>
            <p:cNvPr id="205830" name="AutoShape 6"/>
            <p:cNvCxnSpPr>
              <a:cxnSpLocks noChangeShapeType="1"/>
            </p:cNvCxnSpPr>
            <p:nvPr/>
          </p:nvCxnSpPr>
          <p:spPr bwMode="auto">
            <a:xfrm rot="1800000">
              <a:off x="2710" y="1825"/>
              <a:ext cx="0" cy="1741"/>
            </a:xfrm>
            <a:prstGeom prst="straightConnector1">
              <a:avLst/>
            </a:prstGeom>
            <a:noFill/>
            <a:ln w="9525">
              <a:solidFill>
                <a:srgbClr val="000000"/>
              </a:solidFill>
              <a:round/>
              <a:headEnd/>
              <a:tailEnd type="oval" w="med" len="med"/>
            </a:ln>
          </p:spPr>
        </p:cxnSp>
        <p:cxnSp>
          <p:nvCxnSpPr>
            <p:cNvPr id="205831" name="AutoShape 7"/>
            <p:cNvCxnSpPr>
              <a:cxnSpLocks noChangeShapeType="1"/>
            </p:cNvCxnSpPr>
            <p:nvPr/>
          </p:nvCxnSpPr>
          <p:spPr bwMode="auto">
            <a:xfrm rot="19800000">
              <a:off x="3408" y="1812"/>
              <a:ext cx="0" cy="1741"/>
            </a:xfrm>
            <a:prstGeom prst="straightConnector1">
              <a:avLst/>
            </a:prstGeom>
            <a:noFill/>
            <a:ln w="9525">
              <a:solidFill>
                <a:srgbClr val="000000"/>
              </a:solidFill>
              <a:round/>
              <a:headEnd/>
              <a:tailEnd/>
            </a:ln>
          </p:spPr>
        </p:cxnSp>
        <p:sp>
          <p:nvSpPr>
            <p:cNvPr id="205832" name="AutoShape 8"/>
            <p:cNvSpPr>
              <a:spLocks noChangeArrowheads="1"/>
            </p:cNvSpPr>
            <p:nvPr/>
          </p:nvSpPr>
          <p:spPr bwMode="auto">
            <a:xfrm>
              <a:off x="3695" y="3371"/>
              <a:ext cx="143" cy="14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
        <p:nvSpPr>
          <p:cNvPr id="13" name="Rectangle 12"/>
          <p:cNvSpPr/>
          <p:nvPr/>
        </p:nvSpPr>
        <p:spPr>
          <a:xfrm>
            <a:off x="685800" y="3352800"/>
            <a:ext cx="7620000" cy="2819400"/>
          </a:xfrm>
          <a:prstGeom prst="rect">
            <a:avLst/>
          </a:prstGeom>
          <a:solidFill>
            <a:schemeClr val="accent1">
              <a:alpha val="9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b="1" dirty="0" smtClean="0">
                <a:solidFill>
                  <a:schemeClr val="tx1"/>
                </a:solidFill>
                <a:latin typeface="Book Antiqua" pitchFamily="18" charset="0"/>
                <a:cs typeface="Times New Roman" pitchFamily="18" charset="0"/>
              </a:rPr>
              <a:t>Contoh  II  :</a:t>
            </a:r>
          </a:p>
          <a:p>
            <a:pPr marL="3317875" algn="just"/>
            <a:r>
              <a:rPr lang="id-ID" sz="1800" dirty="0" smtClean="0">
                <a:solidFill>
                  <a:schemeClr val="tx1"/>
                </a:solidFill>
              </a:rPr>
              <a:t>P meninggal dunia dengan meninggalkan A (kakek), B dan C (saudara). A bukan legitimaris, karena pada waktu meninggal nya P, A bukan ahli waris. Dan C dan B juga bukan karena tidak merupakan keluarga sedarah dalam garis lurus.</a:t>
            </a:r>
            <a:endParaRPr lang="id-ID" sz="1800" b="1" dirty="0">
              <a:solidFill>
                <a:schemeClr val="tx1"/>
              </a:solidFill>
              <a:latin typeface="Book Antiqua" pitchFamily="18" charset="0"/>
              <a:cs typeface="Times New Roman" pitchFamily="18" charset="0"/>
            </a:endParaRPr>
          </a:p>
        </p:txBody>
      </p:sp>
      <p:grpSp>
        <p:nvGrpSpPr>
          <p:cNvPr id="205833" name="Group 9"/>
          <p:cNvGrpSpPr>
            <a:grpSpLocks/>
          </p:cNvGrpSpPr>
          <p:nvPr/>
        </p:nvGrpSpPr>
        <p:grpSpPr bwMode="auto">
          <a:xfrm>
            <a:off x="1147445" y="4114881"/>
            <a:ext cx="2129155" cy="2133460"/>
            <a:chOff x="1270" y="4494"/>
            <a:chExt cx="3353" cy="3358"/>
          </a:xfrm>
        </p:grpSpPr>
        <p:sp>
          <p:nvSpPr>
            <p:cNvPr id="205834" name="Text Box 10"/>
            <p:cNvSpPr txBox="1">
              <a:spLocks noChangeArrowheads="1"/>
            </p:cNvSpPr>
            <p:nvPr/>
          </p:nvSpPr>
          <p:spPr bwMode="auto">
            <a:xfrm>
              <a:off x="1270" y="4494"/>
              <a:ext cx="353" cy="33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A</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35" name="Text Box 11"/>
            <p:cNvSpPr txBox="1">
              <a:spLocks noChangeArrowheads="1"/>
            </p:cNvSpPr>
            <p:nvPr/>
          </p:nvSpPr>
          <p:spPr bwMode="auto">
            <a:xfrm>
              <a:off x="1870" y="6715"/>
              <a:ext cx="353" cy="33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dirty="0" smtClean="0">
                  <a:ln>
                    <a:noFill/>
                  </a:ln>
                  <a:solidFill>
                    <a:schemeClr val="tx1"/>
                  </a:solidFill>
                  <a:effectLst/>
                  <a:latin typeface="Calibri" pitchFamily="34" charset="0"/>
                  <a:cs typeface="Arial" pitchFamily="34" charset="0"/>
                </a:rPr>
                <a:t>C</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36" name="Text Box 12"/>
            <p:cNvSpPr txBox="1">
              <a:spLocks noChangeArrowheads="1"/>
            </p:cNvSpPr>
            <p:nvPr/>
          </p:nvSpPr>
          <p:spPr bwMode="auto">
            <a:xfrm>
              <a:off x="2703" y="7123"/>
              <a:ext cx="1200" cy="72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lvl="0">
                <a:spcAft>
                  <a:spcPts val="1000"/>
                </a:spcAft>
              </a:pPr>
              <a:r>
                <a:rPr kumimoji="0" lang="id-ID" sz="1800" b="0" i="0" u="none" strike="noStrike" cap="none" normalizeH="0" baseline="0" dirty="0" smtClean="0">
                  <a:ln>
                    <a:noFill/>
                  </a:ln>
                  <a:solidFill>
                    <a:schemeClr val="tx1"/>
                  </a:solidFill>
                  <a:effectLst/>
                  <a:latin typeface="Calibri" pitchFamily="34" charset="0"/>
                  <a:cs typeface="Arial" pitchFamily="34" charset="0"/>
                </a:rPr>
                <a:t>P</a:t>
              </a:r>
              <a:r>
                <a:rPr lang="id-ID" sz="1800" baseline="30000" dirty="0" smtClean="0">
                  <a:latin typeface="Calibri" pitchFamily="34" charset="0"/>
                  <a:cs typeface="Arial" pitchFamily="34" charset="0"/>
                </a:rPr>
                <a:t> +</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37" name="Text Box 13"/>
            <p:cNvSpPr txBox="1">
              <a:spLocks noChangeArrowheads="1"/>
            </p:cNvSpPr>
            <p:nvPr/>
          </p:nvSpPr>
          <p:spPr bwMode="auto">
            <a:xfrm>
              <a:off x="3653" y="6753"/>
              <a:ext cx="353" cy="33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d-ID" sz="1800" b="0" i="0" u="none" strike="noStrike" cap="none" normalizeH="0" baseline="0" smtClean="0">
                  <a:ln>
                    <a:noFill/>
                  </a:ln>
                  <a:solidFill>
                    <a:schemeClr val="tx1"/>
                  </a:solidFill>
                  <a:effectLst/>
                  <a:latin typeface="Calibri" pitchFamily="34" charset="0"/>
                  <a:cs typeface="Arial" pitchFamily="34" charset="0"/>
                </a:rPr>
                <a:t>D</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5838" name="AutoShape 14"/>
            <p:cNvCxnSpPr>
              <a:cxnSpLocks noChangeShapeType="1"/>
            </p:cNvCxnSpPr>
            <p:nvPr/>
          </p:nvCxnSpPr>
          <p:spPr bwMode="auto">
            <a:xfrm>
              <a:off x="1950" y="4586"/>
              <a:ext cx="0" cy="733"/>
            </a:xfrm>
            <a:prstGeom prst="straightConnector1">
              <a:avLst/>
            </a:prstGeom>
            <a:noFill/>
            <a:ln w="9525">
              <a:solidFill>
                <a:srgbClr val="000000"/>
              </a:solidFill>
              <a:round/>
              <a:headEnd/>
              <a:tailEnd type="oval" w="med" len="med"/>
            </a:ln>
          </p:spPr>
        </p:cxnSp>
        <p:cxnSp>
          <p:nvCxnSpPr>
            <p:cNvPr id="205839" name="AutoShape 15"/>
            <p:cNvCxnSpPr>
              <a:cxnSpLocks noChangeShapeType="1"/>
            </p:cNvCxnSpPr>
            <p:nvPr/>
          </p:nvCxnSpPr>
          <p:spPr bwMode="auto">
            <a:xfrm>
              <a:off x="3050" y="5319"/>
              <a:ext cx="0" cy="1304"/>
            </a:xfrm>
            <a:prstGeom prst="straightConnector1">
              <a:avLst/>
            </a:prstGeom>
            <a:noFill/>
            <a:ln w="9525">
              <a:solidFill>
                <a:srgbClr val="000000"/>
              </a:solidFill>
              <a:round/>
              <a:headEnd/>
              <a:tailEnd/>
            </a:ln>
          </p:spPr>
        </p:cxnSp>
        <p:cxnSp>
          <p:nvCxnSpPr>
            <p:cNvPr id="205840" name="AutoShape 16"/>
            <p:cNvCxnSpPr>
              <a:cxnSpLocks noChangeShapeType="1"/>
            </p:cNvCxnSpPr>
            <p:nvPr/>
          </p:nvCxnSpPr>
          <p:spPr bwMode="auto">
            <a:xfrm rot="1800000">
              <a:off x="2662" y="5241"/>
              <a:ext cx="0" cy="1474"/>
            </a:xfrm>
            <a:prstGeom prst="straightConnector1">
              <a:avLst/>
            </a:prstGeom>
            <a:noFill/>
            <a:ln w="9525">
              <a:solidFill>
                <a:srgbClr val="000000"/>
              </a:solidFill>
              <a:round/>
              <a:headEnd/>
              <a:tailEnd type="oval" w="med" len="med"/>
            </a:ln>
          </p:spPr>
        </p:cxnSp>
        <p:cxnSp>
          <p:nvCxnSpPr>
            <p:cNvPr id="205841" name="AutoShape 17"/>
            <p:cNvCxnSpPr>
              <a:cxnSpLocks noChangeShapeType="1"/>
            </p:cNvCxnSpPr>
            <p:nvPr/>
          </p:nvCxnSpPr>
          <p:spPr bwMode="auto">
            <a:xfrm rot="19800000">
              <a:off x="3422" y="5242"/>
              <a:ext cx="0" cy="1474"/>
            </a:xfrm>
            <a:prstGeom prst="straightConnector1">
              <a:avLst/>
            </a:prstGeom>
            <a:noFill/>
            <a:ln w="9525">
              <a:solidFill>
                <a:srgbClr val="000000"/>
              </a:solidFill>
              <a:round/>
              <a:headEnd/>
              <a:tailEnd type="oval" w="med" len="med"/>
            </a:ln>
          </p:spPr>
        </p:cxnSp>
        <p:cxnSp>
          <p:nvCxnSpPr>
            <p:cNvPr id="205842" name="AutoShape 18"/>
            <p:cNvCxnSpPr>
              <a:cxnSpLocks noChangeShapeType="1"/>
            </p:cNvCxnSpPr>
            <p:nvPr/>
          </p:nvCxnSpPr>
          <p:spPr bwMode="auto">
            <a:xfrm>
              <a:off x="1963" y="5319"/>
              <a:ext cx="2268" cy="0"/>
            </a:xfrm>
            <a:prstGeom prst="straightConnector1">
              <a:avLst/>
            </a:prstGeom>
            <a:noFill/>
            <a:ln w="9525">
              <a:solidFill>
                <a:srgbClr val="000000"/>
              </a:solidFill>
              <a:round/>
              <a:headEnd/>
              <a:tailEnd/>
            </a:ln>
          </p:spPr>
        </p:cxnSp>
        <p:sp>
          <p:nvSpPr>
            <p:cNvPr id="205843" name="AutoShape 19"/>
            <p:cNvSpPr>
              <a:spLocks noChangeArrowheads="1"/>
            </p:cNvSpPr>
            <p:nvPr/>
          </p:nvSpPr>
          <p:spPr bwMode="auto">
            <a:xfrm>
              <a:off x="1743" y="4494"/>
              <a:ext cx="360" cy="36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5844" name="AutoShape 20"/>
            <p:cNvSpPr>
              <a:spLocks noChangeArrowheads="1"/>
            </p:cNvSpPr>
            <p:nvPr/>
          </p:nvSpPr>
          <p:spPr bwMode="auto">
            <a:xfrm>
              <a:off x="4205" y="5108"/>
              <a:ext cx="418" cy="34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5845" name="AutoShape 21"/>
            <p:cNvSpPr>
              <a:spLocks noChangeArrowheads="1"/>
            </p:cNvSpPr>
            <p:nvPr/>
          </p:nvSpPr>
          <p:spPr bwMode="auto">
            <a:xfrm>
              <a:off x="2853" y="6610"/>
              <a:ext cx="450" cy="403"/>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914400"/>
            <a:ext cx="8153400" cy="685800"/>
          </a:xfrm>
          <a:prstGeom prst="roundRect">
            <a:avLst/>
          </a:prstGeom>
          <a:noFill/>
          <a:ln w="44450" cmpd="db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Legitieme Portie Masing-masing Legitimaris</a:t>
            </a:r>
            <a:endParaRPr lang="id-ID" dirty="0" smtClean="0">
              <a:solidFill>
                <a:schemeClr val="tx1"/>
              </a:solidFill>
            </a:endParaRPr>
          </a:p>
        </p:txBody>
      </p:sp>
      <p:sp>
        <p:nvSpPr>
          <p:cNvPr id="3" name="Rectangle 2"/>
          <p:cNvSpPr/>
          <p:nvPr/>
        </p:nvSpPr>
        <p:spPr>
          <a:xfrm>
            <a:off x="304800" y="2057400"/>
            <a:ext cx="8382000" cy="3962400"/>
          </a:xfrm>
          <a:prstGeom prst="rect">
            <a:avLst/>
          </a:prstGeom>
          <a:solidFill>
            <a:srgbClr val="FFFF00">
              <a:alpha val="36000"/>
            </a:srgbClr>
          </a:solidFill>
          <a:ln w="50800" cmpd="dbl">
            <a:solidFill>
              <a:srgbClr val="0070C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50000"/>
              </a:lnSpc>
              <a:buFont typeface="+mj-lt"/>
              <a:buAutoNum type="arabicPeriod"/>
            </a:pPr>
            <a:r>
              <a:rPr lang="id-ID" sz="1800" dirty="0" smtClean="0">
                <a:solidFill>
                  <a:schemeClr val="tx1"/>
                </a:solidFill>
                <a:latin typeface="Book Antiqua" pitchFamily="18" charset="0"/>
              </a:rPr>
              <a:t>Legitieme Portie untuk anak keturunan yang sah adalah sebagai berikut :</a:t>
            </a:r>
          </a:p>
          <a:p>
            <a:pPr marL="800100" lvl="1" indent="-342900">
              <a:lnSpc>
                <a:spcPct val="150000"/>
              </a:lnSpc>
              <a:buFont typeface="+mj-lt"/>
              <a:buAutoNum type="alphaLcPeriod"/>
            </a:pPr>
            <a:r>
              <a:rPr lang="id-ID" sz="1800" dirty="0" smtClean="0">
                <a:solidFill>
                  <a:schemeClr val="tx1"/>
                </a:solidFill>
                <a:latin typeface="Book Antiqua" pitchFamily="18" charset="0"/>
              </a:rPr>
              <a:t>Satu orang anak LP-nya adalah ½ dari bagian menurut undang-undang.</a:t>
            </a:r>
          </a:p>
          <a:p>
            <a:pPr marL="800100" lvl="1" indent="-342900">
              <a:lnSpc>
                <a:spcPct val="150000"/>
              </a:lnSpc>
              <a:buFont typeface="+mj-lt"/>
              <a:buAutoNum type="alphaLcPeriod"/>
            </a:pPr>
            <a:r>
              <a:rPr lang="id-ID" sz="1800" dirty="0" smtClean="0">
                <a:solidFill>
                  <a:schemeClr val="tx1"/>
                </a:solidFill>
                <a:latin typeface="Book Antiqua" pitchFamily="18" charset="0"/>
              </a:rPr>
              <a:t>Dua orang anak LP-nya adalah 2/3 dari bagian menurut undang-undang</a:t>
            </a:r>
          </a:p>
          <a:p>
            <a:pPr marL="800100" lvl="1" indent="-342900">
              <a:lnSpc>
                <a:spcPct val="150000"/>
              </a:lnSpc>
              <a:buFont typeface="+mj-lt"/>
              <a:buAutoNum type="alphaLcPeriod"/>
            </a:pPr>
            <a:r>
              <a:rPr lang="id-ID" sz="1800" dirty="0" smtClean="0">
                <a:solidFill>
                  <a:schemeClr val="tx1"/>
                </a:solidFill>
                <a:latin typeface="Book Antiqua" pitchFamily="18" charset="0"/>
              </a:rPr>
              <a:t>Tiga orang anak LP-nya adalah ¾ dari bagian menurut undang-undang.</a:t>
            </a:r>
          </a:p>
          <a:p>
            <a:pPr marL="342900" lvl="0" indent="-342900">
              <a:lnSpc>
                <a:spcPct val="150000"/>
              </a:lnSpc>
              <a:buFont typeface="+mj-lt"/>
              <a:buAutoNum type="arabicPeriod" startAt="2"/>
            </a:pPr>
            <a:r>
              <a:rPr lang="id-ID" sz="1800" dirty="0" smtClean="0">
                <a:solidFill>
                  <a:schemeClr val="tx1"/>
                </a:solidFill>
                <a:latin typeface="Book Antiqua" pitchFamily="18" charset="0"/>
              </a:rPr>
              <a:t>Bagian mutlak/LP untuk keluarga sedarah dalam garis lurus ke atas adalah ½ dari bagian menurut undang-undang.</a:t>
            </a:r>
          </a:p>
          <a:p>
            <a:pPr marL="342900" indent="-342900">
              <a:lnSpc>
                <a:spcPct val="150000"/>
              </a:lnSpc>
              <a:buFont typeface="+mj-lt"/>
              <a:buAutoNum type="arabicPeriod" startAt="3"/>
            </a:pPr>
            <a:r>
              <a:rPr lang="id-ID" sz="1800" dirty="0" smtClean="0">
                <a:solidFill>
                  <a:schemeClr val="tx1"/>
                </a:solidFill>
                <a:latin typeface="Book Antiqua" pitchFamily="18" charset="0"/>
              </a:rPr>
              <a:t>Bagian mutlak/LP untuk anak luar kawin adalah ½ dari bagian menurut undang-undang.</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762000"/>
            <a:ext cx="8534400" cy="5791200"/>
          </a:xfrm>
          <a:prstGeom prst="roundRect">
            <a:avLst/>
          </a:prstGeom>
          <a:solidFill>
            <a:srgbClr val="FFFF00">
              <a:alpha val="52000"/>
            </a:srgbClr>
          </a:solidFill>
          <a:ln w="1079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id-ID" sz="1800" dirty="0" smtClean="0">
                <a:solidFill>
                  <a:schemeClr val="tx1"/>
                </a:solidFill>
                <a:latin typeface="Book Antiqua" pitchFamily="18" charset="0"/>
              </a:rPr>
              <a:t>Jadi dengan adanya ketentuan tentang bagian mutlak atau </a:t>
            </a:r>
            <a:r>
              <a:rPr lang="id-ID" sz="1800" b="1" dirty="0" smtClean="0">
                <a:solidFill>
                  <a:srgbClr val="FF0000"/>
                </a:solidFill>
                <a:latin typeface="Book Antiqua" pitchFamily="18" charset="0"/>
              </a:rPr>
              <a:t>Legitieme Portie</a:t>
            </a:r>
            <a:r>
              <a:rPr lang="id-ID" sz="1800" dirty="0" smtClean="0">
                <a:solidFill>
                  <a:schemeClr val="tx1"/>
                </a:solidFill>
                <a:latin typeface="Book Antiqua" pitchFamily="18" charset="0"/>
              </a:rPr>
              <a:t> ini dapat kita simpulkan bahwa, seseorang boleh saja mewasiatkan atau menghibahkan hartanya kepada orang lain namun tidak boleh mengurangi bagian  mutlak dari ahli waris, jika terjadi pelanggaran terhadap hal ini maka dilakukan pemotongan atau sering dengan istilah “</a:t>
            </a:r>
            <a:r>
              <a:rPr lang="id-ID" sz="1800" b="1" dirty="0" smtClean="0">
                <a:solidFill>
                  <a:srgbClr val="002060"/>
                </a:solidFill>
                <a:latin typeface="Book Antiqua" pitchFamily="18" charset="0"/>
              </a:rPr>
              <a:t>Incorting</a:t>
            </a:r>
            <a:r>
              <a:rPr lang="id-ID" sz="1800" dirty="0" smtClean="0">
                <a:solidFill>
                  <a:schemeClr val="tx1"/>
                </a:solidFill>
                <a:latin typeface="Book Antiqua" pitchFamily="18" charset="0"/>
              </a:rPr>
              <a:t>”, dengan urut-urutan sebagai berikut :</a:t>
            </a:r>
          </a:p>
          <a:p>
            <a:pPr marL="342900" indent="-342900" algn="just">
              <a:lnSpc>
                <a:spcPct val="150000"/>
              </a:lnSpc>
              <a:buFont typeface="+mj-lt"/>
              <a:buAutoNum type="arabicPeriod"/>
            </a:pPr>
            <a:r>
              <a:rPr lang="id-ID" sz="1800" dirty="0" smtClean="0">
                <a:solidFill>
                  <a:schemeClr val="tx1"/>
                </a:solidFill>
                <a:latin typeface="Book Antiqua" pitchFamily="18" charset="0"/>
              </a:rPr>
              <a:t>Yang harus dikurangi terlebih dahulu adalah wasiat.</a:t>
            </a:r>
          </a:p>
          <a:p>
            <a:pPr marL="342900" lvl="0" indent="-342900" algn="just">
              <a:lnSpc>
                <a:spcPct val="150000"/>
              </a:lnSpc>
              <a:buFont typeface="+mj-lt"/>
              <a:buAutoNum type="arabicPeriod"/>
            </a:pPr>
            <a:r>
              <a:rPr lang="id-ID" sz="1800" dirty="0" smtClean="0">
                <a:solidFill>
                  <a:schemeClr val="tx1"/>
                </a:solidFill>
                <a:latin typeface="Book Antiqua" pitchFamily="18" charset="0"/>
              </a:rPr>
              <a:t>Jika wasiat belum mencukupi maka diambilkan dari hibah.</a:t>
            </a:r>
          </a:p>
          <a:p>
            <a:pPr marL="342900" indent="-342900" algn="just">
              <a:lnSpc>
                <a:spcPct val="150000"/>
              </a:lnSpc>
              <a:buFont typeface="+mj-lt"/>
              <a:buAutoNum type="arabicPeriod"/>
            </a:pPr>
            <a:r>
              <a:rPr lang="id-ID" sz="1800" dirty="0" smtClean="0">
                <a:solidFill>
                  <a:schemeClr val="tx1"/>
                </a:solidFill>
                <a:latin typeface="Book Antiqua" pitchFamily="18" charset="0"/>
              </a:rPr>
              <a:t>Pengurangan terhadap beberapa wasiat harus dilakukan dengan perbandingan (undha-usuk, jawa).</a:t>
            </a:r>
            <a:endParaRPr lang="id-ID" sz="1800" dirty="0">
              <a:solidFill>
                <a:schemeClr val="tx1"/>
              </a:solidFill>
              <a:latin typeface="Book Antiqua" pitchFamily="18" charset="0"/>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5914</TotalTime>
  <Words>4778</Words>
  <Application>Microsoft Office PowerPoint</Application>
  <PresentationFormat>On-screen Show (4:3)</PresentationFormat>
  <Paragraphs>963</Paragraphs>
  <Slides>127</Slides>
  <Notes>14</Notes>
  <HiddenSlides>0</HiddenSlides>
  <MMClips>0</MMClips>
  <ScaleCrop>false</ScaleCrop>
  <HeadingPairs>
    <vt:vector size="4" baseType="variant">
      <vt:variant>
        <vt:lpstr>Theme</vt:lpstr>
      </vt:variant>
      <vt:variant>
        <vt:i4>5</vt:i4>
      </vt:variant>
      <vt:variant>
        <vt:lpstr>Slide Titles</vt:lpstr>
      </vt:variant>
      <vt:variant>
        <vt:i4>127</vt:i4>
      </vt:variant>
    </vt:vector>
  </HeadingPairs>
  <TitlesOfParts>
    <vt:vector size="132" baseType="lpstr">
      <vt:lpstr>1_Concourse</vt:lpstr>
      <vt:lpstr>Concourse</vt:lpstr>
      <vt:lpstr>3_Concourse</vt:lpstr>
      <vt:lpstr>Flow</vt:lpstr>
      <vt:lpstr>1_Flow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Notaris</dc:creator>
  <cp:lastModifiedBy>USER</cp:lastModifiedBy>
  <cp:revision>678</cp:revision>
  <dcterms:created xsi:type="dcterms:W3CDTF">1601-01-01T00:00:00Z</dcterms:created>
  <dcterms:modified xsi:type="dcterms:W3CDTF">2016-09-19T22:20:45Z</dcterms:modified>
</cp:coreProperties>
</file>