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6" r:id="rId8"/>
    <p:sldId id="267" r:id="rId9"/>
    <p:sldId id="287" r:id="rId10"/>
    <p:sldId id="269" r:id="rId11"/>
    <p:sldId id="270" r:id="rId12"/>
    <p:sldId id="272" r:id="rId13"/>
    <p:sldId id="273" r:id="rId14"/>
    <p:sldId id="274" r:id="rId15"/>
    <p:sldId id="281" r:id="rId16"/>
    <p:sldId id="282" r:id="rId17"/>
    <p:sldId id="283" r:id="rId18"/>
    <p:sldId id="284" r:id="rId19"/>
    <p:sldId id="285" r:id="rId20"/>
    <p:sldId id="286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39" autoAdjust="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51730-C4AE-45E3-B507-D7D232825108}" type="datetimeFigureOut">
              <a:rPr lang="en-US" smtClean="0"/>
              <a:t>4/24/2015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D858C-1972-4DF6-83FC-9B09ABD314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51730-C4AE-45E3-B507-D7D232825108}" type="datetimeFigureOut">
              <a:rPr lang="en-US" smtClean="0"/>
              <a:t>4/24/2015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D858C-1972-4DF6-83FC-9B09ABD314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51730-C4AE-45E3-B507-D7D232825108}" type="datetimeFigureOut">
              <a:rPr lang="en-US" smtClean="0"/>
              <a:t>4/24/2015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D858C-1972-4DF6-83FC-9B09ABD314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51730-C4AE-45E3-B507-D7D232825108}" type="datetimeFigureOut">
              <a:rPr lang="en-US" smtClean="0"/>
              <a:t>4/24/2015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D858C-1972-4DF6-83FC-9B09ABD314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51730-C4AE-45E3-B507-D7D232825108}" type="datetimeFigureOut">
              <a:rPr lang="en-US" smtClean="0"/>
              <a:t>4/24/2015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D858C-1972-4DF6-83FC-9B09ABD314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51730-C4AE-45E3-B507-D7D232825108}" type="datetimeFigureOut">
              <a:rPr lang="en-US" smtClean="0"/>
              <a:t>4/24/2015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D858C-1972-4DF6-83FC-9B09ABD314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51730-C4AE-45E3-B507-D7D232825108}" type="datetimeFigureOut">
              <a:rPr lang="en-US" smtClean="0"/>
              <a:t>4/24/2015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D858C-1972-4DF6-83FC-9B09ABD314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51730-C4AE-45E3-B507-D7D232825108}" type="datetimeFigureOut">
              <a:rPr lang="en-US" smtClean="0"/>
              <a:t>4/24/2015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D858C-1972-4DF6-83FC-9B09ABD314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51730-C4AE-45E3-B507-D7D232825108}" type="datetimeFigureOut">
              <a:rPr lang="en-US" smtClean="0"/>
              <a:t>4/24/2015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D858C-1972-4DF6-83FC-9B09ABD314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51730-C4AE-45E3-B507-D7D232825108}" type="datetimeFigureOut">
              <a:rPr lang="en-US" smtClean="0"/>
              <a:t>4/24/2015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D858C-1972-4DF6-83FC-9B09ABD314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51730-C4AE-45E3-B507-D7D232825108}" type="datetimeFigureOut">
              <a:rPr lang="en-US" smtClean="0"/>
              <a:t>4/24/2015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D858C-1972-4DF6-83FC-9B09ABD314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51730-C4AE-45E3-B507-D7D232825108}" type="datetimeFigureOut">
              <a:rPr lang="en-US" smtClean="0"/>
              <a:t>4/24/2015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CD858C-1972-4DF6-83FC-9B09ABD3141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video" Target="file:///C:\Users\TOSHIBA%20PC\Documents\Prof%20Widodo\VID_20150424_072854.3gp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14800" y="3657600"/>
            <a:ext cx="4648200" cy="457200"/>
          </a:xfrm>
        </p:spPr>
        <p:txBody>
          <a:bodyPr>
            <a:noAutofit/>
          </a:bodyPr>
          <a:lstStyle/>
          <a:p>
            <a:r>
              <a:rPr lang="id-ID" sz="1800" dirty="0">
                <a:solidFill>
                  <a:schemeClr val="tx1"/>
                </a:solidFill>
              </a:rPr>
              <a:t>Diskursus Dialektik Mengenai Tindakan atau Kebijakan Negara </a:t>
            </a:r>
            <a:endParaRPr lang="en-US" sz="1800" dirty="0" smtClean="0">
              <a:solidFill>
                <a:schemeClr val="tx1"/>
              </a:solidFill>
            </a:endParaRPr>
          </a:p>
          <a:p>
            <a:r>
              <a:rPr lang="id-ID" sz="1800" dirty="0" smtClean="0">
                <a:solidFill>
                  <a:schemeClr val="tx1"/>
                </a:solidFill>
              </a:rPr>
              <a:t>Terhadap </a:t>
            </a:r>
            <a:r>
              <a:rPr lang="id-ID" sz="1800" dirty="0">
                <a:solidFill>
                  <a:schemeClr val="tx1"/>
                </a:solidFill>
              </a:rPr>
              <a:t>Kedudukan dan Kekuasaan MPR di Bawah UUD NRI Tahun </a:t>
            </a:r>
            <a:r>
              <a:rPr lang="id-ID" sz="1800" dirty="0" smtClean="0">
                <a:solidFill>
                  <a:schemeClr val="tx1"/>
                </a:solidFill>
              </a:rPr>
              <a:t>1945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267200" y="1676400"/>
            <a:ext cx="4343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ALIENASI KEKUASAAN MPR DALAM PRAKTIK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id-ID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PENYELENGGARAAN NEGARA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4191000" y="5486400"/>
            <a:ext cx="4572000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algn="ctr">
              <a:spcBef>
                <a:spcPct val="20000"/>
              </a:spcBef>
            </a:pPr>
            <a:r>
              <a:rPr lang="en-US" sz="2000" dirty="0"/>
              <a:t>Prof. Dr. </a:t>
            </a:r>
            <a:r>
              <a:rPr lang="en-US" sz="2000" dirty="0" err="1"/>
              <a:t>Widodo</a:t>
            </a:r>
            <a:r>
              <a:rPr lang="en-US" sz="2000" dirty="0"/>
              <a:t> </a:t>
            </a:r>
            <a:r>
              <a:rPr lang="en-US" sz="2000" dirty="0" err="1"/>
              <a:t>Ekatjahjana</a:t>
            </a:r>
            <a:r>
              <a:rPr lang="en-US" sz="2000" dirty="0"/>
              <a:t>, </a:t>
            </a:r>
            <a:r>
              <a:rPr lang="en-US" sz="2000" dirty="0" err="1"/>
              <a:t>S.H.,M.Hum</a:t>
            </a:r>
            <a:r>
              <a:rPr lang="en-US" sz="2000" dirty="0"/>
              <a:t>.</a:t>
            </a:r>
            <a:endParaRPr kumimoji="0" lang="en-US" sz="200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VID_20150424_072854.3gp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rcRect l="19839" r="16163" b="5063"/>
          <a:stretch>
            <a:fillRect/>
          </a:stretch>
        </p:blipFill>
        <p:spPr>
          <a:xfrm>
            <a:off x="457200" y="1295400"/>
            <a:ext cx="3779077" cy="44196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707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irfanmuhamad.files.wordpress.com/2009/10/56697_gedung_dpr_mpr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 b="21111"/>
          <a:stretch>
            <a:fillRect/>
          </a:stretch>
        </p:blipFill>
        <p:spPr bwMode="auto">
          <a:xfrm>
            <a:off x="0" y="1066800"/>
            <a:ext cx="9144000" cy="5791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4419600"/>
          </a:xfrm>
        </p:spPr>
        <p:txBody>
          <a:bodyPr>
            <a:normAutofit/>
          </a:bodyPr>
          <a:lstStyle/>
          <a:p>
            <a:r>
              <a:rPr lang="en-US" sz="6000" dirty="0" err="1" smtClean="0"/>
              <a:t>Alienasi</a:t>
            </a:r>
            <a:r>
              <a:rPr lang="en-US" sz="6000" dirty="0" smtClean="0"/>
              <a:t> </a:t>
            </a:r>
            <a:r>
              <a:rPr lang="en-US" sz="6000" dirty="0" err="1"/>
              <a:t>kekuasaan</a:t>
            </a:r>
            <a:r>
              <a:rPr lang="en-US" sz="6000" dirty="0"/>
              <a:t> MPR yang </a:t>
            </a:r>
            <a:r>
              <a:rPr lang="en-US" sz="6000" dirty="0" err="1"/>
              <a:t>ber</a:t>
            </a:r>
            <a:r>
              <a:rPr lang="id-ID" sz="6000" dirty="0"/>
              <a:t>sifat</a:t>
            </a:r>
            <a:r>
              <a:rPr lang="en-US" sz="6000" dirty="0"/>
              <a:t> </a:t>
            </a:r>
            <a:r>
              <a:rPr lang="en-US" sz="6000" dirty="0" err="1"/>
              <a:t>penetratif</a:t>
            </a:r>
            <a:endParaRPr lang="en-US" sz="6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irfanmuhamad.files.wordpress.com/2009/10/56697_gedung_dpr_mpr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 b="21111"/>
          <a:stretch>
            <a:fillRect/>
          </a:stretch>
        </p:blipFill>
        <p:spPr bwMode="auto">
          <a:xfrm>
            <a:off x="0" y="1066800"/>
            <a:ext cx="9144000" cy="5791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4419600"/>
          </a:xfrm>
        </p:spPr>
        <p:txBody>
          <a:bodyPr>
            <a:noAutofit/>
          </a:bodyPr>
          <a:lstStyle/>
          <a:p>
            <a:r>
              <a:rPr lang="en-US" b="1" dirty="0" smtClean="0"/>
              <a:t>1.Alienasi </a:t>
            </a:r>
            <a:r>
              <a:rPr lang="en-US" b="1" dirty="0" err="1"/>
              <a:t>kekuasaan</a:t>
            </a:r>
            <a:r>
              <a:rPr lang="en-US" b="1" dirty="0"/>
              <a:t> MPR </a:t>
            </a:r>
            <a:r>
              <a:rPr lang="en-US" b="1" dirty="0" err="1"/>
              <a:t>melalui</a:t>
            </a:r>
            <a:r>
              <a:rPr lang="en-US" b="1" dirty="0"/>
              <a:t> </a:t>
            </a:r>
            <a:r>
              <a:rPr lang="en-US" b="1" dirty="0" err="1"/>
              <a:t>Peraturan</a:t>
            </a:r>
            <a:r>
              <a:rPr lang="en-US" b="1" dirty="0"/>
              <a:t> </a:t>
            </a:r>
            <a:r>
              <a:rPr lang="en-US" b="1" dirty="0" err="1"/>
              <a:t>Mahkamah</a:t>
            </a:r>
            <a:r>
              <a:rPr lang="en-US" b="1" dirty="0"/>
              <a:t> </a:t>
            </a:r>
            <a:r>
              <a:rPr lang="en-US" b="1" dirty="0" err="1"/>
              <a:t>Konstitusi</a:t>
            </a:r>
            <a:r>
              <a:rPr lang="en-US" b="1" dirty="0"/>
              <a:t> (PMK) </a:t>
            </a:r>
            <a:r>
              <a:rPr lang="en-US" b="1" dirty="0" err="1"/>
              <a:t>Nomor</a:t>
            </a:r>
            <a:r>
              <a:rPr lang="en-US" b="1" dirty="0"/>
              <a:t>: 06/PM</a:t>
            </a:r>
            <a:r>
              <a:rPr lang="id-ID" b="1" dirty="0"/>
              <a:t>K</a:t>
            </a:r>
            <a:r>
              <a:rPr lang="en-US" b="1" dirty="0" smtClean="0"/>
              <a:t>/2005</a:t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2. </a:t>
            </a:r>
            <a:r>
              <a:rPr lang="en-US" b="1" dirty="0" err="1" smtClean="0"/>
              <a:t>Alienasi</a:t>
            </a:r>
            <a:r>
              <a:rPr lang="en-US" b="1" dirty="0" smtClean="0"/>
              <a:t> </a:t>
            </a:r>
            <a:r>
              <a:rPr lang="en-US" b="1" dirty="0" err="1" smtClean="0"/>
              <a:t>Alienasi</a:t>
            </a:r>
            <a:r>
              <a:rPr lang="en-US" b="1" dirty="0" smtClean="0"/>
              <a:t> </a:t>
            </a:r>
            <a:r>
              <a:rPr lang="en-US" b="1" dirty="0" err="1" smtClean="0"/>
              <a:t>kekuasaan</a:t>
            </a:r>
            <a:r>
              <a:rPr lang="en-US" b="1" dirty="0" smtClean="0"/>
              <a:t> MPR </a:t>
            </a:r>
            <a:r>
              <a:rPr lang="en-US" b="1" dirty="0" err="1" smtClean="0"/>
              <a:t>melalui</a:t>
            </a:r>
            <a:r>
              <a:rPr lang="en-US" b="1" dirty="0" smtClean="0"/>
              <a:t> </a:t>
            </a:r>
            <a:r>
              <a:rPr lang="id-ID" b="1" dirty="0" smtClean="0"/>
              <a:t>UU</a:t>
            </a:r>
            <a:r>
              <a:rPr lang="en-US" b="1" dirty="0" smtClean="0"/>
              <a:t> No</a:t>
            </a:r>
            <a:r>
              <a:rPr lang="id-ID" b="1" dirty="0" smtClean="0"/>
              <a:t>.</a:t>
            </a:r>
            <a:r>
              <a:rPr lang="en-US" b="1" dirty="0" smtClean="0"/>
              <a:t> 12 </a:t>
            </a:r>
            <a:r>
              <a:rPr lang="en-US" b="1" dirty="0" err="1" smtClean="0"/>
              <a:t>Tahun</a:t>
            </a:r>
            <a:r>
              <a:rPr lang="en-US" b="1" dirty="0" smtClean="0"/>
              <a:t> 2011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TOSHIBA PC\Documents\Prof Widodo\kekuasaan.jpg"/>
          <p:cNvPicPr>
            <a:picLocks noChangeAspect="1" noChangeArrowheads="1"/>
          </p:cNvPicPr>
          <p:nvPr/>
        </p:nvPicPr>
        <p:blipFill>
          <a:blip r:embed="rId2" cstate="print"/>
          <a:srcRect t="5395" b="22173"/>
          <a:stretch>
            <a:fillRect/>
          </a:stretch>
        </p:blipFill>
        <p:spPr bwMode="auto">
          <a:xfrm>
            <a:off x="0" y="3124200"/>
            <a:ext cx="9144000" cy="37338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8229600" cy="3276600"/>
          </a:xfrm>
        </p:spPr>
        <p:txBody>
          <a:bodyPr>
            <a:normAutofit/>
          </a:bodyPr>
          <a:lstStyle/>
          <a:p>
            <a:r>
              <a:rPr lang="id-ID" sz="4800" dirty="0"/>
              <a:t>Secara teoretis, terdapat 2 (dua) </a:t>
            </a:r>
            <a:r>
              <a:rPr lang="en-US" sz="4800" dirty="0" err="1" smtClean="0"/>
              <a:t>Justifikasi</a:t>
            </a:r>
            <a:r>
              <a:rPr lang="id-ID" sz="4800" dirty="0" smtClean="0"/>
              <a:t> </a:t>
            </a:r>
            <a:r>
              <a:rPr lang="id-ID" sz="4800" dirty="0"/>
              <a:t>alienasi </a:t>
            </a:r>
            <a:r>
              <a:rPr lang="id-ID" sz="4800" dirty="0" smtClean="0"/>
              <a:t>kekuasaan</a:t>
            </a:r>
            <a:r>
              <a:rPr lang="en-US" sz="4800" dirty="0" smtClean="0"/>
              <a:t/>
            </a:r>
            <a:br>
              <a:rPr lang="en-US" sz="4800" dirty="0" smtClean="0"/>
            </a:br>
            <a:r>
              <a:rPr lang="en-US" sz="4800" dirty="0" smtClean="0"/>
              <a:t>1. </a:t>
            </a:r>
            <a:r>
              <a:rPr lang="en-US" sz="4800" dirty="0" err="1" smtClean="0"/>
              <a:t>Adanya</a:t>
            </a:r>
            <a:r>
              <a:rPr lang="en-US" sz="4800" dirty="0" smtClean="0"/>
              <a:t> </a:t>
            </a:r>
            <a:r>
              <a:rPr lang="en-US" sz="4800" i="1" dirty="0" smtClean="0"/>
              <a:t>intent </a:t>
            </a:r>
            <a:r>
              <a:rPr lang="en-US" sz="4800" dirty="0" err="1" smtClean="0"/>
              <a:t>atau</a:t>
            </a:r>
            <a:r>
              <a:rPr lang="en-US" sz="4800" dirty="0" smtClean="0"/>
              <a:t> </a:t>
            </a:r>
            <a:r>
              <a:rPr lang="en-US" sz="4800" i="1" dirty="0" smtClean="0"/>
              <a:t>consent</a:t>
            </a:r>
            <a:br>
              <a:rPr lang="en-US" sz="4800" i="1" dirty="0" smtClean="0"/>
            </a:br>
            <a:r>
              <a:rPr lang="en-US" sz="4800" dirty="0" smtClean="0"/>
              <a:t>2. </a:t>
            </a:r>
            <a:r>
              <a:rPr lang="en-US" sz="4800" dirty="0" err="1" smtClean="0"/>
              <a:t>Memenuhi</a:t>
            </a:r>
            <a:r>
              <a:rPr lang="en-US" sz="4800" dirty="0" smtClean="0"/>
              <a:t> </a:t>
            </a:r>
            <a:r>
              <a:rPr lang="en-US" sz="4800" dirty="0" err="1" smtClean="0"/>
              <a:t>Asas</a:t>
            </a:r>
            <a:r>
              <a:rPr lang="en-US" sz="4800" dirty="0" smtClean="0"/>
              <a:t> </a:t>
            </a:r>
            <a:r>
              <a:rPr lang="en-US" sz="4800" dirty="0" err="1" smtClean="0"/>
              <a:t>Logikal</a:t>
            </a:r>
            <a:endParaRPr lang="en-US" sz="4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TOSHIBA PC\Documents\Prof Widodo\kekuasaan.jpg"/>
          <p:cNvPicPr>
            <a:picLocks noChangeAspect="1" noChangeArrowheads="1"/>
          </p:cNvPicPr>
          <p:nvPr/>
        </p:nvPicPr>
        <p:blipFill>
          <a:blip r:embed="rId2" cstate="print"/>
          <a:srcRect t="5395" b="22173"/>
          <a:stretch>
            <a:fillRect/>
          </a:stretch>
        </p:blipFill>
        <p:spPr bwMode="auto">
          <a:xfrm>
            <a:off x="0" y="3124200"/>
            <a:ext cx="9144000" cy="37338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229600" cy="3581400"/>
          </a:xfrm>
        </p:spPr>
        <p:txBody>
          <a:bodyPr>
            <a:noAutofit/>
          </a:bodyPr>
          <a:lstStyle/>
          <a:p>
            <a:r>
              <a:rPr lang="id-ID" sz="4000" b="1" dirty="0"/>
              <a:t>Pertama,</a:t>
            </a:r>
            <a:r>
              <a:rPr lang="id-ID" sz="4000" dirty="0"/>
              <a:t> 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id-ID" sz="4000" dirty="0" smtClean="0"/>
              <a:t>adalah </a:t>
            </a:r>
            <a:r>
              <a:rPr lang="id-ID" sz="4000" dirty="0"/>
              <a:t>alienasi kekuasaan yang bersumber dari kemauan lembaga negara yang kekuasaannya dialienasi. Bentuk alienasi ini disebut dengan </a:t>
            </a:r>
            <a:r>
              <a:rPr lang="id-ID" sz="4000" b="1" i="1" dirty="0"/>
              <a:t>intent alienation</a:t>
            </a:r>
            <a:endParaRPr lang="en-US" sz="4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TOSHIBA PC\Documents\Prof Widodo\kekuasaan.jpg"/>
          <p:cNvPicPr>
            <a:picLocks noChangeAspect="1" noChangeArrowheads="1"/>
          </p:cNvPicPr>
          <p:nvPr/>
        </p:nvPicPr>
        <p:blipFill>
          <a:blip r:embed="rId2" cstate="print"/>
          <a:srcRect t="5395" b="22173"/>
          <a:stretch>
            <a:fillRect/>
          </a:stretch>
        </p:blipFill>
        <p:spPr bwMode="auto">
          <a:xfrm>
            <a:off x="0" y="3124200"/>
            <a:ext cx="9144000" cy="37338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38200"/>
            <a:ext cx="7924800" cy="3200400"/>
          </a:xfrm>
        </p:spPr>
        <p:txBody>
          <a:bodyPr>
            <a:noAutofit/>
          </a:bodyPr>
          <a:lstStyle/>
          <a:p>
            <a:r>
              <a:rPr lang="id-ID" sz="3600" b="1" dirty="0"/>
              <a:t>kedua</a:t>
            </a:r>
            <a:r>
              <a:rPr lang="id-ID" sz="3600" b="1" dirty="0" smtClean="0"/>
              <a:t>,</a:t>
            </a:r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id-ID" sz="3600" dirty="0" smtClean="0"/>
              <a:t> </a:t>
            </a:r>
            <a:r>
              <a:rPr lang="id-ID" sz="3600" dirty="0"/>
              <a:t>alienasi kekuasaan yang dilakukan oleh lembaga-lembaga negara lain atau di luar lembaga negara yang kekuasaannya dialienasi</a:t>
            </a:r>
            <a:r>
              <a:rPr lang="id-ID" sz="3600" dirty="0" smtClean="0"/>
              <a:t>.</a:t>
            </a:r>
            <a:r>
              <a:rPr lang="id-ID" sz="3600" dirty="0"/>
              <a:t> 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id-ID" sz="3600" dirty="0" smtClean="0"/>
              <a:t>Bentuk </a:t>
            </a:r>
            <a:r>
              <a:rPr lang="id-ID" sz="3600" dirty="0"/>
              <a:t>alienasi ini yang disebut dengan </a:t>
            </a:r>
            <a:r>
              <a:rPr lang="id-ID" sz="3600" b="1" i="1" dirty="0"/>
              <a:t>consent alienation</a:t>
            </a:r>
            <a:r>
              <a:rPr lang="id-ID" sz="3600" dirty="0"/>
              <a:t>. </a:t>
            </a:r>
            <a:endParaRPr lang="en-US" sz="36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TOSHIBA PC\Documents\Prof Widodo\kekuasaan.jpg"/>
          <p:cNvPicPr>
            <a:picLocks noChangeAspect="1" noChangeArrowheads="1"/>
          </p:cNvPicPr>
          <p:nvPr/>
        </p:nvPicPr>
        <p:blipFill>
          <a:blip r:embed="rId2" cstate="print"/>
          <a:srcRect t="5395" b="22173"/>
          <a:stretch>
            <a:fillRect/>
          </a:stretch>
        </p:blipFill>
        <p:spPr bwMode="auto">
          <a:xfrm>
            <a:off x="0" y="3124200"/>
            <a:ext cx="9144000" cy="37338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153400" cy="3200400"/>
          </a:xfrm>
        </p:spPr>
        <p:txBody>
          <a:bodyPr>
            <a:noAutofit/>
          </a:bodyPr>
          <a:lstStyle/>
          <a:p>
            <a:r>
              <a:rPr lang="id-ID" dirty="0"/>
              <a:t>praktik alienasi kekuasaan MPR ini sudah barang tentu akan mengganggu sistem penyelenggaraan negara di bawah UUD NRI Tahun </a:t>
            </a:r>
            <a:r>
              <a:rPr lang="id-ID" dirty="0" smtClean="0"/>
              <a:t>1945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TOSHIBA PC\Documents\Prof Widodo\kekuasaan.jpg"/>
          <p:cNvPicPr>
            <a:picLocks noChangeAspect="1" noChangeArrowheads="1"/>
          </p:cNvPicPr>
          <p:nvPr/>
        </p:nvPicPr>
        <p:blipFill>
          <a:blip r:embed="rId2" cstate="print"/>
          <a:srcRect t="5395" b="22173"/>
          <a:stretch>
            <a:fillRect/>
          </a:stretch>
        </p:blipFill>
        <p:spPr bwMode="auto">
          <a:xfrm>
            <a:off x="0" y="3124200"/>
            <a:ext cx="9144000" cy="37338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153400" cy="3200400"/>
          </a:xfrm>
        </p:spPr>
        <p:txBody>
          <a:bodyPr>
            <a:noAutofit/>
          </a:bodyPr>
          <a:lstStyle/>
          <a:p>
            <a:r>
              <a:rPr lang="id-ID" sz="9600" b="1" dirty="0" smtClean="0"/>
              <a:t>Mengapa?</a:t>
            </a:r>
            <a:endParaRPr lang="en-US" sz="96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TOSHIBA PC\Documents\Prof Widodo\kekuasaan.jpg"/>
          <p:cNvPicPr>
            <a:picLocks noChangeAspect="1" noChangeArrowheads="1"/>
          </p:cNvPicPr>
          <p:nvPr/>
        </p:nvPicPr>
        <p:blipFill>
          <a:blip r:embed="rId2" cstate="print"/>
          <a:srcRect t="5395" b="22173"/>
          <a:stretch>
            <a:fillRect/>
          </a:stretch>
        </p:blipFill>
        <p:spPr bwMode="auto">
          <a:xfrm>
            <a:off x="0" y="3124200"/>
            <a:ext cx="9144000" cy="37338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153400" cy="3200400"/>
          </a:xfrm>
        </p:spPr>
        <p:txBody>
          <a:bodyPr>
            <a:noAutofit/>
          </a:bodyPr>
          <a:lstStyle/>
          <a:p>
            <a:r>
              <a:rPr lang="id-ID" b="1" dirty="0"/>
              <a:t>Pertama,</a:t>
            </a:r>
            <a:r>
              <a:rPr lang="id-ID" dirty="0"/>
              <a:t> karena praktik alienasi kekuasaan MPR itu menyebabkan kedudukan dan kekuasaan MPR menjadi lemah,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id-ID" dirty="0" smtClean="0"/>
              <a:t>ambigu </a:t>
            </a:r>
            <a:r>
              <a:rPr lang="id-ID" dirty="0"/>
              <a:t>dan tidak jelas. 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TOSHIBA PC\Documents\Prof Widodo\kekuasaan.jpg"/>
          <p:cNvPicPr>
            <a:picLocks noChangeAspect="1" noChangeArrowheads="1"/>
          </p:cNvPicPr>
          <p:nvPr/>
        </p:nvPicPr>
        <p:blipFill>
          <a:blip r:embed="rId2" cstate="print"/>
          <a:srcRect t="5395" b="22173"/>
          <a:stretch>
            <a:fillRect/>
          </a:stretch>
        </p:blipFill>
        <p:spPr bwMode="auto">
          <a:xfrm>
            <a:off x="0" y="3124200"/>
            <a:ext cx="9144000" cy="37338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153400" cy="3200400"/>
          </a:xfrm>
        </p:spPr>
        <p:txBody>
          <a:bodyPr>
            <a:noAutofit/>
          </a:bodyPr>
          <a:lstStyle/>
          <a:p>
            <a:r>
              <a:rPr lang="id-ID" b="1" dirty="0"/>
              <a:t>Kedua,</a:t>
            </a:r>
            <a:r>
              <a:rPr lang="id-ID" dirty="0"/>
              <a:t> karena praktik alienasi kekuasaan MPR itu membawa praktik bernegara kita pada situasi yang inkonsisten atau </a:t>
            </a:r>
            <a:r>
              <a:rPr lang="id-ID" dirty="0" smtClean="0"/>
              <a:t>ambivalen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TOSHIBA PC\Documents\Prof Widodo\kekuasaan.jpg"/>
          <p:cNvPicPr>
            <a:picLocks noChangeAspect="1" noChangeArrowheads="1"/>
          </p:cNvPicPr>
          <p:nvPr/>
        </p:nvPicPr>
        <p:blipFill>
          <a:blip r:embed="rId2" cstate="print"/>
          <a:srcRect t="5395" b="22173"/>
          <a:stretch>
            <a:fillRect/>
          </a:stretch>
        </p:blipFill>
        <p:spPr bwMode="auto">
          <a:xfrm>
            <a:off x="0" y="3124200"/>
            <a:ext cx="9144000" cy="37338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153400" cy="3200400"/>
          </a:xfrm>
        </p:spPr>
        <p:txBody>
          <a:bodyPr>
            <a:noAutofit/>
          </a:bodyPr>
          <a:lstStyle/>
          <a:p>
            <a:r>
              <a:rPr lang="id-ID" b="1" dirty="0"/>
              <a:t>Ketiga,</a:t>
            </a:r>
            <a:r>
              <a:rPr lang="id-ID" dirty="0"/>
              <a:t> praktik alienasi kekuasaan MPR itu sesungguhnya merupakan bentuk pengingkaran sekaligus penyimpangan terhadap kekuasaan konstitusional MPR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rfanmuhamad.files.wordpress.com/2009/10/56697_gedung_dpr_mpr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 b="21111"/>
          <a:stretch>
            <a:fillRect/>
          </a:stretch>
        </p:blipFill>
        <p:spPr bwMode="auto">
          <a:xfrm>
            <a:off x="0" y="1447800"/>
            <a:ext cx="9144000" cy="541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8229600" cy="4953000"/>
          </a:xfrm>
        </p:spPr>
        <p:txBody>
          <a:bodyPr>
            <a:normAutofit fontScale="90000"/>
          </a:bodyPr>
          <a:lstStyle/>
          <a:p>
            <a:r>
              <a:rPr lang="en-US" b="1" dirty="0" err="1"/>
              <a:t>Alienasi</a:t>
            </a:r>
            <a:r>
              <a:rPr lang="en-US" b="1" dirty="0"/>
              <a:t> </a:t>
            </a:r>
            <a:r>
              <a:rPr lang="en-US" b="1" dirty="0" err="1"/>
              <a:t>Kekuasaan</a:t>
            </a:r>
            <a:r>
              <a:rPr lang="en-US" b="1" dirty="0"/>
              <a:t> </a:t>
            </a:r>
            <a:r>
              <a:rPr lang="en-US" b="1" dirty="0" smtClean="0"/>
              <a:t>MPR</a:t>
            </a:r>
            <a:r>
              <a:rPr lang="id-ID" dirty="0" smtClean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/>
              <a:t>suatu</a:t>
            </a:r>
            <a:r>
              <a:rPr lang="en-US" dirty="0"/>
              <a:t> </a:t>
            </a:r>
            <a:r>
              <a:rPr lang="en-US" dirty="0" err="1" smtClean="0"/>
              <a:t>perbuatan</a:t>
            </a:r>
            <a:r>
              <a:rPr lang="en-US" dirty="0" smtClean="0"/>
              <a:t> </a:t>
            </a:r>
            <a:r>
              <a:rPr lang="id-ID" dirty="0" smtClean="0"/>
              <a:t>/</a:t>
            </a:r>
            <a:r>
              <a:rPr lang="en-US" dirty="0" smtClean="0"/>
              <a:t> </a:t>
            </a:r>
            <a:r>
              <a:rPr lang="en-US" dirty="0" err="1" smtClean="0"/>
              <a:t>tindakan</a:t>
            </a:r>
            <a:r>
              <a:rPr lang="en-US" dirty="0" smtClean="0"/>
              <a:t> </a:t>
            </a:r>
            <a:r>
              <a:rPr lang="id-ID" dirty="0"/>
              <a:t>atau kebijakan negara </a:t>
            </a:r>
            <a:r>
              <a:rPr lang="en-US" dirty="0"/>
              <a:t>yang </a:t>
            </a:r>
            <a:r>
              <a:rPr lang="id-ID" dirty="0"/>
              <a:t>ditetapkan </a:t>
            </a:r>
            <a:r>
              <a:rPr lang="en-US" dirty="0" err="1"/>
              <a:t>oleh</a:t>
            </a:r>
            <a:r>
              <a:rPr lang="en-US" dirty="0"/>
              <a:t> </a:t>
            </a:r>
            <a:r>
              <a:rPr lang="en-US" dirty="0" err="1"/>
              <a:t>badan-badan</a:t>
            </a:r>
            <a:r>
              <a:rPr lang="en-US" dirty="0"/>
              <a:t> </a:t>
            </a:r>
            <a:r>
              <a:rPr lang="en-US" dirty="0" err="1"/>
              <a:t>negara</a:t>
            </a:r>
            <a:r>
              <a:rPr lang="en-US" dirty="0"/>
              <a:t> </a:t>
            </a:r>
            <a:r>
              <a:rPr lang="en-US" i="1" dirty="0"/>
              <a:t>(</a:t>
            </a:r>
            <a:r>
              <a:rPr lang="en-US" i="1" dirty="0" err="1"/>
              <a:t>staatsorgaan</a:t>
            </a:r>
            <a:r>
              <a:rPr lang="en-US" i="1" dirty="0"/>
              <a:t>)</a:t>
            </a:r>
            <a:r>
              <a:rPr lang="en-US" dirty="0"/>
              <a:t> </a:t>
            </a:r>
            <a:r>
              <a:rPr lang="id-ID" dirty="0"/>
              <a:t>terhadap kedudukan dan</a:t>
            </a:r>
            <a:r>
              <a:rPr lang="en-US" dirty="0"/>
              <a:t> </a:t>
            </a:r>
            <a:r>
              <a:rPr lang="en-US" dirty="0" err="1"/>
              <a:t>kekuasaan</a:t>
            </a:r>
            <a:r>
              <a:rPr lang="en-US" dirty="0"/>
              <a:t> MPR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praktik</a:t>
            </a:r>
            <a:r>
              <a:rPr lang="en-US" dirty="0"/>
              <a:t> </a:t>
            </a:r>
            <a:r>
              <a:rPr lang="en-US" dirty="0" err="1"/>
              <a:t>penyelenggaraan</a:t>
            </a:r>
            <a:r>
              <a:rPr lang="en-US" dirty="0"/>
              <a:t> </a:t>
            </a:r>
            <a:r>
              <a:rPr lang="en-US" dirty="0" err="1"/>
              <a:t>negara</a:t>
            </a:r>
            <a:r>
              <a:rPr lang="en-US" dirty="0"/>
              <a:t>.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0" y="1676400"/>
            <a:ext cx="5334000" cy="3429000"/>
          </a:xfrm>
        </p:spPr>
        <p:txBody>
          <a:bodyPr>
            <a:noAutofit/>
          </a:bodyPr>
          <a:lstStyle/>
          <a:p>
            <a:r>
              <a:rPr lang="id-ID" sz="5400" b="1" dirty="0"/>
              <a:t>Demikian </a:t>
            </a:r>
            <a:r>
              <a:rPr lang="en-US" sz="5400" b="1" dirty="0" smtClean="0"/>
              <a:t/>
            </a:r>
            <a:br>
              <a:rPr lang="en-US" sz="5400" b="1" dirty="0" smtClean="0"/>
            </a:br>
            <a:r>
              <a:rPr lang="id-ID" sz="5400" b="1" dirty="0" smtClean="0"/>
              <a:t>orasi </a:t>
            </a:r>
            <a:r>
              <a:rPr lang="id-ID" sz="5400" b="1" dirty="0"/>
              <a:t>ilmiah </a:t>
            </a:r>
            <a:r>
              <a:rPr lang="en-US" sz="5400" b="1" dirty="0" smtClean="0"/>
              <a:t/>
            </a:r>
            <a:br>
              <a:rPr lang="en-US" sz="5400" b="1" dirty="0" smtClean="0"/>
            </a:br>
            <a:r>
              <a:rPr lang="id-ID" sz="5400" b="1" dirty="0" smtClean="0"/>
              <a:t>yang </a:t>
            </a:r>
            <a:r>
              <a:rPr lang="id-ID" sz="5400" b="1" dirty="0"/>
              <a:t>dapat </a:t>
            </a:r>
            <a:r>
              <a:rPr lang="en-US" sz="5400" b="1" dirty="0" smtClean="0"/>
              <a:t/>
            </a:r>
            <a:br>
              <a:rPr lang="en-US" sz="5400" b="1" dirty="0" smtClean="0"/>
            </a:br>
            <a:r>
              <a:rPr lang="id-ID" sz="5400" b="1" dirty="0" smtClean="0"/>
              <a:t>saya sampaikan</a:t>
            </a:r>
            <a:r>
              <a:rPr lang="en-US" sz="5400" b="1" dirty="0" smtClean="0"/>
              <a:t/>
            </a:r>
            <a:br>
              <a:rPr lang="en-US" sz="5400" b="1" dirty="0" smtClean="0"/>
            </a:br>
            <a:r>
              <a:rPr lang="en-US" sz="5400" b="1" dirty="0"/>
              <a:t/>
            </a:r>
            <a:br>
              <a:rPr lang="en-US" sz="5400" b="1" dirty="0"/>
            </a:br>
            <a:r>
              <a:rPr lang="en-US" sz="5400" b="1" dirty="0" err="1" smtClean="0"/>
              <a:t>Terima</a:t>
            </a:r>
            <a:r>
              <a:rPr lang="en-US" sz="5400" b="1" dirty="0" smtClean="0"/>
              <a:t> </a:t>
            </a:r>
            <a:r>
              <a:rPr lang="en-US" sz="5400" b="1" dirty="0" err="1" smtClean="0"/>
              <a:t>Kasih</a:t>
            </a:r>
            <a:endParaRPr lang="en-US" sz="5400" b="1" dirty="0"/>
          </a:p>
        </p:txBody>
      </p:sp>
      <p:pic>
        <p:nvPicPr>
          <p:cNvPr id="17411" name="Picture 3" descr="C:\Users\TOSHIBA PC\Documents\Prof Widodo\Foto Prof. Widodo\New folder\IMG_20150115_093312.jpg"/>
          <p:cNvPicPr>
            <a:picLocks noChangeAspect="1" noChangeArrowheads="1"/>
          </p:cNvPicPr>
          <p:nvPr/>
        </p:nvPicPr>
        <p:blipFill>
          <a:blip r:embed="rId2" cstate="print">
            <a:lum/>
          </a:blip>
          <a:srcRect l="15937" t="8750" r="16563" b="17500"/>
          <a:stretch>
            <a:fillRect/>
          </a:stretch>
        </p:blipFill>
        <p:spPr bwMode="auto">
          <a:xfrm>
            <a:off x="228600" y="838200"/>
            <a:ext cx="3962400" cy="4876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irfanmuhamad.files.wordpress.com/2009/10/56697_gedung_dpr_mpr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 b="21111"/>
          <a:stretch>
            <a:fillRect/>
          </a:stretch>
        </p:blipFill>
        <p:spPr bwMode="auto">
          <a:xfrm>
            <a:off x="0" y="1447800"/>
            <a:ext cx="9144000" cy="541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Content Placeholder 2"/>
          <p:cNvSpPr>
            <a:spLocks noGrp="1"/>
          </p:cNvSpPr>
          <p:nvPr>
            <p:ph type="title"/>
          </p:nvPr>
        </p:nvSpPr>
        <p:spPr>
          <a:xfrm>
            <a:off x="457200" y="1036638"/>
            <a:ext cx="8229600" cy="5059362"/>
          </a:xfrm>
        </p:spPr>
        <p:txBody>
          <a:bodyPr>
            <a:noAutofit/>
          </a:bodyPr>
          <a:lstStyle/>
          <a:p>
            <a:r>
              <a:rPr lang="id-ID" sz="3600" dirty="0"/>
              <a:t>Alienasi kekuasaan MPR 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id-ID" sz="3600" b="1" dirty="0" smtClean="0"/>
              <a:t>dapat </a:t>
            </a:r>
            <a:r>
              <a:rPr lang="id-ID" sz="3600" b="1" dirty="0"/>
              <a:t>terjadi karena 2 (dua) hal</a:t>
            </a:r>
            <a:r>
              <a:rPr lang="id-ID" sz="3600" dirty="0"/>
              <a:t>. </a:t>
            </a:r>
            <a:r>
              <a:rPr lang="en-US" sz="3600" dirty="0"/>
              <a:t/>
            </a:r>
            <a:br>
              <a:rPr lang="en-US" sz="3600" dirty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id-ID" sz="3600" b="1" u="sng" dirty="0" smtClean="0"/>
              <a:t>Pertama</a:t>
            </a:r>
            <a:r>
              <a:rPr lang="id-ID" sz="3600" dirty="0"/>
              <a:t>, MPR yang melakukan tindakan mengalienasi kekuasaannya sendiri. Ini yang disebut dengan </a:t>
            </a:r>
            <a:r>
              <a:rPr lang="id-ID" sz="3600" i="1" dirty="0"/>
              <a:t>alienasi otonom</a:t>
            </a:r>
            <a:r>
              <a:rPr lang="id-ID" sz="3600" dirty="0"/>
              <a:t>; </a:t>
            </a:r>
            <a:r>
              <a:rPr lang="id-ID" sz="3600" dirty="0" smtClean="0"/>
              <a:t>dan 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id-ID" sz="3600" b="1" u="sng" dirty="0" smtClean="0"/>
              <a:t>Kedua</a:t>
            </a:r>
            <a:r>
              <a:rPr lang="id-ID" sz="3600" dirty="0" smtClean="0"/>
              <a:t>, tindakan atau kebijakan alienasi itu dilakukan oleh lembaga-lembaga negara lainnya terhadap kekuasaan MPR. Ini yang disebut dengan </a:t>
            </a:r>
            <a:r>
              <a:rPr lang="id-ID" sz="3600" i="1" dirty="0" smtClean="0"/>
              <a:t>alienasi penetratif</a:t>
            </a:r>
            <a:r>
              <a:rPr lang="id-ID" sz="3600" dirty="0" smtClean="0"/>
              <a:t>.</a:t>
            </a:r>
            <a:r>
              <a:rPr lang="en-US" sz="3600" dirty="0" smtClean="0"/>
              <a:t/>
            </a:r>
            <a:br>
              <a:rPr lang="en-US" sz="3600" dirty="0" smtClean="0"/>
            </a:br>
            <a:endParaRPr lang="en-US" sz="36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rfanmuhamad.files.wordpress.com/2009/10/56697_gedung_dpr_mpr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lum contrast="40000"/>
          </a:blip>
          <a:srcRect b="21111"/>
          <a:stretch>
            <a:fillRect/>
          </a:stretch>
        </p:blipFill>
        <p:spPr bwMode="auto">
          <a:xfrm>
            <a:off x="0" y="1066800"/>
            <a:ext cx="9144000" cy="5791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Autofit/>
          </a:bodyPr>
          <a:lstStyle/>
          <a:p>
            <a:r>
              <a:rPr lang="id-ID" sz="4800" dirty="0"/>
              <a:t>Bagaimana alienasi kekuasaan MPR itu dapat terjadi </a:t>
            </a:r>
            <a:r>
              <a:rPr lang="en-US" sz="4800" dirty="0"/>
              <a:t>?</a:t>
            </a:r>
          </a:p>
        </p:txBody>
      </p:sp>
      <p:sp>
        <p:nvSpPr>
          <p:cNvPr id="5" name="Rectangle 4"/>
          <p:cNvSpPr/>
          <p:nvPr/>
        </p:nvSpPr>
        <p:spPr>
          <a:xfrm>
            <a:off x="533400" y="1676400"/>
            <a:ext cx="58674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dirty="0" err="1" smtClean="0">
                <a:latin typeface="+mj-lt"/>
              </a:rPr>
              <a:t>Orde</a:t>
            </a:r>
            <a:r>
              <a:rPr lang="en-US" sz="4800" b="1" dirty="0" smtClean="0">
                <a:latin typeface="+mj-lt"/>
              </a:rPr>
              <a:t> Lama</a:t>
            </a:r>
          </a:p>
          <a:p>
            <a:r>
              <a:rPr lang="en-US" sz="2800" dirty="0" err="1" smtClean="0">
                <a:latin typeface="+mj-lt"/>
              </a:rPr>
              <a:t>Mengangkat</a:t>
            </a:r>
            <a:r>
              <a:rPr lang="en-US" sz="2800" dirty="0" smtClean="0">
                <a:latin typeface="+mj-lt"/>
              </a:rPr>
              <a:t> </a:t>
            </a:r>
            <a:r>
              <a:rPr lang="en-US" sz="2800" dirty="0" err="1" smtClean="0">
                <a:latin typeface="+mj-lt"/>
              </a:rPr>
              <a:t>Presiden</a:t>
            </a:r>
            <a:r>
              <a:rPr lang="en-US" sz="2800" dirty="0" smtClean="0">
                <a:latin typeface="+mj-lt"/>
              </a:rPr>
              <a:t> </a:t>
            </a:r>
            <a:r>
              <a:rPr lang="en-US" sz="2800" dirty="0" err="1" smtClean="0">
                <a:latin typeface="+mj-lt"/>
              </a:rPr>
              <a:t>Seumur</a:t>
            </a:r>
            <a:r>
              <a:rPr lang="en-US" sz="2800" dirty="0" smtClean="0">
                <a:latin typeface="+mj-lt"/>
              </a:rPr>
              <a:t> </a:t>
            </a:r>
            <a:r>
              <a:rPr lang="en-US" sz="2800" dirty="0" err="1" smtClean="0">
                <a:latin typeface="+mj-lt"/>
              </a:rPr>
              <a:t>Hidup</a:t>
            </a:r>
            <a:endParaRPr lang="en-US" sz="2800" dirty="0">
              <a:latin typeface="+mj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42431" y="3352800"/>
            <a:ext cx="7687169" cy="2554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4800" b="1" dirty="0" smtClean="0">
                <a:latin typeface="+mj-lt"/>
              </a:rPr>
              <a:t>Orde Baru</a:t>
            </a:r>
            <a:endParaRPr lang="en-US" sz="4800" b="1" dirty="0" smtClean="0">
              <a:latin typeface="+mj-lt"/>
            </a:endParaRPr>
          </a:p>
          <a:p>
            <a:pPr>
              <a:buFont typeface="Arial" pitchFamily="34" charset="0"/>
              <a:buChar char="•"/>
            </a:pPr>
            <a:r>
              <a:rPr lang="en-US" sz="2800" dirty="0" err="1"/>
              <a:t>Mengangkat</a:t>
            </a:r>
            <a:r>
              <a:rPr lang="en-US" sz="2800" dirty="0"/>
              <a:t> </a:t>
            </a:r>
            <a:r>
              <a:rPr lang="en-US" sz="2800" dirty="0" err="1"/>
              <a:t>Presiden</a:t>
            </a:r>
            <a:r>
              <a:rPr lang="en-US" sz="2800" dirty="0"/>
              <a:t> </a:t>
            </a:r>
            <a:r>
              <a:rPr lang="en-US" sz="2800" dirty="0" err="1" smtClean="0"/>
              <a:t>berkali</a:t>
            </a:r>
            <a:r>
              <a:rPr lang="en-US" sz="2800" dirty="0" smtClean="0"/>
              <a:t>-kali ( </a:t>
            </a:r>
            <a:r>
              <a:rPr lang="en-US" sz="2800" dirty="0" err="1" smtClean="0"/>
              <a:t>Seumur</a:t>
            </a:r>
            <a:r>
              <a:rPr lang="en-US" sz="2800" dirty="0" smtClean="0"/>
              <a:t> </a:t>
            </a:r>
            <a:r>
              <a:rPr lang="en-US" sz="2800" dirty="0" err="1" smtClean="0"/>
              <a:t>Hidup</a:t>
            </a:r>
            <a:r>
              <a:rPr lang="en-US" sz="2800" dirty="0" smtClean="0"/>
              <a:t> )</a:t>
            </a:r>
            <a:endParaRPr lang="en-US" sz="2800" dirty="0"/>
          </a:p>
          <a:p>
            <a:pPr>
              <a:buFont typeface="Arial" pitchFamily="34" charset="0"/>
              <a:buChar char="•"/>
            </a:pPr>
            <a:r>
              <a:rPr lang="en-US" sz="2800" dirty="0" err="1" smtClean="0">
                <a:latin typeface="+mj-lt"/>
              </a:rPr>
              <a:t>Mengeluarkan</a:t>
            </a:r>
            <a:r>
              <a:rPr lang="en-US" sz="2800" dirty="0" smtClean="0">
                <a:latin typeface="+mj-lt"/>
              </a:rPr>
              <a:t> </a:t>
            </a:r>
            <a:r>
              <a:rPr lang="en-US" sz="2800" dirty="0" err="1" smtClean="0">
                <a:latin typeface="+mj-lt"/>
              </a:rPr>
              <a:t>Ketetapan</a:t>
            </a:r>
            <a:r>
              <a:rPr lang="en-US" sz="2800" dirty="0" smtClean="0">
                <a:latin typeface="+mj-lt"/>
              </a:rPr>
              <a:t> MPR No. I/MPR/1983 </a:t>
            </a:r>
          </a:p>
          <a:p>
            <a:r>
              <a:rPr lang="en-US" sz="2800" dirty="0" smtClean="0">
                <a:latin typeface="+mj-lt"/>
              </a:rPr>
              <a:t>  yang </a:t>
            </a:r>
            <a:r>
              <a:rPr lang="en-US" sz="2800" dirty="0" err="1" smtClean="0">
                <a:latin typeface="+mj-lt"/>
              </a:rPr>
              <a:t>menyatakan</a:t>
            </a:r>
            <a:r>
              <a:rPr lang="en-US" sz="2800" dirty="0" smtClean="0">
                <a:latin typeface="+mj-lt"/>
              </a:rPr>
              <a:t> </a:t>
            </a:r>
            <a:r>
              <a:rPr lang="en-US" sz="2800" dirty="0" err="1" smtClean="0">
                <a:latin typeface="+mj-lt"/>
              </a:rPr>
              <a:t>tidak</a:t>
            </a:r>
            <a:r>
              <a:rPr lang="en-US" sz="2800" dirty="0" smtClean="0">
                <a:latin typeface="+mj-lt"/>
              </a:rPr>
              <a:t> </a:t>
            </a:r>
            <a:r>
              <a:rPr lang="en-US" sz="2800" dirty="0" err="1" smtClean="0">
                <a:latin typeface="+mj-lt"/>
              </a:rPr>
              <a:t>berkehendak</a:t>
            </a:r>
            <a:r>
              <a:rPr lang="en-US" sz="2800" dirty="0" smtClean="0">
                <a:latin typeface="+mj-lt"/>
              </a:rPr>
              <a:t> </a:t>
            </a:r>
            <a:r>
              <a:rPr lang="en-US" sz="2800" dirty="0" err="1" smtClean="0">
                <a:latin typeface="+mj-lt"/>
              </a:rPr>
              <a:t>untuk</a:t>
            </a:r>
            <a:r>
              <a:rPr lang="en-US" sz="2800" dirty="0" smtClean="0">
                <a:latin typeface="+mj-lt"/>
              </a:rPr>
              <a:t> </a:t>
            </a:r>
          </a:p>
          <a:p>
            <a:r>
              <a:rPr lang="en-US" sz="2800" dirty="0" smtClean="0">
                <a:latin typeface="+mj-lt"/>
              </a:rPr>
              <a:t>  </a:t>
            </a:r>
            <a:r>
              <a:rPr lang="en-US" sz="2800" dirty="0" err="1" smtClean="0">
                <a:latin typeface="+mj-lt"/>
              </a:rPr>
              <a:t>mengubah</a:t>
            </a:r>
            <a:r>
              <a:rPr lang="en-US" sz="2800" dirty="0" smtClean="0">
                <a:latin typeface="+mj-lt"/>
              </a:rPr>
              <a:t> </a:t>
            </a:r>
            <a:r>
              <a:rPr lang="en-US" sz="2800" dirty="0" err="1" smtClean="0">
                <a:latin typeface="+mj-lt"/>
              </a:rPr>
              <a:t>Undang-Undang</a:t>
            </a:r>
            <a:r>
              <a:rPr lang="en-US" sz="2800" dirty="0" smtClean="0">
                <a:latin typeface="+mj-lt"/>
              </a:rPr>
              <a:t> </a:t>
            </a:r>
            <a:r>
              <a:rPr lang="en-US" sz="2800" dirty="0" err="1" smtClean="0">
                <a:latin typeface="+mj-lt"/>
              </a:rPr>
              <a:t>Dasar</a:t>
            </a:r>
            <a:endParaRPr lang="en-US" sz="2800" dirty="0">
              <a:latin typeface="+mj-l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rfanmuhamad.files.wordpress.com/2009/10/56697_gedung_dpr_mpr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 b="21111"/>
          <a:stretch>
            <a:fillRect/>
          </a:stretch>
        </p:blipFill>
        <p:spPr bwMode="auto">
          <a:xfrm>
            <a:off x="0" y="1066800"/>
            <a:ext cx="9144000" cy="5791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914400"/>
            <a:ext cx="8458200" cy="3992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MPR </a:t>
            </a:r>
            <a:r>
              <a:rPr lang="en-US" b="1" dirty="0" err="1" smtClean="0"/>
              <a:t>sebagai</a:t>
            </a:r>
            <a:r>
              <a:rPr lang="en-US" b="1" dirty="0" smtClean="0"/>
              <a:t> </a:t>
            </a:r>
            <a:r>
              <a:rPr lang="en-US" b="1" dirty="0" err="1" smtClean="0"/>
              <a:t>Lembaga</a:t>
            </a:r>
            <a:r>
              <a:rPr lang="en-US" b="1" dirty="0" smtClean="0"/>
              <a:t> Negara </a:t>
            </a:r>
            <a:r>
              <a:rPr lang="en-US" b="1" dirty="0" err="1" smtClean="0"/>
              <a:t>Tertinggi</a:t>
            </a:r>
            <a:r>
              <a:rPr lang="en-US" dirty="0"/>
              <a:t/>
            </a:r>
            <a:br>
              <a:rPr lang="en-US" dirty="0"/>
            </a:br>
            <a:r>
              <a:rPr lang="en-US" dirty="0" err="1" smtClean="0"/>
              <a:t>Perubahan</a:t>
            </a:r>
            <a:r>
              <a:rPr lang="en-US" dirty="0" smtClean="0"/>
              <a:t> </a:t>
            </a:r>
            <a:r>
              <a:rPr lang="id-ID" dirty="0"/>
              <a:t>terhadap </a:t>
            </a:r>
            <a:r>
              <a:rPr lang="en-US" dirty="0" err="1" smtClean="0"/>
              <a:t>ketentuan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err="1"/>
              <a:t>Pasal</a:t>
            </a:r>
            <a:r>
              <a:rPr lang="en-US" dirty="0"/>
              <a:t> 1 </a:t>
            </a:r>
            <a:r>
              <a:rPr lang="en-US" dirty="0" err="1" smtClean="0"/>
              <a:t>ayat</a:t>
            </a:r>
            <a:r>
              <a:rPr lang="en-US" dirty="0" smtClean="0"/>
              <a:t> </a:t>
            </a:r>
            <a:r>
              <a:rPr lang="en-US" dirty="0"/>
              <a:t>(2) </a:t>
            </a:r>
            <a:r>
              <a:rPr lang="en-US" dirty="0" err="1"/>
              <a:t>Undang-Undang</a:t>
            </a:r>
            <a:r>
              <a:rPr lang="en-US" dirty="0"/>
              <a:t> </a:t>
            </a:r>
            <a:r>
              <a:rPr lang="en-US" dirty="0" err="1"/>
              <a:t>Dasar</a:t>
            </a:r>
            <a:r>
              <a:rPr lang="en-US" dirty="0"/>
              <a:t> 1945</a:t>
            </a:r>
            <a:r>
              <a:rPr lang="id-ID" dirty="0"/>
              <a:t> itu</a:t>
            </a:r>
            <a:r>
              <a:rPr lang="en-US" dirty="0"/>
              <a:t> </a:t>
            </a:r>
            <a:r>
              <a:rPr lang="en-US" dirty="0" err="1"/>
              <a:t>seringkali</a:t>
            </a:r>
            <a:r>
              <a:rPr lang="en-US" dirty="0"/>
              <a:t> </a:t>
            </a:r>
            <a:r>
              <a:rPr lang="en-US" dirty="0" err="1"/>
              <a:t>di</a:t>
            </a:r>
            <a:r>
              <a:rPr lang="id-ID" dirty="0"/>
              <a:t>interpretasikan,</a:t>
            </a:r>
            <a:r>
              <a:rPr lang="en-US" dirty="0"/>
              <a:t> </a:t>
            </a:r>
            <a:r>
              <a:rPr lang="en-US" dirty="0" err="1"/>
              <a:t>bahwa</a:t>
            </a:r>
            <a:r>
              <a:rPr lang="en-US" dirty="0"/>
              <a:t> </a:t>
            </a:r>
            <a:r>
              <a:rPr lang="en-US" b="1" dirty="0"/>
              <a:t>MPR</a:t>
            </a:r>
            <a:r>
              <a:rPr lang="en-US" dirty="0"/>
              <a:t> </a:t>
            </a:r>
            <a:r>
              <a:rPr lang="en-US" b="1" dirty="0" err="1"/>
              <a:t>bukan</a:t>
            </a:r>
            <a:r>
              <a:rPr lang="en-US" b="1" dirty="0"/>
              <a:t> </a:t>
            </a:r>
            <a:r>
              <a:rPr lang="en-US" b="1" dirty="0" err="1"/>
              <a:t>lagi</a:t>
            </a:r>
            <a:r>
              <a:rPr lang="en-US" b="1" dirty="0"/>
              <a:t> </a:t>
            </a:r>
            <a:r>
              <a:rPr lang="en-US" b="1" dirty="0" err="1"/>
              <a:t>sebagai</a:t>
            </a:r>
            <a:r>
              <a:rPr lang="en-US" b="1" dirty="0"/>
              <a:t> </a:t>
            </a:r>
            <a:r>
              <a:rPr lang="en-US" b="1" dirty="0" err="1"/>
              <a:t>lembaga</a:t>
            </a:r>
            <a:r>
              <a:rPr lang="en-US" b="1" dirty="0"/>
              <a:t> </a:t>
            </a:r>
            <a:r>
              <a:rPr lang="en-US" b="1" dirty="0" err="1"/>
              <a:t>negara</a:t>
            </a:r>
            <a:r>
              <a:rPr lang="en-US" b="1" dirty="0"/>
              <a:t> </a:t>
            </a:r>
            <a:r>
              <a:rPr lang="en-US" b="1" dirty="0" err="1" smtClean="0"/>
              <a:t>tertinggi</a:t>
            </a:r>
            <a:r>
              <a:rPr lang="en-US" b="1" dirty="0" smtClean="0"/>
              <a:t>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id-ID" b="1" dirty="0" smtClean="0"/>
              <a:t>Pandangan </a:t>
            </a:r>
            <a:r>
              <a:rPr lang="id-ID" b="1" dirty="0"/>
              <a:t>seperti ini sebenarnya kurang tepat</a:t>
            </a:r>
            <a:endParaRPr lang="en-US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irfanmuhamad.files.wordpress.com/2009/10/56697_gedung_dpr_mpr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 b="21111"/>
          <a:stretch>
            <a:fillRect/>
          </a:stretch>
        </p:blipFill>
        <p:spPr bwMode="auto">
          <a:xfrm>
            <a:off x="0" y="1066800"/>
            <a:ext cx="9144000" cy="5791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2971800"/>
          </a:xfrm>
        </p:spPr>
        <p:txBody>
          <a:bodyPr>
            <a:normAutofit fontScale="90000"/>
          </a:bodyPr>
          <a:lstStyle/>
          <a:p>
            <a:r>
              <a:rPr lang="en-US" b="1" dirty="0" err="1" smtClean="0"/>
              <a:t>Alasan</a:t>
            </a:r>
            <a:r>
              <a:rPr lang="en-US" b="1" dirty="0" smtClean="0"/>
              <a:t> </a:t>
            </a:r>
            <a:r>
              <a:rPr lang="id-ID" b="1" dirty="0" smtClean="0"/>
              <a:t>pertama</a:t>
            </a:r>
            <a:r>
              <a:rPr lang="id-ID" dirty="0"/>
              <a:t>,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id-ID" dirty="0" smtClean="0"/>
              <a:t>sebenarnya </a:t>
            </a:r>
            <a:r>
              <a:rPr lang="id-ID" dirty="0"/>
              <a:t>konsep lembaga negara tertinggi berbeda dengan konsep pemegang dan pelaksana kedaulatan rakyat yang tertinggi.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irfanmuhamad.files.wordpress.com/2009/10/56697_gedung_dpr_mpr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 b="21111"/>
          <a:stretch>
            <a:fillRect/>
          </a:stretch>
        </p:blipFill>
        <p:spPr bwMode="auto">
          <a:xfrm>
            <a:off x="0" y="1066800"/>
            <a:ext cx="9144000" cy="5791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4419600"/>
          </a:xfrm>
        </p:spPr>
        <p:txBody>
          <a:bodyPr>
            <a:normAutofit fontScale="90000"/>
          </a:bodyPr>
          <a:lstStyle/>
          <a:p>
            <a:r>
              <a:rPr lang="en-US" b="1" dirty="0" err="1" smtClean="0"/>
              <a:t>Alasan</a:t>
            </a:r>
            <a:r>
              <a:rPr lang="en-US" b="1" dirty="0" smtClean="0"/>
              <a:t> </a:t>
            </a:r>
            <a:r>
              <a:rPr lang="id-ID" b="1" dirty="0" smtClean="0"/>
              <a:t>Kedua</a:t>
            </a:r>
            <a:r>
              <a:rPr lang="id-ID" dirty="0"/>
              <a:t>,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id-ID" dirty="0" smtClean="0"/>
              <a:t>secara </a:t>
            </a:r>
            <a:r>
              <a:rPr lang="id-ID" dirty="0"/>
              <a:t>substansiil tidak ada korelasinya pengaturan tentang MPR sebagai pemegang dan pelaksana kedaulatan rakyat yang tertinggi dengan pengaturan tentang MPR sebagai lembaga negara tertinggi.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irfanmuhamad.files.wordpress.com/2009/10/56697_gedung_dpr_mpr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 b="21111"/>
          <a:stretch>
            <a:fillRect/>
          </a:stretch>
        </p:blipFill>
        <p:spPr bwMode="auto">
          <a:xfrm>
            <a:off x="0" y="1066800"/>
            <a:ext cx="9144000" cy="5791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4419600"/>
          </a:xfrm>
        </p:spPr>
        <p:txBody>
          <a:bodyPr>
            <a:normAutofit fontScale="90000"/>
          </a:bodyPr>
          <a:lstStyle/>
          <a:p>
            <a:r>
              <a:rPr lang="en-US" b="1" dirty="0" err="1" smtClean="0"/>
              <a:t>Alasan</a:t>
            </a:r>
            <a:r>
              <a:rPr lang="en-US" b="1" dirty="0" smtClean="0"/>
              <a:t> </a:t>
            </a:r>
            <a:r>
              <a:rPr lang="id-ID" b="1" dirty="0" smtClean="0"/>
              <a:t>Ketiga</a:t>
            </a:r>
            <a:r>
              <a:rPr lang="id-ID" b="1" dirty="0"/>
              <a:t>,</a:t>
            </a:r>
            <a:r>
              <a:rPr lang="id-ID" dirty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id-ID" dirty="0" smtClean="0"/>
              <a:t>adalah </a:t>
            </a:r>
            <a:r>
              <a:rPr lang="id-ID" dirty="0"/>
              <a:t>pengakuan konstitusi atau UUD tentang kekuasaan atau kewenangan MPR sebagaimana hal tersebut diatur dalam</a:t>
            </a:r>
            <a:r>
              <a:rPr lang="en-US" dirty="0"/>
              <a:t> </a:t>
            </a:r>
            <a:r>
              <a:rPr lang="en-US" dirty="0" err="1"/>
              <a:t>Pasal</a:t>
            </a:r>
            <a:r>
              <a:rPr lang="en-US" dirty="0"/>
              <a:t> 3 </a:t>
            </a:r>
            <a:r>
              <a:rPr lang="en-US" i="1" dirty="0" err="1"/>
              <a:t>juncto</a:t>
            </a:r>
            <a:r>
              <a:rPr lang="en-US" dirty="0"/>
              <a:t> </a:t>
            </a:r>
            <a:r>
              <a:rPr lang="en-US" dirty="0" err="1"/>
              <a:t>Pasal</a:t>
            </a:r>
            <a:r>
              <a:rPr lang="en-US" dirty="0"/>
              <a:t> 37 UUD NRI </a:t>
            </a:r>
            <a:r>
              <a:rPr lang="en-US" dirty="0" err="1"/>
              <a:t>Tahun</a:t>
            </a:r>
            <a:r>
              <a:rPr lang="en-US" dirty="0"/>
              <a:t> 1945</a:t>
            </a:r>
            <a:r>
              <a:rPr lang="id-ID" dirty="0"/>
              <a:t>,</a:t>
            </a:r>
            <a:r>
              <a:rPr lang="en-US" dirty="0"/>
              <a:t> </a:t>
            </a:r>
            <a:r>
              <a:rPr lang="en-US" dirty="0" err="1"/>
              <a:t>yakni</a:t>
            </a:r>
            <a:r>
              <a:rPr lang="en-US" dirty="0"/>
              <a:t> </a:t>
            </a:r>
            <a:r>
              <a:rPr lang="en-US" b="1" dirty="0" err="1"/>
              <a:t>mengubah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b="1" dirty="0" err="1"/>
              <a:t>menetapkan</a:t>
            </a:r>
            <a:r>
              <a:rPr lang="en-US" dirty="0"/>
              <a:t> </a:t>
            </a:r>
            <a:r>
              <a:rPr lang="en-US" b="1" dirty="0" err="1"/>
              <a:t>Undang</a:t>
            </a:r>
            <a:r>
              <a:rPr lang="en-US" b="1" dirty="0"/>
              <a:t> </a:t>
            </a:r>
            <a:r>
              <a:rPr lang="en-US" b="1" dirty="0" err="1"/>
              <a:t>Undang</a:t>
            </a:r>
            <a:r>
              <a:rPr lang="en-US" b="1" dirty="0"/>
              <a:t> </a:t>
            </a:r>
            <a:r>
              <a:rPr lang="en-US" b="1" dirty="0" err="1"/>
              <a:t>Dasar</a:t>
            </a:r>
            <a:r>
              <a:rPr lang="id-ID" dirty="0"/>
              <a:t>. 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irfanmuhamad.files.wordpress.com/2009/10/56697_gedung_dpr_mpr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 b="21111"/>
          <a:stretch>
            <a:fillRect/>
          </a:stretch>
        </p:blipFill>
        <p:spPr bwMode="auto">
          <a:xfrm>
            <a:off x="0" y="1066800"/>
            <a:ext cx="9144000" cy="5791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4419600"/>
          </a:xfrm>
        </p:spPr>
        <p:txBody>
          <a:bodyPr>
            <a:normAutofit/>
          </a:bodyPr>
          <a:lstStyle/>
          <a:p>
            <a:r>
              <a:rPr lang="en-US" sz="8000" b="1" dirty="0" err="1" smtClean="0"/>
              <a:t>Contoh</a:t>
            </a:r>
            <a:r>
              <a:rPr lang="en-US" sz="8000" b="1" dirty="0" smtClean="0"/>
              <a:t> </a:t>
            </a:r>
            <a:r>
              <a:rPr lang="en-US" sz="8000" b="1" dirty="0" err="1" smtClean="0"/>
              <a:t>Alienasi</a:t>
            </a:r>
            <a:r>
              <a:rPr lang="en-US" sz="8000" b="1" dirty="0" smtClean="0"/>
              <a:t> :</a:t>
            </a:r>
            <a:endParaRPr lang="en-US" sz="80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</TotalTime>
  <Words>201</Words>
  <Application>Microsoft Office PowerPoint</Application>
  <PresentationFormat>On-screen Show (4:3)</PresentationFormat>
  <Paragraphs>30</Paragraphs>
  <Slides>20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Slide 1</vt:lpstr>
      <vt:lpstr>Alienasi Kekuasaan MPR  adalah suatu perbuatan / tindakan atau kebijakan negara yang ditetapkan oleh badan-badan negara (staatsorgaan) terhadap kedudukan dan kekuasaan MPR dalam praktik penyelenggaraan negara. </vt:lpstr>
      <vt:lpstr>Alienasi kekuasaan MPR  dapat terjadi karena 2 (dua) hal.   Pertama, MPR yang melakukan tindakan mengalienasi kekuasaannya sendiri. Ini yang disebut dengan alienasi otonom; dan  Kedua, tindakan atau kebijakan alienasi itu dilakukan oleh lembaga-lembaga negara lainnya terhadap kekuasaan MPR. Ini yang disebut dengan alienasi penetratif. </vt:lpstr>
      <vt:lpstr>Bagaimana alienasi kekuasaan MPR itu dapat terjadi ?</vt:lpstr>
      <vt:lpstr>  MPR sebagai Lembaga Negara Tertinggi Perubahan terhadap ketentuan  Pasal 1 ayat (2) Undang-Undang Dasar 1945 itu seringkali diinterpretasikan, bahwa MPR bukan lagi sebagai lembaga negara tertinggi. Pandangan seperti ini sebenarnya kurang tepat</vt:lpstr>
      <vt:lpstr>Alasan pertama,  sebenarnya konsep lembaga negara tertinggi berbeda dengan konsep pemegang dan pelaksana kedaulatan rakyat yang tertinggi.</vt:lpstr>
      <vt:lpstr>Alasan Kedua,  secara substansiil tidak ada korelasinya pengaturan tentang MPR sebagai pemegang dan pelaksana kedaulatan rakyat yang tertinggi dengan pengaturan tentang MPR sebagai lembaga negara tertinggi.</vt:lpstr>
      <vt:lpstr>Alasan Ketiga,  adalah pengakuan konstitusi atau UUD tentang kekuasaan atau kewenangan MPR sebagaimana hal tersebut diatur dalam Pasal 3 juncto Pasal 37 UUD NRI Tahun 1945, yakni mengubah dan menetapkan Undang Undang Dasar. </vt:lpstr>
      <vt:lpstr>Contoh Alienasi :</vt:lpstr>
      <vt:lpstr>Alienasi kekuasaan MPR yang bersifat penetratif</vt:lpstr>
      <vt:lpstr>1.Alienasi kekuasaan MPR melalui Peraturan Mahkamah Konstitusi (PMK) Nomor: 06/PMK/2005  2. Alienasi Alienasi kekuasaan MPR melalui UU No. 12 Tahun 2011</vt:lpstr>
      <vt:lpstr>Secara teoretis, terdapat 2 (dua) Justifikasi alienasi kekuasaan 1. Adanya intent atau consent 2. Memenuhi Asas Logikal</vt:lpstr>
      <vt:lpstr>Pertama,  adalah alienasi kekuasaan yang bersumber dari kemauan lembaga negara yang kekuasaannya dialienasi. Bentuk alienasi ini disebut dengan intent alienation</vt:lpstr>
      <vt:lpstr>kedua,  alienasi kekuasaan yang dilakukan oleh lembaga-lembaga negara lain atau di luar lembaga negara yang kekuasaannya dialienasi.  Bentuk alienasi ini yang disebut dengan consent alienation. </vt:lpstr>
      <vt:lpstr>praktik alienasi kekuasaan MPR ini sudah barang tentu akan mengganggu sistem penyelenggaraan negara di bawah UUD NRI Tahun 1945</vt:lpstr>
      <vt:lpstr>Mengapa?</vt:lpstr>
      <vt:lpstr>Pertama, karena praktik alienasi kekuasaan MPR itu menyebabkan kedudukan dan kekuasaan MPR menjadi lemah,  ambigu dan tidak jelas. </vt:lpstr>
      <vt:lpstr>Kedua, karena praktik alienasi kekuasaan MPR itu membawa praktik bernegara kita pada situasi yang inkonsisten atau ambivalen</vt:lpstr>
      <vt:lpstr>Ketiga, praktik alienasi kekuasaan MPR itu sesungguhnya merupakan bentuk pengingkaran sekaligus penyimpangan terhadap kekuasaan konstitusional MPR</vt:lpstr>
      <vt:lpstr>Demikian  orasi ilmiah  yang dapat  saya sampaikan  Terima Kasih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TOSHIBA PC</dc:creator>
  <cp:lastModifiedBy>TOSHIBA PC</cp:lastModifiedBy>
  <cp:revision>9</cp:revision>
  <dcterms:created xsi:type="dcterms:W3CDTF">2015-04-24T03:30:34Z</dcterms:created>
  <dcterms:modified xsi:type="dcterms:W3CDTF">2015-04-24T07:11:47Z</dcterms:modified>
</cp:coreProperties>
</file>